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72"/>
  </p:notesMasterIdLst>
  <p:handoutMasterIdLst>
    <p:handoutMasterId r:id="rId73"/>
  </p:handoutMasterIdLst>
  <p:sldIdLst>
    <p:sldId id="256" r:id="rId3"/>
    <p:sldId id="1962" r:id="rId4"/>
    <p:sldId id="2103" r:id="rId5"/>
    <p:sldId id="2059" r:id="rId6"/>
    <p:sldId id="2057" r:id="rId7"/>
    <p:sldId id="2109" r:id="rId8"/>
    <p:sldId id="2111" r:id="rId9"/>
    <p:sldId id="2110" r:id="rId10"/>
    <p:sldId id="2112" r:id="rId11"/>
    <p:sldId id="2113" r:id="rId12"/>
    <p:sldId id="2114" r:id="rId13"/>
    <p:sldId id="2115" r:id="rId14"/>
    <p:sldId id="2116" r:id="rId15"/>
    <p:sldId id="2117" r:id="rId16"/>
    <p:sldId id="2118" r:id="rId17"/>
    <p:sldId id="2119" r:id="rId18"/>
    <p:sldId id="2120" r:id="rId19"/>
    <p:sldId id="2121" r:id="rId20"/>
    <p:sldId id="2122" r:id="rId21"/>
    <p:sldId id="2123" r:id="rId22"/>
    <p:sldId id="2124" r:id="rId23"/>
    <p:sldId id="2125" r:id="rId24"/>
    <p:sldId id="2126" r:id="rId25"/>
    <p:sldId id="2127" r:id="rId26"/>
    <p:sldId id="2128" r:id="rId27"/>
    <p:sldId id="2129" r:id="rId28"/>
    <p:sldId id="2130" r:id="rId29"/>
    <p:sldId id="2157" r:id="rId30"/>
    <p:sldId id="2131" r:id="rId31"/>
    <p:sldId id="2132" r:id="rId32"/>
    <p:sldId id="2135" r:id="rId33"/>
    <p:sldId id="2136" r:id="rId34"/>
    <p:sldId id="2137" r:id="rId35"/>
    <p:sldId id="2138" r:id="rId36"/>
    <p:sldId id="2139" r:id="rId37"/>
    <p:sldId id="2140" r:id="rId38"/>
    <p:sldId id="2141" r:id="rId39"/>
    <p:sldId id="2158" r:id="rId40"/>
    <p:sldId id="2142" r:id="rId41"/>
    <p:sldId id="2143" r:id="rId42"/>
    <p:sldId id="2144" r:id="rId43"/>
    <p:sldId id="2145" r:id="rId44"/>
    <p:sldId id="2146" r:id="rId45"/>
    <p:sldId id="2148" r:id="rId46"/>
    <p:sldId id="2149" r:id="rId47"/>
    <p:sldId id="2159" r:id="rId48"/>
    <p:sldId id="2150" r:id="rId49"/>
    <p:sldId id="2165" r:id="rId50"/>
    <p:sldId id="2166" r:id="rId51"/>
    <p:sldId id="2167" r:id="rId52"/>
    <p:sldId id="2168" r:id="rId53"/>
    <p:sldId id="2169" r:id="rId54"/>
    <p:sldId id="2281" r:id="rId55"/>
    <p:sldId id="2683" r:id="rId56"/>
    <p:sldId id="2282" r:id="rId57"/>
    <p:sldId id="2283" r:id="rId58"/>
    <p:sldId id="2301" r:id="rId59"/>
    <p:sldId id="2288" r:id="rId60"/>
    <p:sldId id="2286" r:id="rId61"/>
    <p:sldId id="2258" r:id="rId62"/>
    <p:sldId id="2290" r:id="rId63"/>
    <p:sldId id="2293" r:id="rId64"/>
    <p:sldId id="2294" r:id="rId65"/>
    <p:sldId id="2308" r:id="rId66"/>
    <p:sldId id="2292" r:id="rId67"/>
    <p:sldId id="2678" r:id="rId68"/>
    <p:sldId id="2295" r:id="rId69"/>
    <p:sldId id="2296" r:id="rId70"/>
    <p:sldId id="286" r:id="rId71"/>
  </p:sldIdLst>
  <p:sldSz cx="12192000" cy="6858000"/>
  <p:notesSz cx="6858000" cy="9144000"/>
  <p:custDataLst>
    <p:tags r:id="rId7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userDrawn="1">
          <p15:clr>
            <a:srgbClr val="A4A3A4"/>
          </p15:clr>
        </p15:guide>
        <p15:guide id="2" pos="3824" userDrawn="1">
          <p15:clr>
            <a:srgbClr val="A4A3A4"/>
          </p15:clr>
        </p15:guide>
      </p15:sldGuideLst>
    </p:ext>
    <p:ext uri="{2D200454-40CA-4A62-9FC3-DE9A4176ACB9}">
      <p15:notesGuideLst xmlns:p15="http://schemas.microsoft.com/office/powerpoint/2012/main">
        <p15:guide id="1" orient="horz" pos="2839">
          <p15:clr>
            <a:srgbClr val="A4A3A4"/>
          </p15:clr>
        </p15:guide>
        <p15:guide id="2" pos="21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金" initials="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2355"/>
    <a:srgbClr val="AFCAE8"/>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297" autoAdjust="0"/>
  </p:normalViewPr>
  <p:slideViewPr>
    <p:cSldViewPr snapToGrid="0" showGuides="1">
      <p:cViewPr varScale="1">
        <p:scale>
          <a:sx n="48" d="100"/>
          <a:sy n="48" d="100"/>
        </p:scale>
        <p:origin x="38" y="317"/>
      </p:cViewPr>
      <p:guideLst>
        <p:guide orient="horz" pos="2129"/>
        <p:guide pos="3824"/>
      </p:guideLst>
    </p:cSldViewPr>
  </p:slideViewPr>
  <p:notesTextViewPr>
    <p:cViewPr>
      <p:scale>
        <a:sx n="1" d="1"/>
        <a:sy n="1" d="1"/>
      </p:scale>
      <p:origin x="0" y="0"/>
    </p:cViewPr>
  </p:notesTextViewPr>
  <p:notesViewPr>
    <p:cSldViewPr snapToGrid="0">
      <p:cViewPr varScale="1">
        <p:scale>
          <a:sx n="51" d="100"/>
          <a:sy n="51" d="100"/>
        </p:scale>
        <p:origin x="2692" y="44"/>
      </p:cViewPr>
      <p:guideLst>
        <p:guide orient="horz" pos="2839"/>
        <p:guide pos="215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0CEE9C-CD7E-448D-B83B-F1A481D8C6E3}" type="datetimeFigureOut">
              <a:rPr lang="zh-CN" altLang="en-US" smtClean="0"/>
              <a:t>2025/1/7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7E534F-F209-4835-B2D6-894858DA099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F60F23-D271-4A25-99B9-27871191B66B}" type="datetimeFigureOut">
              <a:rPr lang="zh-CN" altLang="en-US" smtClean="0"/>
              <a:t>2025/1/7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CB8C09-5C8A-4DE1-BA2A-F41931EDF6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extLst>
      <p:ext uri="{BB962C8B-B14F-4D97-AF65-F5344CB8AC3E}">
        <p14:creationId xmlns:p14="http://schemas.microsoft.com/office/powerpoint/2010/main" val="900188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45906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8</a:t>
            </a:r>
            <a:r>
              <a:rPr kumimoji="1" lang="zh-CN" altLang="en-US" dirty="0"/>
              <a:t>个相同的</a:t>
            </a:r>
            <a:r>
              <a:rPr kumimoji="1" lang="en-US" altLang="zh-CN" dirty="0"/>
              <a:t>CPU</a:t>
            </a:r>
            <a:r>
              <a:rPr kumimoji="1" lang="zh-CN" altLang="en-US" dirty="0"/>
              <a:t>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7195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这里</a:t>
            </a:r>
            <a:r>
              <a:rPr lang="zh-CN" altLang="en-US" dirty="0"/>
              <a:t>，</a:t>
            </a:r>
            <a:r>
              <a:rPr lang="en-US" altLang="zh-CN" dirty="0"/>
              <a:t>energy3</a:t>
            </a:r>
            <a:r>
              <a:rPr lang="zh-CN" altLang="en-US" dirty="0"/>
              <a:t>仍然要使用</a:t>
            </a:r>
            <a:r>
              <a:rPr lang="en-US" altLang="zh-CN" dirty="0"/>
              <a:t>512</a:t>
            </a:r>
            <a:r>
              <a:rPr lang="zh-CN" altLang="en-US" dirty="0"/>
              <a:t>的</a:t>
            </a:r>
            <a:r>
              <a:rPr lang="en-US" altLang="zh-CN" dirty="0"/>
              <a:t>max</a:t>
            </a:r>
            <a:r>
              <a:rPr lang="zh-CN" altLang="en-US" dirty="0"/>
              <a:t>，因为需要和</a:t>
            </a:r>
            <a:r>
              <a:rPr lang="en-US" altLang="zh-CN" dirty="0"/>
              <a:t>CPU2</a:t>
            </a:r>
            <a:r>
              <a:rPr lang="zh-CN" altLang="en-US" dirty="0"/>
              <a:t>保持同质。</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1117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省略计算步骤</a:t>
            </a:r>
            <a:endParaRPr kumimoji="1" lang="en-US" altLang="zh-CN" dirty="0"/>
          </a:p>
          <a:p>
            <a:r>
              <a:rPr kumimoji="1" lang="zh-CN" altLang="en-US" dirty="0"/>
              <a:t>比较直观的解释就是通过将任务从</a:t>
            </a:r>
            <a:r>
              <a:rPr kumimoji="1" lang="en-US" altLang="zh-CN" dirty="0"/>
              <a:t>CPU2</a:t>
            </a:r>
            <a:r>
              <a:rPr kumimoji="1" lang="zh-CN" altLang="en-US" dirty="0"/>
              <a:t>迁移到</a:t>
            </a:r>
            <a:r>
              <a:rPr kumimoji="1" lang="en-US" altLang="zh-CN" dirty="0"/>
              <a:t>CPU3</a:t>
            </a:r>
            <a:r>
              <a:rPr kumimoji="1" lang="zh-CN" altLang="en-US" dirty="0"/>
              <a:t>，整个小核可以降低一级</a:t>
            </a:r>
            <a:r>
              <a:rPr kumimoji="1" lang="en-US" altLang="zh-CN" dirty="0"/>
              <a:t>OPP</a:t>
            </a:r>
            <a:r>
              <a:rPr kumimoji="1" lang="zh-CN" altLang="en-US" dirty="0"/>
              <a:t>，从而节约能耗。</a:t>
            </a:r>
            <a:endParaRPr kumimoji="1" lang="en-US" altLang="zh-CN" dirty="0"/>
          </a:p>
          <a:p>
            <a:r>
              <a:rPr kumimoji="1" lang="zh-CN" altLang="en-US" dirty="0"/>
              <a:t>但是移动给</a:t>
            </a:r>
            <a:r>
              <a:rPr kumimoji="1" lang="en-US" altLang="zh-CN" dirty="0"/>
              <a:t>CPU1</a:t>
            </a:r>
            <a:r>
              <a:rPr kumimoji="1" lang="zh-CN" altLang="en-US" dirty="0"/>
              <a:t>的话，虽然也能降低小核</a:t>
            </a:r>
            <a:r>
              <a:rPr kumimoji="1" lang="en-US" altLang="zh-CN" dirty="0"/>
              <a:t>OPP</a:t>
            </a:r>
            <a:r>
              <a:rPr kumimoji="1" lang="zh-CN" altLang="en-US" dirty="0"/>
              <a:t>，但是单位能耗相比迁移给</a:t>
            </a:r>
            <a:r>
              <a:rPr kumimoji="1" lang="en-US" altLang="zh-CN" dirty="0"/>
              <a:t>CPU3</a:t>
            </a:r>
            <a:r>
              <a:rPr kumimoji="1" lang="zh-CN" altLang="en-US" dirty="0"/>
              <a:t>高了一部分。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2660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CB8C09-5C8A-4DE1-BA2A-F41931EDF644}" type="slidenum">
              <a:rPr lang="zh-CN" altLang="en-US" smtClean="0"/>
              <a:t>52</a:t>
            </a:fld>
            <a:endParaRPr lang="zh-CN" altLang="en-US"/>
          </a:p>
        </p:txBody>
      </p:sp>
    </p:spTree>
    <p:extLst>
      <p:ext uri="{BB962C8B-B14F-4D97-AF65-F5344CB8AC3E}">
        <p14:creationId xmlns:p14="http://schemas.microsoft.com/office/powerpoint/2010/main" val="2612296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为什么需要cpuscalefactor</a:t>
            </a:r>
            <a:r>
              <a:rPr lang="zh-CN" altLang="en-US" dirty="0"/>
              <a:t>？</a:t>
            </a:r>
            <a:endParaRPr kumimoji="0" lang="en-US" altLang="zh-CN" sz="1200" dirty="0"/>
          </a:p>
          <a:p>
            <a:r>
              <a:rPr kumimoji="1" lang="zh-CN" altLang="en-US" sz="1200" dirty="0"/>
              <a:t>负载是在每个</a:t>
            </a:r>
            <a:r>
              <a:rPr kumimoji="1" lang="en-US" altLang="zh-CN" sz="1200" dirty="0"/>
              <a:t>CPU</a:t>
            </a:r>
            <a:r>
              <a:rPr kumimoji="1" lang="zh-CN" altLang="en-US" sz="1200" dirty="0"/>
              <a:t>上独立计算的，需要有一个统一的标准</a:t>
            </a:r>
            <a:endParaRPr kumimoji="1" lang="en-US" altLang="zh-CN" sz="1200" dirty="0"/>
          </a:p>
          <a:p>
            <a:r>
              <a:rPr kumimoji="1" lang="zh-CN" altLang="en-US" sz="1200" dirty="0"/>
              <a:t>性能高的</a:t>
            </a:r>
            <a:r>
              <a:rPr kumimoji="1" lang="en-US" altLang="zh-CN" sz="1200" dirty="0"/>
              <a:t>CPU</a:t>
            </a:r>
            <a:r>
              <a:rPr kumimoji="1" lang="zh-CN" altLang="en-US" sz="1200" dirty="0"/>
              <a:t>，</a:t>
            </a:r>
            <a:r>
              <a:rPr kumimoji="1" lang="en-US" altLang="zh-CN" sz="1200" dirty="0"/>
              <a:t>Factor</a:t>
            </a:r>
            <a:r>
              <a:rPr kumimoji="1" lang="zh-CN" altLang="en-US" sz="1200" dirty="0"/>
              <a:t>也更高</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7074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每次衰减负载判断是否离上次更新</a:t>
            </a:r>
            <a:r>
              <a:rPr kumimoji="1" lang="en-US" altLang="zh-CN" dirty="0"/>
              <a:t>Load</a:t>
            </a:r>
            <a:r>
              <a:rPr kumimoji="1" lang="zh-CN" altLang="en-US" dirty="0"/>
              <a:t>过了大于一个周期</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495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负载追踪是通过对之前任务的</a:t>
            </a:r>
            <a:endParaRPr kumimoji="1" lang="en-US" altLang="zh-CN" dirty="0"/>
          </a:p>
          <a:p>
            <a:r>
              <a:rPr kumimoji="1" lang="zh-CN" altLang="en-US" dirty="0"/>
              <a:t>虽然任务可能等待</a:t>
            </a:r>
            <a:r>
              <a:rPr kumimoji="1" lang="en-US" altLang="zh-CN" dirty="0"/>
              <a:t>I/O</a:t>
            </a:r>
            <a:r>
              <a:rPr kumimoji="1" lang="zh-CN" altLang="en-US" dirty="0"/>
              <a:t>被阻塞，但是它可能在</a:t>
            </a:r>
            <a:r>
              <a:rPr kumimoji="1" lang="en-US" altLang="zh-CN" dirty="0"/>
              <a:t>I/O</a:t>
            </a:r>
            <a:r>
              <a:rPr kumimoji="1" lang="zh-CN" altLang="en-US" dirty="0"/>
              <a:t>完成后又开始频繁使用</a:t>
            </a:r>
            <a:r>
              <a:rPr kumimoji="1" lang="en-US" altLang="zh-CN" dirty="0"/>
              <a:t>CPU</a:t>
            </a:r>
          </a:p>
          <a:p>
            <a:r>
              <a:rPr kumimoji="1" lang="zh-CN" altLang="en-US" dirty="0"/>
              <a:t>不能因为任务进入阻塞</a:t>
            </a:r>
            <a:endParaRPr kumimoji="1" lang="en-US" altLang="zh-CN" dirty="0"/>
          </a:p>
          <a:p>
            <a:r>
              <a:rPr kumimoji="1" lang="zh-CN" altLang="en-US" dirty="0"/>
              <a:t>就将之前记录的它的负载清零</a:t>
            </a:r>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44781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PELT</a:t>
            </a:r>
            <a:r>
              <a:rPr kumimoji="1" lang="zh-CN" altLang="en-US" dirty="0"/>
              <a:t>会同时记录</a:t>
            </a:r>
            <a:r>
              <a:rPr kumimoji="1" lang="en-US" altLang="zh-CN" dirty="0"/>
              <a:t>run</a:t>
            </a:r>
            <a:r>
              <a:rPr kumimoji="1" lang="zh-CN" altLang="en-US" dirty="0"/>
              <a:t> </a:t>
            </a:r>
            <a:r>
              <a:rPr kumimoji="1" lang="en-US" altLang="zh-CN" dirty="0"/>
              <a:t>queue</a:t>
            </a:r>
            <a:r>
              <a:rPr kumimoji="1" lang="zh-CN" altLang="en-US" dirty="0"/>
              <a:t>的负载和</a:t>
            </a:r>
            <a:r>
              <a:rPr kumimoji="1" lang="en-US" altLang="zh-CN" dirty="0"/>
              <a:t>block</a:t>
            </a:r>
            <a:r>
              <a:rPr kumimoji="1" lang="zh-CN" altLang="en-US" dirty="0"/>
              <a:t> </a:t>
            </a:r>
            <a:r>
              <a:rPr kumimoji="1" lang="en-US" altLang="zh-CN" dirty="0"/>
              <a:t>queue</a:t>
            </a:r>
            <a:r>
              <a:rPr kumimoji="1" lang="zh-CN" altLang="en-US" dirty="0"/>
              <a:t>的负载</a:t>
            </a:r>
            <a:endParaRPr kumimoji="1" lang="en-US" altLang="zh-CN" dirty="0"/>
          </a:p>
          <a:p>
            <a:endParaRPr kumimoji="1" lang="en-US" altLang="zh-CN" dirty="0"/>
          </a:p>
          <a:p>
            <a:r>
              <a:rPr kumimoji="1" lang="zh-CN" altLang="en-US" dirty="0"/>
              <a:t>当任务从</a:t>
            </a:r>
            <a:r>
              <a:rPr kumimoji="1" lang="en-US" altLang="zh-CN" dirty="0"/>
              <a:t>block</a:t>
            </a:r>
            <a:r>
              <a:rPr kumimoji="1" lang="zh-CN" altLang="en-US" dirty="0"/>
              <a:t> </a:t>
            </a:r>
            <a:r>
              <a:rPr kumimoji="1" lang="en-US" altLang="zh-CN" dirty="0"/>
              <a:t>queue</a:t>
            </a:r>
            <a:r>
              <a:rPr kumimoji="1" lang="zh-CN" altLang="en-US" dirty="0"/>
              <a:t>重新回到</a:t>
            </a:r>
            <a:r>
              <a:rPr kumimoji="1" lang="en-US" altLang="zh-CN" dirty="0"/>
              <a:t>run</a:t>
            </a:r>
            <a:r>
              <a:rPr kumimoji="1" lang="zh-CN" altLang="en-US" dirty="0"/>
              <a:t> </a:t>
            </a:r>
            <a:r>
              <a:rPr kumimoji="1" lang="en-US" altLang="zh-CN" dirty="0"/>
              <a:t>queue</a:t>
            </a:r>
            <a:r>
              <a:rPr kumimoji="1" lang="zh-CN" altLang="en-US" dirty="0"/>
              <a:t>时，可能已经经过了多个</a:t>
            </a:r>
            <a:r>
              <a:rPr kumimoji="1" lang="en-US" altLang="zh-CN" dirty="0"/>
              <a:t>1024us</a:t>
            </a:r>
            <a:r>
              <a:rPr kumimoji="1" lang="zh-CN" altLang="en-US" dirty="0"/>
              <a:t>周期。</a:t>
            </a:r>
            <a:endParaRPr kumimoji="1" lang="en-US" altLang="zh-CN" dirty="0"/>
          </a:p>
          <a:p>
            <a:r>
              <a:rPr kumimoji="1" lang="zh-CN" altLang="en-US" dirty="0"/>
              <a:t>为了避免每个周期都遍历一次</a:t>
            </a:r>
            <a:r>
              <a:rPr kumimoji="1" lang="en-US" altLang="zh-CN" dirty="0"/>
              <a:t>block</a:t>
            </a:r>
            <a:r>
              <a:rPr kumimoji="1" lang="zh-CN" altLang="en-US" dirty="0"/>
              <a:t> </a:t>
            </a:r>
            <a:r>
              <a:rPr kumimoji="1" lang="en-US" altLang="zh-CN" dirty="0"/>
              <a:t>queue</a:t>
            </a:r>
            <a:r>
              <a:rPr kumimoji="1" lang="zh-CN" altLang="en-US" dirty="0"/>
              <a:t>的任务并衰减它们的</a:t>
            </a:r>
            <a:r>
              <a:rPr kumimoji="1" lang="en-US" altLang="zh-CN" dirty="0"/>
              <a:t>load</a:t>
            </a:r>
            <a:r>
              <a:rPr kumimoji="1" lang="zh-CN" altLang="en-US" dirty="0"/>
              <a:t>，</a:t>
            </a:r>
            <a:r>
              <a:rPr kumimoji="1" lang="en-US" altLang="zh-CN" dirty="0"/>
              <a:t>Block</a:t>
            </a:r>
            <a:r>
              <a:rPr kumimoji="1" lang="zh-CN" altLang="en-US" dirty="0"/>
              <a:t> </a:t>
            </a:r>
            <a:r>
              <a:rPr kumimoji="1" lang="en-US" altLang="zh-CN" dirty="0"/>
              <a:t>queue</a:t>
            </a:r>
            <a:r>
              <a:rPr kumimoji="1" lang="zh-CN" altLang="en-US" dirty="0"/>
              <a:t>记录</a:t>
            </a:r>
            <a:r>
              <a:rPr kumimoji="1" lang="en-US" altLang="zh-CN" dirty="0" err="1"/>
              <a:t>lastPeriod</a:t>
            </a:r>
            <a:r>
              <a:rPr kumimoji="1" lang="zh-CN" altLang="en-US" dirty="0"/>
              <a:t>，能够在任务返回</a:t>
            </a:r>
            <a:r>
              <a:rPr kumimoji="1" lang="en-US" altLang="zh-CN" dirty="0"/>
              <a:t>run</a:t>
            </a:r>
            <a:r>
              <a:rPr kumimoji="1" lang="zh-CN" altLang="en-US" dirty="0"/>
              <a:t> </a:t>
            </a:r>
            <a:r>
              <a:rPr kumimoji="1" lang="en-US" altLang="zh-CN" dirty="0"/>
              <a:t>queue</a:t>
            </a:r>
            <a:r>
              <a:rPr kumimoji="1" lang="zh-CN" altLang="en-US" dirty="0"/>
              <a:t>时一次性衰减任务的</a:t>
            </a:r>
            <a:r>
              <a:rPr kumimoji="1" lang="en-US" altLang="zh-CN" dirty="0"/>
              <a:t>load</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2014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这一页</a:t>
            </a:r>
            <a:r>
              <a:rPr kumimoji="1" lang="en-US" altLang="zh-CN" dirty="0"/>
              <a:t>slides</a:t>
            </a:r>
            <a:r>
              <a:rPr kumimoji="1" lang="zh-CN" altLang="en-US" dirty="0"/>
              <a:t>是讲</a:t>
            </a:r>
            <a:r>
              <a:rPr kumimoji="1" lang="en-US" altLang="zh-CN" dirty="0"/>
              <a:t>PELT</a:t>
            </a:r>
            <a:r>
              <a:rPr kumimoji="1" lang="zh-CN" altLang="en-US" dirty="0"/>
              <a:t>怎么维护阻塞队列的负载的</a:t>
            </a:r>
            <a:endParaRPr kumimoji="1" lang="en-US" altLang="zh-CN" dirty="0"/>
          </a:p>
          <a:p>
            <a:r>
              <a:rPr kumimoji="1" lang="zh-CN" altLang="en-US" dirty="0"/>
              <a:t>如果每个周期都对阻塞队列中的任务轮循，进行负载衰减，开销很大</a:t>
            </a:r>
            <a:endParaRPr kumimoji="1" lang="en-US" altLang="zh-CN" dirty="0"/>
          </a:p>
          <a:p>
            <a:r>
              <a:rPr kumimoji="1" lang="zh-CN" altLang="en-US" dirty="0"/>
              <a:t>基于阻塞队列的负载并不会被访问的观察，</a:t>
            </a:r>
            <a:endParaRPr kumimoji="1" lang="en-US" altLang="zh-CN" dirty="0"/>
          </a:p>
          <a:p>
            <a:r>
              <a:rPr kumimoji="1" lang="zh-CN" altLang="en-US" dirty="0"/>
              <a:t>这里</a:t>
            </a:r>
            <a:r>
              <a:rPr kumimoji="1" lang="en-US" altLang="zh-CN" dirty="0"/>
              <a:t>Linux</a:t>
            </a:r>
            <a:r>
              <a:rPr kumimoji="1" lang="zh-CN" altLang="en-US" dirty="0"/>
              <a:t>记录了总的负载，只更新阻塞队列的总负载，而不单独为每个阻塞任务更新，高效的设计。</a:t>
            </a:r>
            <a:endParaRPr kumimoji="1" lang="en-US" altLang="zh-CN" dirty="0"/>
          </a:p>
          <a:p>
            <a:endParaRPr kumimoji="1" lang="en-US" altLang="zh-CN" dirty="0"/>
          </a:p>
          <a:p>
            <a:r>
              <a:rPr kumimoji="1" lang="en-US" altLang="zh-CN" dirty="0"/>
              <a:t>Period</a:t>
            </a:r>
            <a:r>
              <a:rPr kumimoji="1" lang="zh-CN" altLang="en-US" dirty="0"/>
              <a:t>是当前周期，可以看到线程</a:t>
            </a:r>
            <a:r>
              <a:rPr kumimoji="1" lang="en-US" altLang="zh-CN" dirty="0"/>
              <a:t>1</a:t>
            </a:r>
            <a:r>
              <a:rPr kumimoji="1" lang="zh-CN" altLang="en-US" dirty="0"/>
              <a:t>在进入阻塞队列后记录了最后更新负载的周期</a:t>
            </a:r>
            <a:endParaRPr kumimoji="1" lang="en-US" altLang="zh-CN" dirty="0"/>
          </a:p>
          <a:p>
            <a:r>
              <a:rPr kumimoji="1" lang="zh-CN" altLang="en-US" dirty="0"/>
              <a:t>在他下次出阻塞队列时，会一次性进行衰减</a:t>
            </a:r>
            <a:endParaRPr kumimoji="1" lang="en-US" altLang="zh-CN" dirty="0"/>
          </a:p>
          <a:p>
            <a:endParaRPr kumimoji="1" lang="en-US" altLang="zh-CN" dirty="0"/>
          </a:p>
          <a:p>
            <a:r>
              <a:rPr kumimoji="1" lang="zh-CN" altLang="en-US" dirty="0"/>
              <a:t>需要指出，如果运行队列的任务，它超过</a:t>
            </a:r>
            <a:r>
              <a:rPr kumimoji="1" lang="en-US" altLang="zh-CN" dirty="0"/>
              <a:t>n</a:t>
            </a:r>
            <a:r>
              <a:rPr kumimoji="1" lang="zh-CN" altLang="en-US" dirty="0"/>
              <a:t>个周期没有被更新，它也需要在下次调度时一次性更新其</a:t>
            </a:r>
            <a:endParaRPr kumimoji="1" lang="en-US" altLang="zh-CN" dirty="0"/>
          </a:p>
          <a:p>
            <a:endParaRPr kumimoji="1" lang="en-US" altLang="zh-CN" dirty="0"/>
          </a:p>
          <a:p>
            <a:r>
              <a:rPr kumimoji="1" lang="zh-CN" altLang="en-US" dirty="0"/>
              <a:t>这个例子假设线程</a:t>
            </a:r>
            <a:r>
              <a:rPr kumimoji="1" lang="en-US" altLang="zh-CN" dirty="0"/>
              <a:t>1</a:t>
            </a:r>
            <a:r>
              <a:rPr kumimoji="1" lang="zh-CN" altLang="en-US" dirty="0"/>
              <a:t>在进入阻塞队列时无需衰减负载</a:t>
            </a:r>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4837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当线程</a:t>
            </a:r>
            <a:r>
              <a:rPr kumimoji="1" lang="en-US" altLang="zh-CN" dirty="0"/>
              <a:t>2</a:t>
            </a:r>
            <a:r>
              <a:rPr kumimoji="1" lang="zh-CN" altLang="en-US" dirty="0"/>
              <a:t>返回运行队列时，它需要一次性衰减阻塞期间的负载</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3413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6666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矩形 9"/>
          <p:cNvSpPr/>
          <p:nvPr userDrawn="1"/>
        </p:nvSpPr>
        <p:spPr>
          <a:xfrm>
            <a:off x="0" y="6538324"/>
            <a:ext cx="12192000" cy="324646"/>
          </a:xfrm>
          <a:prstGeom prst="rect">
            <a:avLst/>
          </a:prstGeom>
          <a:solidFill>
            <a:srgbClr val="71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538595"/>
            <a:ext cx="2743200" cy="316230"/>
          </a:xfrm>
        </p:spPr>
        <p:txBody>
          <a:bodyPr/>
          <a:lstStyle>
            <a:lvl1pPr>
              <a:defRPr>
                <a:solidFill>
                  <a:schemeClr val="bg1"/>
                </a:solidFill>
              </a:defRPr>
            </a:lvl1p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a:xfrm>
            <a:off x="4038600" y="6538595"/>
            <a:ext cx="4114800" cy="316230"/>
          </a:xfrm>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a:xfrm>
            <a:off x="8610600" y="6538595"/>
            <a:ext cx="2743200" cy="316230"/>
          </a:xfrm>
        </p:spPr>
        <p:txBody>
          <a:bodyPr/>
          <a:lstStyle>
            <a:lvl1pPr>
              <a:defRPr>
                <a:solidFill>
                  <a:schemeClr val="bg1"/>
                </a:solidFill>
              </a:defRPr>
            </a:lvl1pPr>
          </a:lstStyle>
          <a:p>
            <a:fld id="{DE68AD4E-5105-4F1B-8C66-A07DA4A33142}" type="slidenum">
              <a:rPr lang="zh-CN" altLang="en-US" smtClean="0"/>
              <a:t>‹#›</a:t>
            </a:fld>
            <a:endParaRPr lang="zh-CN" altLang="en-US"/>
          </a:p>
        </p:txBody>
      </p:sp>
      <p:sp>
        <p:nvSpPr>
          <p:cNvPr id="7" name="文本框 6"/>
          <p:cNvSpPr txBox="1"/>
          <p:nvPr userDrawn="1"/>
        </p:nvSpPr>
        <p:spPr>
          <a:xfrm>
            <a:off x="7884160" y="5779135"/>
            <a:ext cx="4064000" cy="368300"/>
          </a:xfrm>
          <a:prstGeom prst="rect">
            <a:avLst/>
          </a:prstGeom>
          <a:noFill/>
        </p:spPr>
        <p:txBody>
          <a:bodyPr wrap="square" rtlCol="0">
            <a:spAutoFit/>
          </a:bodyPr>
          <a:lstStyle/>
          <a:p>
            <a:endParaRPr lang="zh-CN" altLang="en-US"/>
          </a:p>
        </p:txBody>
      </p:sp>
      <p:sp>
        <p:nvSpPr>
          <p:cNvPr id="8" name="矩形 7"/>
          <p:cNvSpPr/>
          <p:nvPr userDrawn="1"/>
        </p:nvSpPr>
        <p:spPr>
          <a:xfrm>
            <a:off x="-26035" y="-635"/>
            <a:ext cx="12217400" cy="688975"/>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11" name="图片 10">
            <a:extLst>
              <a:ext uri="{FF2B5EF4-FFF2-40B4-BE49-F238E27FC236}">
                <a16:creationId xmlns:a16="http://schemas.microsoft.com/office/drawing/2014/main" id="{A988A0CF-08D8-447A-8BF3-EEA532954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4432" y="-20935"/>
            <a:ext cx="3131418" cy="6907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normAutofit/>
          </a:bodyPr>
          <a:lstStyle>
            <a:lvl1pPr algn="ctr">
              <a:defRPr sz="528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页脚占位符 4">
            <a:extLst>
              <a:ext uri="{FF2B5EF4-FFF2-40B4-BE49-F238E27FC236}">
                <a16:creationId xmlns:a16="http://schemas.microsoft.com/office/drawing/2014/main" id="{9FA25068-95BE-F84A-896E-9E89F943483E}"/>
              </a:ext>
            </a:extLst>
          </p:cNvPr>
          <p:cNvSpPr>
            <a:spLocks noGrp="1"/>
          </p:cNvSpPr>
          <p:nvPr>
            <p:ph type="ftr" sz="quarter" idx="3"/>
          </p:nvPr>
        </p:nvSpPr>
        <p:spPr>
          <a:xfrm>
            <a:off x="3405090" y="6366927"/>
            <a:ext cx="5283199" cy="365125"/>
          </a:xfrm>
          <a:prstGeom prst="rect">
            <a:avLst/>
          </a:prstGeom>
        </p:spPr>
        <p:txBody>
          <a:bodyPr anchor="ctr"/>
          <a:lstStyle>
            <a:lvl1pPr algn="ctr">
              <a:defRPr sz="1320"/>
            </a:lvl1pPr>
          </a:lstStyle>
          <a:p>
            <a:r>
              <a:rPr lang="zh-CN" altLang="en-US" dirty="0"/>
              <a:t>上海交通大学并行与分布式系统研究所（</a:t>
            </a:r>
            <a:r>
              <a:rPr lang="en-US" altLang="zh-CN" dirty="0"/>
              <a:t>IPADS@SJTU</a:t>
            </a:r>
            <a:r>
              <a:rPr lang="zh-CN" altLang="en-US" dirty="0"/>
              <a:t>）</a:t>
            </a:r>
          </a:p>
        </p:txBody>
      </p:sp>
    </p:spTree>
    <p:extLst>
      <p:ext uri="{BB962C8B-B14F-4D97-AF65-F5344CB8AC3E}">
        <p14:creationId xmlns:p14="http://schemas.microsoft.com/office/powerpoint/2010/main" val="2606670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080530"/>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88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400" b="0" i="0">
                <a:latin typeface="+mn-lt"/>
                <a:ea typeface="微软雅黑" panose="020B0503020204020204" pitchFamily="34" charset="-122"/>
                <a:cs typeface="微软雅黑" panose="020B0503020204020204" pitchFamily="34" charset="-122"/>
              </a:defRPr>
            </a:lvl3pPr>
            <a:lvl4pPr>
              <a:lnSpc>
                <a:spcPct val="120000"/>
              </a:lnSpc>
              <a:defRPr sz="2160" b="0" i="0">
                <a:latin typeface="+mn-lt"/>
                <a:ea typeface="微软雅黑" panose="020B0503020204020204" pitchFamily="34" charset="-122"/>
                <a:cs typeface="微软雅黑" panose="020B0503020204020204" pitchFamily="34" charset="-122"/>
              </a:defRPr>
            </a:lvl4pPr>
            <a:lvl5pPr>
              <a:lnSpc>
                <a:spcPct val="120000"/>
              </a:lnSpc>
              <a:defRPr sz="216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240702" y="526875"/>
            <a:ext cx="219441"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82251" y="708852"/>
            <a:ext cx="576336" cy="2118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160"/>
          </a:p>
        </p:txBody>
      </p:sp>
      <p:sp>
        <p:nvSpPr>
          <p:cNvPr id="9" name="页脚占位符 4">
            <a:extLst>
              <a:ext uri="{FF2B5EF4-FFF2-40B4-BE49-F238E27FC236}">
                <a16:creationId xmlns:a16="http://schemas.microsoft.com/office/drawing/2014/main" id="{6608DAFC-F7CB-BF45-A12C-3E5B3C748823}"/>
              </a:ext>
            </a:extLst>
          </p:cNvPr>
          <p:cNvSpPr>
            <a:spLocks noGrp="1"/>
          </p:cNvSpPr>
          <p:nvPr>
            <p:ph type="ftr" sz="quarter" idx="3"/>
          </p:nvPr>
        </p:nvSpPr>
        <p:spPr>
          <a:xfrm>
            <a:off x="3405090" y="6366927"/>
            <a:ext cx="5283199" cy="365125"/>
          </a:xfrm>
          <a:prstGeom prst="rect">
            <a:avLst/>
          </a:prstGeom>
        </p:spPr>
        <p:txBody>
          <a:bodyPr/>
          <a:lstStyle>
            <a:lvl1pPr algn="ctr">
              <a:defRPr sz="1320"/>
            </a:lvl1pPr>
          </a:lstStyle>
          <a:p>
            <a:r>
              <a:rPr lang="zh-CN" altLang="en-US" dirty="0"/>
              <a:t>上海交通大学并行与分布式系统研究所（</a:t>
            </a:r>
            <a:r>
              <a:rPr lang="en-US" altLang="zh-CN" dirty="0"/>
              <a:t>IPADS@SJTU</a:t>
            </a:r>
            <a:r>
              <a:rPr lang="zh-CN" altLang="en-US" dirty="0"/>
              <a:t>）</a:t>
            </a:r>
          </a:p>
        </p:txBody>
      </p:sp>
    </p:spTree>
    <p:extLst>
      <p:ext uri="{BB962C8B-B14F-4D97-AF65-F5344CB8AC3E}">
        <p14:creationId xmlns:p14="http://schemas.microsoft.com/office/powerpoint/2010/main" val="265354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1362074"/>
          </a:xfrm>
        </p:spPr>
        <p:txBody>
          <a:bodyPr anchor="t"/>
          <a:lstStyle>
            <a:lvl1pPr algn="l">
              <a:defRPr sz="48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82252" y="4693857"/>
            <a:ext cx="576336" cy="2118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160"/>
          </a:p>
        </p:txBody>
      </p:sp>
      <p:sp>
        <p:nvSpPr>
          <p:cNvPr id="9" name="页脚占位符 4">
            <a:extLst>
              <a:ext uri="{FF2B5EF4-FFF2-40B4-BE49-F238E27FC236}">
                <a16:creationId xmlns:a16="http://schemas.microsoft.com/office/drawing/2014/main" id="{222B87CB-0BF3-3A40-9555-EFDE398401FB}"/>
              </a:ext>
            </a:extLst>
          </p:cNvPr>
          <p:cNvSpPr>
            <a:spLocks noGrp="1"/>
          </p:cNvSpPr>
          <p:nvPr>
            <p:ph type="ftr" sz="quarter" idx="3"/>
          </p:nvPr>
        </p:nvSpPr>
        <p:spPr>
          <a:xfrm>
            <a:off x="3405090" y="6366927"/>
            <a:ext cx="5283199" cy="365125"/>
          </a:xfrm>
          <a:prstGeom prst="rect">
            <a:avLst/>
          </a:prstGeom>
        </p:spPr>
        <p:txBody>
          <a:bodyPr/>
          <a:lstStyle>
            <a:lvl1pPr algn="ctr">
              <a:defRPr sz="1320">
                <a:solidFill>
                  <a:schemeClr val="tx1">
                    <a:lumMod val="50000"/>
                    <a:lumOff val="50000"/>
                  </a:schemeClr>
                </a:solidFill>
              </a:defRPr>
            </a:lvl1pPr>
          </a:lstStyle>
          <a:p>
            <a:endParaRPr lang="zh-CN" altLang="en-US" dirty="0"/>
          </a:p>
        </p:txBody>
      </p:sp>
    </p:spTree>
    <p:extLst>
      <p:ext uri="{BB962C8B-B14F-4D97-AF65-F5344CB8AC3E}">
        <p14:creationId xmlns:p14="http://schemas.microsoft.com/office/powerpoint/2010/main" val="173601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8AD4E-5105-4F1B-8C66-A07DA4A331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1" y="6356355"/>
            <a:ext cx="2844800" cy="365125"/>
          </a:xfrm>
          <a:prstGeom prst="rect">
            <a:avLst/>
          </a:prstGeom>
        </p:spPr>
        <p:txBody>
          <a:bodyPr vert="horz" lIns="91440" tIns="45720" rIns="91440" bIns="45720" rtlCol="0" anchor="ctr"/>
          <a:lstStyle>
            <a:lvl1pPr algn="l">
              <a:defRPr sz="1440">
                <a:solidFill>
                  <a:schemeClr val="tx1">
                    <a:tint val="75000"/>
                  </a:schemeClr>
                </a:solidFill>
                <a:latin typeface="DengXian" charset="0"/>
                <a:ea typeface="DengXian" charset="0"/>
                <a:cs typeface="DengXian" charset="0"/>
              </a:defRPr>
            </a:lvl1pPr>
          </a:lstStyle>
          <a:p>
            <a:endParaRPr lang="zh-CN" altLang="en-US" dirty="0"/>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44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
        <p:nvSpPr>
          <p:cNvPr id="7" name="页脚占位符 4">
            <a:extLst>
              <a:ext uri="{FF2B5EF4-FFF2-40B4-BE49-F238E27FC236}">
                <a16:creationId xmlns:a16="http://schemas.microsoft.com/office/drawing/2014/main" id="{4DC863AB-1CA3-014A-96B6-C1A16FEA03AC}"/>
              </a:ext>
            </a:extLst>
          </p:cNvPr>
          <p:cNvSpPr>
            <a:spLocks noGrp="1"/>
          </p:cNvSpPr>
          <p:nvPr>
            <p:ph type="ftr" sz="quarter" idx="3"/>
          </p:nvPr>
        </p:nvSpPr>
        <p:spPr>
          <a:xfrm>
            <a:off x="3405090" y="6366927"/>
            <a:ext cx="5283199" cy="365125"/>
          </a:xfrm>
          <a:prstGeom prst="rect">
            <a:avLst/>
          </a:prstGeom>
        </p:spPr>
        <p:txBody>
          <a:bodyPr anchor="ctr"/>
          <a:lstStyle>
            <a:lvl1pPr>
              <a:defRPr sz="1320">
                <a:solidFill>
                  <a:schemeClr val="tx1">
                    <a:lumMod val="50000"/>
                    <a:lumOff val="50000"/>
                  </a:schemeClr>
                </a:solidFill>
                <a:latin typeface="+mn-ea"/>
                <a:ea typeface="+mn-ea"/>
              </a:defRPr>
            </a:lvl1pPr>
          </a:lstStyle>
          <a:p>
            <a:pPr algn="ctr"/>
            <a:endParaRPr lang="zh-CN" altLang="en-US" dirty="0"/>
          </a:p>
        </p:txBody>
      </p:sp>
    </p:spTree>
    <p:extLst>
      <p:ext uri="{BB962C8B-B14F-4D97-AF65-F5344CB8AC3E}">
        <p14:creationId xmlns:p14="http://schemas.microsoft.com/office/powerpoint/2010/main" val="707967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dt="0"/>
  <p:txStyles>
    <p:titleStyle>
      <a:lvl1pPr algn="l" defTabSz="1097280" rtl="0" eaLnBrk="1" latinLnBrk="0" hangingPunct="1">
        <a:spcBef>
          <a:spcPct val="0"/>
        </a:spcBef>
        <a:buNone/>
        <a:defRPr sz="4320" b="1" kern="1200">
          <a:solidFill>
            <a:schemeClr val="accent1"/>
          </a:solidFill>
          <a:latin typeface="+mj-lt"/>
          <a:ea typeface="+mj-ea"/>
          <a:cs typeface="微软雅黑 Light" panose="020B0502040204020203" pitchFamily="34" charset="-122"/>
        </a:defRPr>
      </a:lvl1pPr>
    </p:titleStyle>
    <p:bodyStyle>
      <a:lvl1pPr marL="411480" indent="-411480" algn="l" defTabSz="1097280" rtl="0" eaLnBrk="1" latinLnBrk="0" hangingPunct="1">
        <a:lnSpc>
          <a:spcPct val="120000"/>
        </a:lnSpc>
        <a:spcBef>
          <a:spcPts val="1440"/>
        </a:spcBef>
        <a:buFont typeface="Arial" pitchFamily="34" charset="0"/>
        <a:buChar char="•"/>
        <a:defRPr sz="3120" b="0" kern="1200">
          <a:solidFill>
            <a:schemeClr val="tx1">
              <a:lumMod val="75000"/>
              <a:lumOff val="25000"/>
            </a:schemeClr>
          </a:solidFill>
          <a:latin typeface="+mn-lt"/>
          <a:ea typeface="+mn-ea"/>
          <a:cs typeface="DengXian" charset="0"/>
        </a:defRPr>
      </a:lvl1pPr>
      <a:lvl2pPr marL="891540" indent="-342900" algn="l" defTabSz="1097280" rtl="0" eaLnBrk="1" latinLnBrk="0" hangingPunct="1">
        <a:lnSpc>
          <a:spcPct val="120000"/>
        </a:lnSpc>
        <a:spcBef>
          <a:spcPct val="20000"/>
        </a:spcBef>
        <a:buFont typeface="Arial" pitchFamily="34" charset="0"/>
        <a:buChar char="–"/>
        <a:defRPr sz="2880" kern="1200">
          <a:solidFill>
            <a:schemeClr val="tx1">
              <a:lumMod val="75000"/>
              <a:lumOff val="25000"/>
            </a:schemeClr>
          </a:solidFill>
          <a:latin typeface="+mn-lt"/>
          <a:ea typeface="+mn-ea"/>
          <a:cs typeface="DengXian" charset="0"/>
        </a:defRPr>
      </a:lvl2pPr>
      <a:lvl3pPr marL="1371600" indent="-274320" algn="l" defTabSz="109728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3pPr>
      <a:lvl4pPr marL="1920240" indent="-274320" algn="l" defTabSz="1097280" rtl="0" eaLnBrk="1" latinLnBrk="0" hangingPunct="1">
        <a:lnSpc>
          <a:spcPct val="120000"/>
        </a:lnSpc>
        <a:spcBef>
          <a:spcPct val="20000"/>
        </a:spcBef>
        <a:buFont typeface="Arial" pitchFamily="34" charset="0"/>
        <a:buChar char="–"/>
        <a:defRPr sz="2160" kern="1200">
          <a:solidFill>
            <a:schemeClr val="tx1">
              <a:lumMod val="75000"/>
              <a:lumOff val="25000"/>
            </a:schemeClr>
          </a:solidFill>
          <a:latin typeface="+mn-lt"/>
          <a:ea typeface="+mn-ea"/>
          <a:cs typeface="DengXian" charset="0"/>
        </a:defRPr>
      </a:lvl4pPr>
      <a:lvl5pPr marL="2468880" indent="-274320" algn="l" defTabSz="1097280" rtl="0" eaLnBrk="1" latinLnBrk="0" hangingPunct="1">
        <a:lnSpc>
          <a:spcPct val="120000"/>
        </a:lnSpc>
        <a:spcBef>
          <a:spcPct val="20000"/>
        </a:spcBef>
        <a:buFont typeface="Arial" pitchFamily="34" charset="0"/>
        <a:buChar char="»"/>
        <a:defRPr sz="2160" kern="1200">
          <a:solidFill>
            <a:schemeClr val="tx1">
              <a:lumMod val="75000"/>
              <a:lumOff val="25000"/>
            </a:schemeClr>
          </a:solidFill>
          <a:latin typeface="+mn-lt"/>
          <a:ea typeface="+mn-ea"/>
          <a:cs typeface="DengXian" charset="0"/>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5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52.png"/><Relationship Id="rId5" Type="http://schemas.openxmlformats.org/officeDocument/2006/relationships/image" Target="../media/image3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330450"/>
            <a:ext cx="12192000" cy="1192530"/>
          </a:xfrm>
        </p:spPr>
        <p:txBody>
          <a:bodyPr>
            <a:normAutofit/>
          </a:bodyPr>
          <a:lstStyle/>
          <a:p>
            <a:pPr algn="ctr"/>
            <a:r>
              <a:rPr lang="zh-CN" altLang="en-US" b="1" dirty="0">
                <a:solidFill>
                  <a:srgbClr val="712355"/>
                </a:solidFill>
                <a:latin typeface="微软雅黑" panose="020B0503020204020204" pitchFamily="34" charset="-122"/>
                <a:ea typeface="微软雅黑" panose="020B0503020204020204" pitchFamily="34" charset="-122"/>
              </a:rPr>
              <a:t>操作系统</a:t>
            </a:r>
          </a:p>
        </p:txBody>
      </p:sp>
      <p:sp>
        <p:nvSpPr>
          <p:cNvPr id="3" name="副标题 2"/>
          <p:cNvSpPr>
            <a:spLocks noGrp="1"/>
          </p:cNvSpPr>
          <p:nvPr>
            <p:ph type="subTitle" idx="1"/>
          </p:nvPr>
        </p:nvSpPr>
        <p:spPr>
          <a:xfrm>
            <a:off x="1991497" y="3880332"/>
            <a:ext cx="8607212" cy="1923701"/>
          </a:xfrm>
        </p:spPr>
        <p:txBody>
          <a:bodyPr>
            <a:normAutofit/>
          </a:bodyPr>
          <a:lstStyle/>
          <a:p>
            <a:pPr algn="ct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宫晓利、蒲凌君、张久武    </a:t>
            </a:r>
            <a:endParaRPr lang="en-US" altLang="zh-CN"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gongxiaoli@nankai.edu.cn</a:t>
            </a: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、pulingjun</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@nankai.edu.cn</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zhangjiuwu@nankai.edu.cn</a:t>
            </a:r>
            <a:endPar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南开大学 计算机学院  网络空间安全学院</a:t>
            </a:r>
            <a:endPar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flipV="1">
            <a:off x="2133974" y="3701853"/>
            <a:ext cx="8322258" cy="45719"/>
          </a:xfrm>
          <a:prstGeom prst="round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98895" y="1233805"/>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5189"/>
    </mc:Choice>
    <mc:Fallback xmlns="">
      <p:transition spd="slow" advTm="151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批处理时代的调度器：如何排队</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内容占位符 2">
            <a:extLst>
              <a:ext uri="{FF2B5EF4-FFF2-40B4-BE49-F238E27FC236}">
                <a16:creationId xmlns:a16="http://schemas.microsoft.com/office/drawing/2014/main" id="{8B815E75-81FE-3163-62B7-1EDBC5E4558F}"/>
              </a:ext>
            </a:extLst>
          </p:cNvPr>
          <p:cNvSpPr txBox="1">
            <a:spLocks/>
          </p:cNvSpPr>
          <p:nvPr/>
        </p:nvSpPr>
        <p:spPr>
          <a:xfrm>
            <a:off x="634365" y="1620074"/>
            <a:ext cx="10908706" cy="501015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eaLnBrk="0" fontAlgn="base" hangingPunct="0">
              <a:lnSpc>
                <a:spcPct val="110000"/>
              </a:lnSpc>
              <a:spcBef>
                <a:spcPct val="20000"/>
              </a:spcBef>
              <a:spcAft>
                <a:spcPct val="0"/>
              </a:spcAft>
              <a:buClr>
                <a:srgbClr val="000000"/>
              </a:buClr>
              <a:buSzPct val="80000"/>
              <a:buFont typeface="Wingdings" panose="05000000000000000000" pitchFamily="2" charset="2"/>
              <a:buChar char="¢"/>
              <a:defRPr/>
            </a:pPr>
            <a:r>
              <a:rPr lang="en-US" altLang="zh-CN" kern="0" dirty="0">
                <a:solidFill>
                  <a:srgbClr val="003366"/>
                </a:solidFill>
                <a:latin typeface="Verdana"/>
                <a:ea typeface="宋体" panose="02010600030101010101" pitchFamily="2" charset="-122"/>
              </a:rPr>
              <a:t>First-come First-served: </a:t>
            </a:r>
            <a:r>
              <a:rPr lang="en-US" altLang="zh-CN" kern="0" dirty="0" err="1">
                <a:solidFill>
                  <a:srgbClr val="003366"/>
                </a:solidFill>
                <a:latin typeface="Verdana"/>
                <a:ea typeface="宋体" panose="02010600030101010101" pitchFamily="2" charset="-122"/>
              </a:rPr>
              <a:t>nonpreemptive</a:t>
            </a:r>
            <a:endParaRPr lang="en-US" altLang="zh-CN" kern="0" dirty="0">
              <a:solidFill>
                <a:srgbClr val="003366"/>
              </a:solidFill>
              <a:latin typeface="Verdana"/>
              <a:ea typeface="宋体" panose="02010600030101010101" pitchFamily="2" charset="-122"/>
            </a:endParaRP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defRPr/>
            </a:pPr>
            <a:r>
              <a:rPr lang="en-US" altLang="zh-CN" kern="0" dirty="0">
                <a:solidFill>
                  <a:srgbClr val="000000"/>
                </a:solidFill>
                <a:latin typeface="Verdana"/>
                <a:ea typeface="宋体" panose="02010600030101010101" pitchFamily="2" charset="-122"/>
              </a:rPr>
              <a:t>Simple and easy, also fair in many condition</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defRPr/>
            </a:pPr>
            <a:r>
              <a:rPr lang="en-US" altLang="zh-CN" kern="0" dirty="0">
                <a:solidFill>
                  <a:srgbClr val="000000"/>
                </a:solidFill>
                <a:latin typeface="Verdana"/>
                <a:ea typeface="宋体" panose="02010600030101010101" pitchFamily="2" charset="-122"/>
              </a:rPr>
              <a:t>Low CPU efficiency for I/O-bound process</a:t>
            </a:r>
          </a:p>
          <a:p>
            <a:pPr marL="342900" lvl="0" indent="-342900" algn="l" eaLnBrk="0" fontAlgn="base" hangingPunct="0">
              <a:lnSpc>
                <a:spcPct val="110000"/>
              </a:lnSpc>
              <a:spcBef>
                <a:spcPct val="20000"/>
              </a:spcBef>
              <a:spcAft>
                <a:spcPct val="0"/>
              </a:spcAft>
              <a:buClr>
                <a:srgbClr val="000000"/>
              </a:buClr>
              <a:buSzPct val="80000"/>
              <a:buFont typeface="Wingdings" panose="05000000000000000000" pitchFamily="2" charset="2"/>
              <a:buChar char="¢"/>
              <a:defRPr/>
            </a:pPr>
            <a:r>
              <a:rPr lang="en-US" altLang="zh-CN" kern="0" dirty="0">
                <a:solidFill>
                  <a:srgbClr val="003366"/>
                </a:solidFill>
                <a:latin typeface="Verdana"/>
                <a:ea typeface="宋体" panose="02010600030101010101" pitchFamily="2" charset="-122"/>
              </a:rPr>
              <a:t>Shortest job first: </a:t>
            </a:r>
            <a:r>
              <a:rPr lang="en-US" altLang="zh-CN" kern="0" dirty="0" err="1">
                <a:solidFill>
                  <a:srgbClr val="003366"/>
                </a:solidFill>
                <a:latin typeface="Verdana"/>
                <a:ea typeface="宋体" panose="02010600030101010101" pitchFamily="2" charset="-122"/>
              </a:rPr>
              <a:t>nonpreemptive</a:t>
            </a:r>
            <a:endParaRPr lang="en-US" altLang="zh-CN" kern="0" dirty="0">
              <a:solidFill>
                <a:srgbClr val="003366"/>
              </a:solidFill>
              <a:latin typeface="Verdana"/>
              <a:ea typeface="宋体" panose="02010600030101010101" pitchFamily="2" charset="-122"/>
            </a:endParaRP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defRPr/>
            </a:pPr>
            <a:r>
              <a:rPr lang="en-US" altLang="zh-CN" kern="0" dirty="0">
                <a:solidFill>
                  <a:srgbClr val="000000"/>
                </a:solidFill>
                <a:latin typeface="Verdana"/>
                <a:ea typeface="宋体" panose="02010600030101010101" pitchFamily="2" charset="-122"/>
              </a:rPr>
              <a:t>Few Turnaround time</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defRPr/>
            </a:pPr>
            <a:r>
              <a:rPr lang="en-US" altLang="zh-CN" kern="0" dirty="0">
                <a:solidFill>
                  <a:srgbClr val="000000"/>
                </a:solidFill>
                <a:latin typeface="Verdana"/>
                <a:ea typeface="宋体" panose="02010600030101010101" pitchFamily="2" charset="-122"/>
              </a:rPr>
              <a:t>Not optimal in real environment</a:t>
            </a:r>
          </a:p>
          <a:p>
            <a:pPr marL="342900" lvl="0" indent="-342900" algn="l" eaLnBrk="0" fontAlgn="base" hangingPunct="0">
              <a:lnSpc>
                <a:spcPct val="110000"/>
              </a:lnSpc>
              <a:spcBef>
                <a:spcPct val="20000"/>
              </a:spcBef>
              <a:spcAft>
                <a:spcPct val="0"/>
              </a:spcAft>
              <a:buClr>
                <a:srgbClr val="000000"/>
              </a:buClr>
              <a:buSzPct val="80000"/>
              <a:buFont typeface="Wingdings" panose="05000000000000000000" pitchFamily="2" charset="2"/>
              <a:buChar char="¢"/>
              <a:defRPr/>
            </a:pPr>
            <a:r>
              <a:rPr lang="en-US" altLang="zh-CN" kern="0" dirty="0">
                <a:solidFill>
                  <a:srgbClr val="003366"/>
                </a:solidFill>
                <a:latin typeface="Verdana"/>
                <a:ea typeface="宋体" panose="02010600030101010101" pitchFamily="2" charset="-122"/>
              </a:rPr>
              <a:t>Shortest remaining time next: preemptive</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defRPr/>
            </a:pPr>
            <a:r>
              <a:rPr lang="en-US" altLang="zh-CN" kern="0" dirty="0">
                <a:solidFill>
                  <a:srgbClr val="000000"/>
                </a:solidFill>
                <a:latin typeface="Verdana"/>
                <a:ea typeface="宋体" panose="02010600030101010101" pitchFamily="2" charset="-122"/>
              </a:rPr>
              <a:t>Compare new job’s time with current process</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defRPr/>
            </a:pPr>
            <a:r>
              <a:rPr lang="en-US" altLang="zh-CN" kern="0" dirty="0">
                <a:solidFill>
                  <a:srgbClr val="000000"/>
                </a:solidFill>
                <a:latin typeface="Verdana"/>
                <a:ea typeface="宋体" panose="02010600030101010101" pitchFamily="2" charset="-122"/>
              </a:rPr>
              <a:t>New job will occupy CPU if shorter than current process</a:t>
            </a:r>
          </a:p>
          <a:p>
            <a:pPr marL="342900" lvl="0" indent="-342900" algn="l" eaLnBrk="0" fontAlgn="base" hangingPunct="0">
              <a:lnSpc>
                <a:spcPct val="110000"/>
              </a:lnSpc>
              <a:spcBef>
                <a:spcPct val="20000"/>
              </a:spcBef>
              <a:spcAft>
                <a:spcPct val="0"/>
              </a:spcAft>
              <a:buClr>
                <a:srgbClr val="000000"/>
              </a:buClr>
              <a:buSzPct val="80000"/>
              <a:buFont typeface="Wingdings" panose="05000000000000000000" pitchFamily="2" charset="2"/>
              <a:buChar char="¢"/>
              <a:defRPr/>
            </a:pPr>
            <a:r>
              <a:rPr lang="en-US" altLang="zh-CN" kern="0" dirty="0">
                <a:solidFill>
                  <a:srgbClr val="003366"/>
                </a:solidFill>
                <a:latin typeface="Verdana"/>
                <a:ea typeface="宋体" panose="02010600030101010101" pitchFamily="2" charset="-122"/>
              </a:rPr>
              <a:t>Three-level scheduling</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defRPr/>
            </a:pPr>
            <a:r>
              <a:rPr lang="en-US" altLang="zh-CN" kern="0" dirty="0">
                <a:solidFill>
                  <a:srgbClr val="000000"/>
                </a:solidFill>
                <a:latin typeface="Verdana"/>
                <a:ea typeface="宋体" panose="02010600030101010101" pitchFamily="2" charset="-122"/>
              </a:rPr>
              <a:t>Admission scheduler</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defRPr/>
            </a:pPr>
            <a:r>
              <a:rPr lang="en-US" altLang="zh-CN" kern="0" dirty="0">
                <a:solidFill>
                  <a:srgbClr val="000000"/>
                </a:solidFill>
                <a:latin typeface="Verdana"/>
                <a:ea typeface="宋体" panose="02010600030101010101" pitchFamily="2" charset="-122"/>
              </a:rPr>
              <a:t>Memory scheduler</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defRPr/>
            </a:pPr>
            <a:r>
              <a:rPr lang="en-US" altLang="zh-CN" kern="0" dirty="0">
                <a:solidFill>
                  <a:srgbClr val="000000"/>
                </a:solidFill>
                <a:latin typeface="Verdana"/>
                <a:ea typeface="宋体" panose="02010600030101010101" pitchFamily="2" charset="-122"/>
              </a:rPr>
              <a:t>CPU scheduler</a:t>
            </a:r>
          </a:p>
        </p:txBody>
      </p:sp>
    </p:spTree>
    <p:extLst>
      <p:ext uri="{BB962C8B-B14F-4D97-AF65-F5344CB8AC3E}">
        <p14:creationId xmlns:p14="http://schemas.microsoft.com/office/powerpoint/2010/main" val="2028507116"/>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先来先服务算法</a:t>
            </a:r>
            <a:r>
              <a:rPr lang="en-US" altLang="zh-CN" sz="3600" dirty="0">
                <a:latin typeface="微软雅黑" panose="020B0503020204020204" pitchFamily="34" charset="-122"/>
                <a:ea typeface="微软雅黑" panose="020B0503020204020204" pitchFamily="34" charset="-122"/>
              </a:rPr>
              <a:t>(First Come First Served, FCFS)</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FE55C5F4-7067-0925-95E5-B760E95F6921}"/>
              </a:ext>
            </a:extLst>
          </p:cNvPr>
          <p:cNvGrpSpPr/>
          <p:nvPr/>
        </p:nvGrpSpPr>
        <p:grpSpPr>
          <a:xfrm>
            <a:off x="844894" y="1670946"/>
            <a:ext cx="6103371" cy="428628"/>
            <a:chOff x="844893" y="813696"/>
            <a:chExt cx="6103371" cy="428628"/>
          </a:xfrm>
        </p:grpSpPr>
        <p:sp>
          <p:nvSpPr>
            <p:cNvPr id="8" name="内容占位符 2">
              <a:extLst>
                <a:ext uri="{FF2B5EF4-FFF2-40B4-BE49-F238E27FC236}">
                  <a16:creationId xmlns:a16="http://schemas.microsoft.com/office/drawing/2014/main" id="{2CC0315F-FEC8-00B2-0A05-986E9C7C5970}"/>
                </a:ext>
              </a:extLst>
            </p:cNvPr>
            <p:cNvSpPr txBox="1"/>
            <p:nvPr/>
          </p:nvSpPr>
          <p:spPr>
            <a:xfrm>
              <a:off x="1142976" y="813696"/>
              <a:ext cx="580528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dirty="0"/>
                <a:t>依据进程进入就绪状态的先后顺序排列</a:t>
              </a:r>
            </a:p>
          </p:txBody>
        </p:sp>
        <p:sp>
          <p:nvSpPr>
            <p:cNvPr id="9" name="TextBox 11">
              <a:extLst>
                <a:ext uri="{FF2B5EF4-FFF2-40B4-BE49-F238E27FC236}">
                  <a16:creationId xmlns:a16="http://schemas.microsoft.com/office/drawing/2014/main" id="{D06FD27E-B001-73F9-2A25-D6AD934A6693}"/>
                </a:ext>
              </a:extLst>
            </p:cNvPr>
            <p:cNvSpPr txBox="1"/>
            <p:nvPr/>
          </p:nvSpPr>
          <p:spPr>
            <a:xfrm>
              <a:off x="844893" y="813696"/>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5E186117-3243-DAC9-210F-EACC0ECA74D7}"/>
              </a:ext>
            </a:extLst>
          </p:cNvPr>
          <p:cNvGrpSpPr/>
          <p:nvPr/>
        </p:nvGrpSpPr>
        <p:grpSpPr>
          <a:xfrm>
            <a:off x="830380" y="2314334"/>
            <a:ext cx="5241819" cy="471724"/>
            <a:chOff x="830379" y="1457084"/>
            <a:chExt cx="5241819" cy="471724"/>
          </a:xfrm>
        </p:grpSpPr>
        <p:sp>
          <p:nvSpPr>
            <p:cNvPr id="11" name="内容占位符 2">
              <a:extLst>
                <a:ext uri="{FF2B5EF4-FFF2-40B4-BE49-F238E27FC236}">
                  <a16:creationId xmlns:a16="http://schemas.microsoft.com/office/drawing/2014/main" id="{42FA394B-866E-15E1-00FF-BBE82C3F8AE3}"/>
                </a:ext>
              </a:extLst>
            </p:cNvPr>
            <p:cNvSpPr txBox="1"/>
            <p:nvPr/>
          </p:nvSpPr>
          <p:spPr>
            <a:xfrm>
              <a:off x="1128462" y="1471152"/>
              <a:ext cx="4943736" cy="45765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en-US" altLang="zh-CN" dirty="0"/>
                <a:t>FCFS</a:t>
              </a:r>
              <a:r>
                <a:rPr lang="zh-CN" altLang="en-US" dirty="0"/>
                <a:t>算法的周转时间</a:t>
              </a:r>
              <a:endParaRPr lang="en-US" altLang="zh-CN" dirty="0"/>
            </a:p>
          </p:txBody>
        </p:sp>
        <p:sp>
          <p:nvSpPr>
            <p:cNvPr id="12" name="TextBox 15">
              <a:extLst>
                <a:ext uri="{FF2B5EF4-FFF2-40B4-BE49-F238E27FC236}">
                  <a16:creationId xmlns:a16="http://schemas.microsoft.com/office/drawing/2014/main" id="{8ECD01AD-CB3F-705E-7D83-9474501E269C}"/>
                </a:ext>
              </a:extLst>
            </p:cNvPr>
            <p:cNvSpPr txBox="1"/>
            <p:nvPr/>
          </p:nvSpPr>
          <p:spPr>
            <a:xfrm>
              <a:off x="830379" y="1457084"/>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AF12D1FA-DADA-9C1F-B855-60E0FC45E072}"/>
              </a:ext>
            </a:extLst>
          </p:cNvPr>
          <p:cNvGrpSpPr/>
          <p:nvPr/>
        </p:nvGrpSpPr>
        <p:grpSpPr>
          <a:xfrm>
            <a:off x="1262422" y="2013622"/>
            <a:ext cx="7486042" cy="415246"/>
            <a:chOff x="1262422" y="1156372"/>
            <a:chExt cx="7486042" cy="415246"/>
          </a:xfrm>
        </p:grpSpPr>
        <p:sp>
          <p:nvSpPr>
            <p:cNvPr id="14" name="内容占位符 2">
              <a:extLst>
                <a:ext uri="{FF2B5EF4-FFF2-40B4-BE49-F238E27FC236}">
                  <a16:creationId xmlns:a16="http://schemas.microsoft.com/office/drawing/2014/main" id="{78EF7054-C0FC-D8DC-A6E5-2DB49E5BD9E7}"/>
                </a:ext>
              </a:extLst>
            </p:cNvPr>
            <p:cNvSpPr txBox="1"/>
            <p:nvPr/>
          </p:nvSpPr>
          <p:spPr>
            <a:xfrm>
              <a:off x="1394986" y="1156372"/>
              <a:ext cx="7353478" cy="41524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dirty="0"/>
                <a:t>进程进入等待或结束状态时，就绪队列中的下一个进程占用</a:t>
              </a:r>
              <a:r>
                <a:rPr lang="en-US" altLang="zh-CN" dirty="0"/>
                <a:t>CPU</a:t>
              </a:r>
              <a:endParaRPr lang="zh-CN" altLang="en-US" dirty="0"/>
            </a:p>
          </p:txBody>
        </p:sp>
        <p:pic>
          <p:nvPicPr>
            <p:cNvPr id="15" name="图片 14" descr="小点1.png">
              <a:extLst>
                <a:ext uri="{FF2B5EF4-FFF2-40B4-BE49-F238E27FC236}">
                  <a16:creationId xmlns:a16="http://schemas.microsoft.com/office/drawing/2014/main" id="{E2170191-8B71-62F0-096C-4F35497EAD17}"/>
                </a:ext>
              </a:extLst>
            </p:cNvPr>
            <p:cNvPicPr>
              <a:picLocks noChangeAspect="1"/>
            </p:cNvPicPr>
            <p:nvPr/>
          </p:nvPicPr>
          <p:blipFill>
            <a:blip r:embed="rId2" cstate="print"/>
            <a:stretch>
              <a:fillRect/>
            </a:stretch>
          </p:blipFill>
          <p:spPr>
            <a:xfrm>
              <a:off x="1262422" y="1257730"/>
              <a:ext cx="151066" cy="148997"/>
            </a:xfrm>
            <a:prstGeom prst="rect">
              <a:avLst/>
            </a:prstGeom>
            <a:effectLst/>
          </p:spPr>
        </p:pic>
      </p:grpSp>
      <p:grpSp>
        <p:nvGrpSpPr>
          <p:cNvPr id="16" name="组合 15">
            <a:extLst>
              <a:ext uri="{FF2B5EF4-FFF2-40B4-BE49-F238E27FC236}">
                <a16:creationId xmlns:a16="http://schemas.microsoft.com/office/drawing/2014/main" id="{E624CAC0-DAA9-161C-FB88-0F2E4EA7F24E}"/>
              </a:ext>
            </a:extLst>
          </p:cNvPr>
          <p:cNvGrpSpPr/>
          <p:nvPr/>
        </p:nvGrpSpPr>
        <p:grpSpPr>
          <a:xfrm>
            <a:off x="881614" y="3068960"/>
            <a:ext cx="5778618" cy="1197294"/>
            <a:chOff x="865084" y="2073980"/>
            <a:chExt cx="5778618" cy="1197294"/>
          </a:xfrm>
        </p:grpSpPr>
        <p:sp>
          <p:nvSpPr>
            <p:cNvPr id="17" name="内容占位符 2">
              <a:extLst>
                <a:ext uri="{FF2B5EF4-FFF2-40B4-BE49-F238E27FC236}">
                  <a16:creationId xmlns:a16="http://schemas.microsoft.com/office/drawing/2014/main" id="{7DCA2122-22B6-C887-6386-931D31BA06B1}"/>
                </a:ext>
              </a:extLst>
            </p:cNvPr>
            <p:cNvSpPr txBox="1"/>
            <p:nvPr/>
          </p:nvSpPr>
          <p:spPr>
            <a:xfrm>
              <a:off x="1128462" y="2073980"/>
              <a:ext cx="3462766"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1800" dirty="0">
                  <a:solidFill>
                    <a:srgbClr val="0070C0"/>
                  </a:solidFill>
                </a:rPr>
                <a:t>任务到达顺序：P</a:t>
              </a:r>
              <a:r>
                <a:rPr lang="zh-CN" altLang="en-US" sz="1800" baseline="-25000" dirty="0">
                  <a:solidFill>
                    <a:srgbClr val="0070C0"/>
                  </a:solidFill>
                </a:rPr>
                <a:t>1</a:t>
              </a:r>
              <a:r>
                <a:rPr lang="zh-CN" altLang="en-US" sz="1800" dirty="0">
                  <a:solidFill>
                    <a:srgbClr val="0070C0"/>
                  </a:solidFill>
                </a:rPr>
                <a:t>, P</a:t>
              </a:r>
              <a:r>
                <a:rPr lang="zh-CN" altLang="en-US" sz="1800" baseline="-25000" dirty="0">
                  <a:solidFill>
                    <a:srgbClr val="0070C0"/>
                  </a:solidFill>
                </a:rPr>
                <a:t>2</a:t>
              </a:r>
              <a:r>
                <a:rPr lang="zh-CN" altLang="en-US" sz="1800" dirty="0">
                  <a:solidFill>
                    <a:srgbClr val="0070C0"/>
                  </a:solidFill>
                </a:rPr>
                <a:t>, P</a:t>
              </a:r>
              <a:r>
                <a:rPr lang="zh-CN" altLang="en-US" sz="1800" baseline="-25000" dirty="0">
                  <a:solidFill>
                    <a:srgbClr val="0070C0"/>
                  </a:solidFill>
                </a:rPr>
                <a:t>3</a:t>
              </a:r>
            </a:p>
          </p:txBody>
        </p:sp>
        <p:sp>
          <p:nvSpPr>
            <p:cNvPr id="18" name="内容占位符 2">
              <a:extLst>
                <a:ext uri="{FF2B5EF4-FFF2-40B4-BE49-F238E27FC236}">
                  <a16:creationId xmlns:a16="http://schemas.microsoft.com/office/drawing/2014/main" id="{0AD7D986-C349-73FA-DD0C-7E9DF427A6E2}"/>
                </a:ext>
              </a:extLst>
            </p:cNvPr>
            <p:cNvSpPr txBox="1"/>
            <p:nvPr/>
          </p:nvSpPr>
          <p:spPr>
            <a:xfrm>
              <a:off x="865084" y="2816685"/>
              <a:ext cx="1335144"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1600" dirty="0"/>
                <a:t>执行时间</a:t>
              </a:r>
              <a:endParaRPr lang="zh-CN" altLang="en-US" sz="1600" baseline="-25000" dirty="0"/>
            </a:p>
          </p:txBody>
        </p:sp>
        <p:grpSp>
          <p:nvGrpSpPr>
            <p:cNvPr id="19" name="组合 18">
              <a:extLst>
                <a:ext uri="{FF2B5EF4-FFF2-40B4-BE49-F238E27FC236}">
                  <a16:creationId xmlns:a16="http://schemas.microsoft.com/office/drawing/2014/main" id="{B54DD66A-4F66-7EF4-C94F-4299AD28C23B}"/>
                </a:ext>
              </a:extLst>
            </p:cNvPr>
            <p:cNvGrpSpPr/>
            <p:nvPr/>
          </p:nvGrpSpPr>
          <p:grpSpPr>
            <a:xfrm>
              <a:off x="2071670" y="2464602"/>
              <a:ext cx="4325620" cy="432000"/>
              <a:chOff x="2395140" y="2643188"/>
              <a:chExt cx="4325620" cy="432000"/>
            </a:xfrm>
          </p:grpSpPr>
          <p:sp>
            <p:nvSpPr>
              <p:cNvPr id="24" name="矩形 23">
                <a:extLst>
                  <a:ext uri="{FF2B5EF4-FFF2-40B4-BE49-F238E27FC236}">
                    <a16:creationId xmlns:a16="http://schemas.microsoft.com/office/drawing/2014/main" id="{0EAE33FD-60F8-5B9C-1780-5B306CFE5BCA}"/>
                  </a:ext>
                </a:extLst>
              </p:cNvPr>
              <p:cNvSpPr/>
              <p:nvPr/>
            </p:nvSpPr>
            <p:spPr>
              <a:xfrm>
                <a:off x="2395140" y="2643188"/>
                <a:ext cx="4320000" cy="432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F2AF02C-9461-71A1-4DE4-07E9093CDAD9}"/>
                  </a:ext>
                </a:extLst>
              </p:cNvPr>
              <p:cNvSpPr/>
              <p:nvPr/>
            </p:nvSpPr>
            <p:spPr>
              <a:xfrm>
                <a:off x="6000760" y="2643188"/>
                <a:ext cx="720000" cy="432000"/>
              </a:xfrm>
              <a:prstGeom prst="rect">
                <a:avLst/>
              </a:prstGeom>
              <a:gradFill>
                <a:gsLst>
                  <a:gs pos="100000">
                    <a:srgbClr val="11576A"/>
                  </a:gs>
                  <a:gs pos="0">
                    <a:srgbClr val="0EB1C8"/>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49819F4-97C0-BF60-538A-2FA6E45A4E3E}"/>
                  </a:ext>
                </a:extLst>
              </p:cNvPr>
              <p:cNvSpPr/>
              <p:nvPr/>
            </p:nvSpPr>
            <p:spPr>
              <a:xfrm>
                <a:off x="5286380" y="2643188"/>
                <a:ext cx="720000" cy="432000"/>
              </a:xfrm>
              <a:prstGeom prst="rect">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TextBox 28">
                <a:extLst>
                  <a:ext uri="{FF2B5EF4-FFF2-40B4-BE49-F238E27FC236}">
                    <a16:creationId xmlns:a16="http://schemas.microsoft.com/office/drawing/2014/main" id="{3DDF180A-2AB1-617F-AAD4-33EE2281AB94}"/>
                  </a:ext>
                </a:extLst>
              </p:cNvPr>
              <p:cNvSpPr txBox="1"/>
              <p:nvPr/>
            </p:nvSpPr>
            <p:spPr>
              <a:xfrm>
                <a:off x="3614731" y="2671763"/>
                <a:ext cx="494046"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1</a:t>
                </a:r>
                <a:endParaRPr lang="zh-CN" altLang="en-US" sz="2000" b="1" baseline="-25000">
                  <a:solidFill>
                    <a:srgbClr val="11576A"/>
                  </a:solidFill>
                  <a:latin typeface="+mn-ea"/>
                </a:endParaRPr>
              </a:p>
            </p:txBody>
          </p:sp>
          <p:sp>
            <p:nvSpPr>
              <p:cNvPr id="28" name="TextBox 32">
                <a:extLst>
                  <a:ext uri="{FF2B5EF4-FFF2-40B4-BE49-F238E27FC236}">
                    <a16:creationId xmlns:a16="http://schemas.microsoft.com/office/drawing/2014/main" id="{CEB6143B-5C11-44FD-CA0B-AE901BBF549D}"/>
                  </a:ext>
                </a:extLst>
              </p:cNvPr>
              <p:cNvSpPr txBox="1"/>
              <p:nvPr/>
            </p:nvSpPr>
            <p:spPr>
              <a:xfrm>
                <a:off x="5429256" y="2671763"/>
                <a:ext cx="494046"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2</a:t>
                </a:r>
                <a:endParaRPr lang="zh-CN" altLang="en-US" sz="2000" b="1" baseline="-25000">
                  <a:solidFill>
                    <a:srgbClr val="11576A"/>
                  </a:solidFill>
                  <a:latin typeface="+mn-ea"/>
                </a:endParaRPr>
              </a:p>
            </p:txBody>
          </p:sp>
          <p:sp>
            <p:nvSpPr>
              <p:cNvPr id="29" name="TextBox 33">
                <a:extLst>
                  <a:ext uri="{FF2B5EF4-FFF2-40B4-BE49-F238E27FC236}">
                    <a16:creationId xmlns:a16="http://schemas.microsoft.com/office/drawing/2014/main" id="{64983B29-6DB4-94C7-A09D-98D7963CCD35}"/>
                  </a:ext>
                </a:extLst>
              </p:cNvPr>
              <p:cNvSpPr txBox="1"/>
              <p:nvPr/>
            </p:nvSpPr>
            <p:spPr>
              <a:xfrm>
                <a:off x="6132534" y="2671706"/>
                <a:ext cx="494046" cy="400110"/>
              </a:xfrm>
              <a:prstGeom prst="rect">
                <a:avLst/>
              </a:prstGeom>
              <a:noFill/>
            </p:spPr>
            <p:txBody>
              <a:bodyPr wrap="none" rtlCol="0">
                <a:spAutoFit/>
              </a:bodyPr>
              <a:lstStyle/>
              <a:p>
                <a:r>
                  <a:rPr lang="en-US" altLang="zh-CN" sz="2000" b="1">
                    <a:solidFill>
                      <a:schemeClr val="bg1"/>
                    </a:solidFill>
                    <a:latin typeface="+mn-ea"/>
                  </a:rPr>
                  <a:t>P</a:t>
                </a:r>
                <a:r>
                  <a:rPr lang="en-US" altLang="zh-CN" sz="2000" b="1" baseline="-25000">
                    <a:solidFill>
                      <a:schemeClr val="bg1"/>
                    </a:solidFill>
                    <a:latin typeface="+mn-ea"/>
                  </a:rPr>
                  <a:t>3</a:t>
                </a:r>
                <a:endParaRPr lang="zh-CN" altLang="en-US" sz="2000" b="1" baseline="-25000">
                  <a:solidFill>
                    <a:schemeClr val="bg1"/>
                  </a:solidFill>
                  <a:latin typeface="+mn-ea"/>
                </a:endParaRPr>
              </a:p>
            </p:txBody>
          </p:sp>
        </p:grpSp>
        <p:sp>
          <p:nvSpPr>
            <p:cNvPr id="20" name="内容占位符 2">
              <a:extLst>
                <a:ext uri="{FF2B5EF4-FFF2-40B4-BE49-F238E27FC236}">
                  <a16:creationId xmlns:a16="http://schemas.microsoft.com/office/drawing/2014/main" id="{67EE60A0-80CB-0D12-D013-DF907D5E4840}"/>
                </a:ext>
              </a:extLst>
            </p:cNvPr>
            <p:cNvSpPr txBox="1"/>
            <p:nvPr/>
          </p:nvSpPr>
          <p:spPr>
            <a:xfrm>
              <a:off x="1898634" y="2845604"/>
              <a:ext cx="357190"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sz="1600"/>
                <a:t>0</a:t>
              </a:r>
              <a:endParaRPr lang="zh-CN" altLang="en-US" sz="1600" baseline="-25000"/>
            </a:p>
          </p:txBody>
        </p:sp>
        <p:sp>
          <p:nvSpPr>
            <p:cNvPr id="21" name="内容占位符 2">
              <a:extLst>
                <a:ext uri="{FF2B5EF4-FFF2-40B4-BE49-F238E27FC236}">
                  <a16:creationId xmlns:a16="http://schemas.microsoft.com/office/drawing/2014/main" id="{59843A12-800D-A191-4EC3-D3D933A6CD98}"/>
                </a:ext>
              </a:extLst>
            </p:cNvPr>
            <p:cNvSpPr txBox="1"/>
            <p:nvPr/>
          </p:nvSpPr>
          <p:spPr>
            <a:xfrm>
              <a:off x="4714876" y="2845604"/>
              <a:ext cx="571504"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sz="1600"/>
                <a:t>12</a:t>
              </a:r>
              <a:endParaRPr lang="zh-CN" altLang="en-US" sz="1600" baseline="-25000"/>
            </a:p>
          </p:txBody>
        </p:sp>
        <p:sp>
          <p:nvSpPr>
            <p:cNvPr id="22" name="内容占位符 2">
              <a:extLst>
                <a:ext uri="{FF2B5EF4-FFF2-40B4-BE49-F238E27FC236}">
                  <a16:creationId xmlns:a16="http://schemas.microsoft.com/office/drawing/2014/main" id="{4433A835-E987-3B43-5F20-6ED7D61D3A8A}"/>
                </a:ext>
              </a:extLst>
            </p:cNvPr>
            <p:cNvSpPr txBox="1"/>
            <p:nvPr/>
          </p:nvSpPr>
          <p:spPr>
            <a:xfrm>
              <a:off x="5429256" y="2845604"/>
              <a:ext cx="571504"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sz="1600"/>
                <a:t>15</a:t>
              </a:r>
              <a:endParaRPr lang="zh-CN" altLang="en-US" sz="1600" baseline="-25000"/>
            </a:p>
          </p:txBody>
        </p:sp>
        <p:sp>
          <p:nvSpPr>
            <p:cNvPr id="23" name="内容占位符 2">
              <a:extLst>
                <a:ext uri="{FF2B5EF4-FFF2-40B4-BE49-F238E27FC236}">
                  <a16:creationId xmlns:a16="http://schemas.microsoft.com/office/drawing/2014/main" id="{E7F47A11-6558-EF93-EE36-723891C66B2E}"/>
                </a:ext>
              </a:extLst>
            </p:cNvPr>
            <p:cNvSpPr txBox="1"/>
            <p:nvPr/>
          </p:nvSpPr>
          <p:spPr>
            <a:xfrm>
              <a:off x="6072198" y="2845604"/>
              <a:ext cx="571504"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sz="1600" dirty="0"/>
                <a:t>18</a:t>
              </a:r>
              <a:endParaRPr lang="zh-CN" altLang="en-US" sz="1600" baseline="-25000" dirty="0"/>
            </a:p>
          </p:txBody>
        </p:sp>
      </p:grpSp>
      <p:sp>
        <p:nvSpPr>
          <p:cNvPr id="30" name="内容占位符 2">
            <a:extLst>
              <a:ext uri="{FF2B5EF4-FFF2-40B4-BE49-F238E27FC236}">
                <a16:creationId xmlns:a16="http://schemas.microsoft.com/office/drawing/2014/main" id="{D71BC839-DE44-AAFC-FDD8-14286B9406D0}"/>
              </a:ext>
            </a:extLst>
          </p:cNvPr>
          <p:cNvSpPr txBox="1"/>
          <p:nvPr/>
        </p:nvSpPr>
        <p:spPr>
          <a:xfrm>
            <a:off x="2571736" y="4056608"/>
            <a:ext cx="3143272"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2400" baseline="-25000" dirty="0"/>
              <a:t>周转时间</a:t>
            </a:r>
            <a:r>
              <a:rPr lang="en-US" altLang="zh-CN" sz="2400" baseline="-25000" dirty="0"/>
              <a:t>=(12+15+18)/3=15</a:t>
            </a:r>
            <a:endParaRPr lang="zh-CN" altLang="en-US" sz="2400" baseline="-25000" dirty="0"/>
          </a:p>
        </p:txBody>
      </p:sp>
      <p:grpSp>
        <p:nvGrpSpPr>
          <p:cNvPr id="31" name="组合 30">
            <a:extLst>
              <a:ext uri="{FF2B5EF4-FFF2-40B4-BE49-F238E27FC236}">
                <a16:creationId xmlns:a16="http://schemas.microsoft.com/office/drawing/2014/main" id="{DA2A7D9F-D1EB-C24A-F885-1EEE3E34084B}"/>
              </a:ext>
            </a:extLst>
          </p:cNvPr>
          <p:cNvGrpSpPr/>
          <p:nvPr/>
        </p:nvGrpSpPr>
        <p:grpSpPr>
          <a:xfrm>
            <a:off x="867714" y="4485596"/>
            <a:ext cx="5775988" cy="1220819"/>
            <a:chOff x="867714" y="3681279"/>
            <a:chExt cx="5775988" cy="1220819"/>
          </a:xfrm>
        </p:grpSpPr>
        <p:sp>
          <p:nvSpPr>
            <p:cNvPr id="32" name="内容占位符 2">
              <a:extLst>
                <a:ext uri="{FF2B5EF4-FFF2-40B4-BE49-F238E27FC236}">
                  <a16:creationId xmlns:a16="http://schemas.microsoft.com/office/drawing/2014/main" id="{E6A9BA55-B8DB-9301-8491-9B61EBF8BFF2}"/>
                </a:ext>
              </a:extLst>
            </p:cNvPr>
            <p:cNvSpPr txBox="1"/>
            <p:nvPr/>
          </p:nvSpPr>
          <p:spPr>
            <a:xfrm>
              <a:off x="1176583" y="3681279"/>
              <a:ext cx="3462766"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1800" dirty="0">
                  <a:solidFill>
                    <a:srgbClr val="0070C0"/>
                  </a:solidFill>
                </a:rPr>
                <a:t>任务到达顺序：P</a:t>
              </a:r>
              <a:r>
                <a:rPr lang="en-US" altLang="zh-CN" sz="1800" baseline="-25000" dirty="0">
                  <a:solidFill>
                    <a:srgbClr val="0070C0"/>
                  </a:solidFill>
                </a:rPr>
                <a:t>2</a:t>
              </a:r>
              <a:r>
                <a:rPr lang="zh-CN" altLang="en-US" sz="1800" dirty="0">
                  <a:solidFill>
                    <a:srgbClr val="0070C0"/>
                  </a:solidFill>
                </a:rPr>
                <a:t>, P</a:t>
              </a:r>
              <a:r>
                <a:rPr lang="en-US" altLang="zh-CN" sz="1800" baseline="-25000" dirty="0">
                  <a:solidFill>
                    <a:srgbClr val="0070C0"/>
                  </a:solidFill>
                </a:rPr>
                <a:t>3</a:t>
              </a:r>
              <a:r>
                <a:rPr lang="zh-CN" altLang="en-US" sz="1800" dirty="0">
                  <a:solidFill>
                    <a:srgbClr val="0070C0"/>
                  </a:solidFill>
                </a:rPr>
                <a:t>, P</a:t>
              </a:r>
              <a:r>
                <a:rPr lang="en-US" altLang="zh-CN" sz="1800" baseline="-25000" dirty="0">
                  <a:solidFill>
                    <a:srgbClr val="0070C0"/>
                  </a:solidFill>
                </a:rPr>
                <a:t>1</a:t>
              </a:r>
              <a:endParaRPr lang="zh-CN" altLang="en-US" sz="1800" baseline="-25000" dirty="0">
                <a:solidFill>
                  <a:srgbClr val="0070C0"/>
                </a:solidFill>
              </a:endParaRPr>
            </a:p>
          </p:txBody>
        </p:sp>
        <p:grpSp>
          <p:nvGrpSpPr>
            <p:cNvPr id="33" name="组合 32">
              <a:extLst>
                <a:ext uri="{FF2B5EF4-FFF2-40B4-BE49-F238E27FC236}">
                  <a16:creationId xmlns:a16="http://schemas.microsoft.com/office/drawing/2014/main" id="{68BEF755-A521-43CA-EA00-FF7A64DA8D95}"/>
                </a:ext>
              </a:extLst>
            </p:cNvPr>
            <p:cNvGrpSpPr/>
            <p:nvPr/>
          </p:nvGrpSpPr>
          <p:grpSpPr>
            <a:xfrm>
              <a:off x="2071670" y="4094294"/>
              <a:ext cx="4320000" cy="432000"/>
              <a:chOff x="3428992" y="4429138"/>
              <a:chExt cx="4320000" cy="432000"/>
            </a:xfrm>
          </p:grpSpPr>
          <p:sp>
            <p:nvSpPr>
              <p:cNvPr id="39" name="矩形 38">
                <a:extLst>
                  <a:ext uri="{FF2B5EF4-FFF2-40B4-BE49-F238E27FC236}">
                    <a16:creationId xmlns:a16="http://schemas.microsoft.com/office/drawing/2014/main" id="{CEF877AF-6582-9CCA-C6B3-EDA4EAF56342}"/>
                  </a:ext>
                </a:extLst>
              </p:cNvPr>
              <p:cNvSpPr/>
              <p:nvPr/>
            </p:nvSpPr>
            <p:spPr>
              <a:xfrm>
                <a:off x="3428992" y="4429138"/>
                <a:ext cx="4320000" cy="432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560C7D2-481C-9D56-107D-DC5DB549E483}"/>
                  </a:ext>
                </a:extLst>
              </p:cNvPr>
              <p:cNvSpPr/>
              <p:nvPr/>
            </p:nvSpPr>
            <p:spPr>
              <a:xfrm>
                <a:off x="4143372" y="4429138"/>
                <a:ext cx="720000" cy="432000"/>
              </a:xfrm>
              <a:prstGeom prst="rect">
                <a:avLst/>
              </a:prstGeom>
              <a:gradFill>
                <a:gsLst>
                  <a:gs pos="100000">
                    <a:srgbClr val="11576A"/>
                  </a:gs>
                  <a:gs pos="0">
                    <a:srgbClr val="0EB1C8"/>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1ED45A4-4FF6-DF34-8AD6-E0A6420B132E}"/>
                  </a:ext>
                </a:extLst>
              </p:cNvPr>
              <p:cNvSpPr/>
              <p:nvPr/>
            </p:nvSpPr>
            <p:spPr>
              <a:xfrm>
                <a:off x="3428992" y="4429138"/>
                <a:ext cx="720000" cy="432000"/>
              </a:xfrm>
              <a:prstGeom prst="rect">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TextBox 37">
                <a:extLst>
                  <a:ext uri="{FF2B5EF4-FFF2-40B4-BE49-F238E27FC236}">
                    <a16:creationId xmlns:a16="http://schemas.microsoft.com/office/drawing/2014/main" id="{1F4ED37B-9272-47B4-5803-487F38282F37}"/>
                  </a:ext>
                </a:extLst>
              </p:cNvPr>
              <p:cNvSpPr txBox="1"/>
              <p:nvPr/>
            </p:nvSpPr>
            <p:spPr>
              <a:xfrm>
                <a:off x="6000760" y="4429138"/>
                <a:ext cx="494046"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1</a:t>
                </a:r>
                <a:endParaRPr lang="zh-CN" altLang="en-US" sz="2000" b="1" baseline="-25000">
                  <a:solidFill>
                    <a:srgbClr val="11576A"/>
                  </a:solidFill>
                  <a:latin typeface="+mn-ea"/>
                </a:endParaRPr>
              </a:p>
            </p:txBody>
          </p:sp>
          <p:sp>
            <p:nvSpPr>
              <p:cNvPr id="43" name="TextBox 38">
                <a:extLst>
                  <a:ext uri="{FF2B5EF4-FFF2-40B4-BE49-F238E27FC236}">
                    <a16:creationId xmlns:a16="http://schemas.microsoft.com/office/drawing/2014/main" id="{0FFAEAA4-DBA0-57A9-3993-2121FA15643F}"/>
                  </a:ext>
                </a:extLst>
              </p:cNvPr>
              <p:cNvSpPr txBox="1"/>
              <p:nvPr/>
            </p:nvSpPr>
            <p:spPr>
              <a:xfrm>
                <a:off x="3557354" y="4429138"/>
                <a:ext cx="494046"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2</a:t>
                </a:r>
                <a:endParaRPr lang="zh-CN" altLang="en-US" sz="2000" b="1" baseline="-25000">
                  <a:solidFill>
                    <a:srgbClr val="11576A"/>
                  </a:solidFill>
                  <a:latin typeface="+mn-ea"/>
                </a:endParaRPr>
              </a:p>
            </p:txBody>
          </p:sp>
          <p:sp>
            <p:nvSpPr>
              <p:cNvPr id="44" name="TextBox 39">
                <a:extLst>
                  <a:ext uri="{FF2B5EF4-FFF2-40B4-BE49-F238E27FC236}">
                    <a16:creationId xmlns:a16="http://schemas.microsoft.com/office/drawing/2014/main" id="{7F785CA6-EE15-9F36-D286-4EEF51FDBE36}"/>
                  </a:ext>
                </a:extLst>
              </p:cNvPr>
              <p:cNvSpPr txBox="1"/>
              <p:nvPr/>
            </p:nvSpPr>
            <p:spPr>
              <a:xfrm>
                <a:off x="4243838" y="4429138"/>
                <a:ext cx="494046" cy="400110"/>
              </a:xfrm>
              <a:prstGeom prst="rect">
                <a:avLst/>
              </a:prstGeom>
              <a:noFill/>
            </p:spPr>
            <p:txBody>
              <a:bodyPr wrap="none" rtlCol="0">
                <a:spAutoFit/>
              </a:bodyPr>
              <a:lstStyle/>
              <a:p>
                <a:r>
                  <a:rPr lang="en-US" altLang="zh-CN" sz="2000" b="1">
                    <a:solidFill>
                      <a:schemeClr val="bg1"/>
                    </a:solidFill>
                    <a:latin typeface="+mn-ea"/>
                  </a:rPr>
                  <a:t>P</a:t>
                </a:r>
                <a:r>
                  <a:rPr lang="en-US" altLang="zh-CN" sz="2000" b="1" baseline="-25000">
                    <a:solidFill>
                      <a:schemeClr val="bg1"/>
                    </a:solidFill>
                    <a:latin typeface="+mn-ea"/>
                  </a:rPr>
                  <a:t>3</a:t>
                </a:r>
                <a:endParaRPr lang="zh-CN" altLang="en-US" sz="2000" b="1" baseline="-25000">
                  <a:solidFill>
                    <a:schemeClr val="bg1"/>
                  </a:solidFill>
                  <a:latin typeface="+mn-ea"/>
                </a:endParaRPr>
              </a:p>
            </p:txBody>
          </p:sp>
        </p:grpSp>
        <p:sp>
          <p:nvSpPr>
            <p:cNvPr id="34" name="内容占位符 2">
              <a:extLst>
                <a:ext uri="{FF2B5EF4-FFF2-40B4-BE49-F238E27FC236}">
                  <a16:creationId xmlns:a16="http://schemas.microsoft.com/office/drawing/2014/main" id="{79069778-3A2F-12AA-44CA-7F7D2A9B4E70}"/>
                </a:ext>
              </a:extLst>
            </p:cNvPr>
            <p:cNvSpPr txBox="1"/>
            <p:nvPr/>
          </p:nvSpPr>
          <p:spPr>
            <a:xfrm>
              <a:off x="867714" y="4456688"/>
              <a:ext cx="1603556"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1600" dirty="0"/>
                <a:t>执行时间</a:t>
              </a:r>
              <a:endParaRPr lang="zh-CN" altLang="en-US" sz="1600" baseline="-25000" dirty="0"/>
            </a:p>
          </p:txBody>
        </p:sp>
        <p:sp>
          <p:nvSpPr>
            <p:cNvPr id="35" name="内容占位符 2">
              <a:extLst>
                <a:ext uri="{FF2B5EF4-FFF2-40B4-BE49-F238E27FC236}">
                  <a16:creationId xmlns:a16="http://schemas.microsoft.com/office/drawing/2014/main" id="{538FBB97-C515-86EF-FD4A-1070FC33D010}"/>
                </a:ext>
              </a:extLst>
            </p:cNvPr>
            <p:cNvSpPr txBox="1"/>
            <p:nvPr/>
          </p:nvSpPr>
          <p:spPr>
            <a:xfrm>
              <a:off x="1898634" y="4476428"/>
              <a:ext cx="357190"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sz="1600"/>
                <a:t>0</a:t>
              </a:r>
              <a:endParaRPr lang="zh-CN" altLang="en-US" sz="1600" baseline="-25000"/>
            </a:p>
          </p:txBody>
        </p:sp>
        <p:sp>
          <p:nvSpPr>
            <p:cNvPr id="36" name="内容占位符 2">
              <a:extLst>
                <a:ext uri="{FF2B5EF4-FFF2-40B4-BE49-F238E27FC236}">
                  <a16:creationId xmlns:a16="http://schemas.microsoft.com/office/drawing/2014/main" id="{D8EB14EA-DF5A-5A3E-86C5-9C1C64B3FF1F}"/>
                </a:ext>
              </a:extLst>
            </p:cNvPr>
            <p:cNvSpPr txBox="1"/>
            <p:nvPr/>
          </p:nvSpPr>
          <p:spPr>
            <a:xfrm>
              <a:off x="2614146" y="4476428"/>
              <a:ext cx="571504"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sz="1600" dirty="0"/>
                <a:t>3</a:t>
              </a:r>
              <a:endParaRPr lang="zh-CN" altLang="en-US" sz="1600" baseline="-25000" dirty="0"/>
            </a:p>
          </p:txBody>
        </p:sp>
        <p:sp>
          <p:nvSpPr>
            <p:cNvPr id="37" name="内容占位符 2">
              <a:extLst>
                <a:ext uri="{FF2B5EF4-FFF2-40B4-BE49-F238E27FC236}">
                  <a16:creationId xmlns:a16="http://schemas.microsoft.com/office/drawing/2014/main" id="{AB5CFDD9-35CB-632C-3C3C-EC4885B186A8}"/>
                </a:ext>
              </a:extLst>
            </p:cNvPr>
            <p:cNvSpPr txBox="1"/>
            <p:nvPr/>
          </p:nvSpPr>
          <p:spPr>
            <a:xfrm>
              <a:off x="3328526" y="4476428"/>
              <a:ext cx="571504"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sz="1600"/>
                <a:t>6</a:t>
              </a:r>
              <a:endParaRPr lang="zh-CN" altLang="en-US" sz="1600" baseline="-25000"/>
            </a:p>
          </p:txBody>
        </p:sp>
        <p:sp>
          <p:nvSpPr>
            <p:cNvPr id="38" name="内容占位符 2">
              <a:extLst>
                <a:ext uri="{FF2B5EF4-FFF2-40B4-BE49-F238E27FC236}">
                  <a16:creationId xmlns:a16="http://schemas.microsoft.com/office/drawing/2014/main" id="{958C3F32-DCDA-7F62-B8F1-F59BB2C38E29}"/>
                </a:ext>
              </a:extLst>
            </p:cNvPr>
            <p:cNvSpPr txBox="1"/>
            <p:nvPr/>
          </p:nvSpPr>
          <p:spPr>
            <a:xfrm>
              <a:off x="6072198" y="4476428"/>
              <a:ext cx="571504"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sz="1600"/>
                <a:t>18</a:t>
              </a:r>
              <a:endParaRPr lang="zh-CN" altLang="en-US" sz="1600" baseline="-25000"/>
            </a:p>
          </p:txBody>
        </p:sp>
      </p:grpSp>
      <p:sp>
        <p:nvSpPr>
          <p:cNvPr id="45" name="内容占位符 2">
            <a:extLst>
              <a:ext uri="{FF2B5EF4-FFF2-40B4-BE49-F238E27FC236}">
                <a16:creationId xmlns:a16="http://schemas.microsoft.com/office/drawing/2014/main" id="{4E75ED64-AB15-4CE0-15CD-D271A3FE7AD1}"/>
              </a:ext>
            </a:extLst>
          </p:cNvPr>
          <p:cNvSpPr txBox="1"/>
          <p:nvPr/>
        </p:nvSpPr>
        <p:spPr>
          <a:xfrm>
            <a:off x="2571736" y="5496768"/>
            <a:ext cx="3143272"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2400" baseline="-25000"/>
              <a:t>周转时间</a:t>
            </a:r>
            <a:r>
              <a:rPr lang="en-US" altLang="zh-CN" sz="2400" baseline="-25000"/>
              <a:t>=(3+6+18)/3=9</a:t>
            </a:r>
            <a:endParaRPr lang="zh-CN" altLang="en-US" sz="2400" baseline="-25000"/>
          </a:p>
        </p:txBody>
      </p:sp>
      <p:grpSp>
        <p:nvGrpSpPr>
          <p:cNvPr id="46" name="组合 45">
            <a:extLst>
              <a:ext uri="{FF2B5EF4-FFF2-40B4-BE49-F238E27FC236}">
                <a16:creationId xmlns:a16="http://schemas.microsoft.com/office/drawing/2014/main" id="{41FE2134-E6A6-44E4-8F18-FD999A538B49}"/>
              </a:ext>
            </a:extLst>
          </p:cNvPr>
          <p:cNvGrpSpPr/>
          <p:nvPr/>
        </p:nvGrpSpPr>
        <p:grpSpPr>
          <a:xfrm>
            <a:off x="1264893" y="2658142"/>
            <a:ext cx="5086965" cy="457656"/>
            <a:chOff x="1264892" y="1800892"/>
            <a:chExt cx="5086965" cy="457656"/>
          </a:xfrm>
        </p:grpSpPr>
        <p:sp>
          <p:nvSpPr>
            <p:cNvPr id="47" name="内容占位符 2">
              <a:extLst>
                <a:ext uri="{FF2B5EF4-FFF2-40B4-BE49-F238E27FC236}">
                  <a16:creationId xmlns:a16="http://schemas.microsoft.com/office/drawing/2014/main" id="{65F89999-5450-F4AC-CBC7-8F01F46F90AD}"/>
                </a:ext>
              </a:extLst>
            </p:cNvPr>
            <p:cNvSpPr txBox="1"/>
            <p:nvPr/>
          </p:nvSpPr>
          <p:spPr>
            <a:xfrm>
              <a:off x="1408121" y="1800892"/>
              <a:ext cx="4943736" cy="45765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dirty="0"/>
                <a:t>示例：3个进程，计算时间分别为12,3,</a:t>
              </a:r>
              <a:r>
                <a:rPr lang="en-US" altLang="zh-CN" dirty="0"/>
                <a:t>3</a:t>
              </a:r>
              <a:endParaRPr lang="zh-CN" altLang="en-US" dirty="0"/>
            </a:p>
          </p:txBody>
        </p:sp>
        <p:pic>
          <p:nvPicPr>
            <p:cNvPr id="48" name="图片 47" descr="小点1.png">
              <a:extLst>
                <a:ext uri="{FF2B5EF4-FFF2-40B4-BE49-F238E27FC236}">
                  <a16:creationId xmlns:a16="http://schemas.microsoft.com/office/drawing/2014/main" id="{B7364836-5928-1153-F057-6FBEF5015FC8}"/>
                </a:ext>
              </a:extLst>
            </p:cNvPr>
            <p:cNvPicPr>
              <a:picLocks noChangeAspect="1"/>
            </p:cNvPicPr>
            <p:nvPr/>
          </p:nvPicPr>
          <p:blipFill>
            <a:blip r:embed="rId2" cstate="print"/>
            <a:stretch>
              <a:fillRect/>
            </a:stretch>
          </p:blipFill>
          <p:spPr>
            <a:xfrm>
              <a:off x="1264892" y="1922957"/>
              <a:ext cx="151066" cy="148997"/>
            </a:xfrm>
            <a:prstGeom prst="rect">
              <a:avLst/>
            </a:prstGeom>
            <a:effectLst/>
          </p:spPr>
        </p:pic>
      </p:grpSp>
    </p:spTree>
    <p:extLst>
      <p:ext uri="{BB962C8B-B14F-4D97-AF65-F5344CB8AC3E}">
        <p14:creationId xmlns:p14="http://schemas.microsoft.com/office/powerpoint/2010/main" val="2254167204"/>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先来先服务算法的特征</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9B9FCF06-53F8-5C4F-CC52-0542E726E3F0}"/>
              </a:ext>
            </a:extLst>
          </p:cNvPr>
          <p:cNvGrpSpPr/>
          <p:nvPr/>
        </p:nvGrpSpPr>
        <p:grpSpPr>
          <a:xfrm>
            <a:off x="1518876" y="3183463"/>
            <a:ext cx="5457066" cy="671970"/>
            <a:chOff x="1518876" y="2326213"/>
            <a:chExt cx="5457066" cy="671970"/>
          </a:xfrm>
        </p:grpSpPr>
        <p:pic>
          <p:nvPicPr>
            <p:cNvPr id="8" name="图片 7" descr="小点1.png">
              <a:extLst>
                <a:ext uri="{FF2B5EF4-FFF2-40B4-BE49-F238E27FC236}">
                  <a16:creationId xmlns:a16="http://schemas.microsoft.com/office/drawing/2014/main" id="{2446E5FD-031D-462D-D1B8-7B10681F833B}"/>
                </a:ext>
              </a:extLst>
            </p:cNvPr>
            <p:cNvPicPr>
              <a:picLocks noChangeAspect="1"/>
            </p:cNvPicPr>
            <p:nvPr/>
          </p:nvPicPr>
          <p:blipFill>
            <a:blip r:embed="rId2" cstate="print"/>
            <a:stretch>
              <a:fillRect/>
            </a:stretch>
          </p:blipFill>
          <p:spPr>
            <a:xfrm>
              <a:off x="1518876" y="2457172"/>
              <a:ext cx="151066" cy="148997"/>
            </a:xfrm>
            <a:prstGeom prst="rect">
              <a:avLst/>
            </a:prstGeom>
            <a:effectLst/>
          </p:spPr>
        </p:pic>
        <p:sp>
          <p:nvSpPr>
            <p:cNvPr id="9" name="内容占位符 2">
              <a:extLst>
                <a:ext uri="{FF2B5EF4-FFF2-40B4-BE49-F238E27FC236}">
                  <a16:creationId xmlns:a16="http://schemas.microsoft.com/office/drawing/2014/main" id="{4D8413DF-3AD0-8D2E-A26F-4F2DC7A36A23}"/>
                </a:ext>
              </a:extLst>
            </p:cNvPr>
            <p:cNvSpPr txBox="1"/>
            <p:nvPr/>
          </p:nvSpPr>
          <p:spPr>
            <a:xfrm>
              <a:off x="1655788" y="2326213"/>
              <a:ext cx="5320154" cy="6719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1800" dirty="0"/>
                <a:t>短进程可能排在长进程后面</a:t>
              </a:r>
            </a:p>
          </p:txBody>
        </p:sp>
      </p:grpSp>
      <p:grpSp>
        <p:nvGrpSpPr>
          <p:cNvPr id="10" name="组合 9">
            <a:extLst>
              <a:ext uri="{FF2B5EF4-FFF2-40B4-BE49-F238E27FC236}">
                <a16:creationId xmlns:a16="http://schemas.microsoft.com/office/drawing/2014/main" id="{CFDEC68E-6B9E-FB1D-54EA-130ACD26E64E}"/>
              </a:ext>
            </a:extLst>
          </p:cNvPr>
          <p:cNvGrpSpPr/>
          <p:nvPr/>
        </p:nvGrpSpPr>
        <p:grpSpPr>
          <a:xfrm>
            <a:off x="1270854" y="3594378"/>
            <a:ext cx="4918910" cy="387350"/>
            <a:chOff x="1270854" y="2737128"/>
            <a:chExt cx="4918910" cy="387350"/>
          </a:xfrm>
        </p:grpSpPr>
        <p:pic>
          <p:nvPicPr>
            <p:cNvPr id="11" name="图片 10" descr="小点1.png">
              <a:extLst>
                <a:ext uri="{FF2B5EF4-FFF2-40B4-BE49-F238E27FC236}">
                  <a16:creationId xmlns:a16="http://schemas.microsoft.com/office/drawing/2014/main" id="{AD0D4F6A-02AA-0CC4-3823-F831447F2D94}"/>
                </a:ext>
              </a:extLst>
            </p:cNvPr>
            <p:cNvPicPr>
              <a:picLocks noChangeAspect="1"/>
            </p:cNvPicPr>
            <p:nvPr/>
          </p:nvPicPr>
          <p:blipFill>
            <a:blip r:embed="rId2" cstate="print"/>
            <a:stretch>
              <a:fillRect/>
            </a:stretch>
          </p:blipFill>
          <p:spPr>
            <a:xfrm>
              <a:off x="1270854" y="2856304"/>
              <a:ext cx="151066" cy="148997"/>
            </a:xfrm>
            <a:prstGeom prst="rect">
              <a:avLst/>
            </a:prstGeom>
            <a:effectLst/>
          </p:spPr>
        </p:pic>
        <p:sp>
          <p:nvSpPr>
            <p:cNvPr id="12" name="内容占位符 2">
              <a:extLst>
                <a:ext uri="{FF2B5EF4-FFF2-40B4-BE49-F238E27FC236}">
                  <a16:creationId xmlns:a16="http://schemas.microsoft.com/office/drawing/2014/main" id="{98D5A2FB-F585-373D-F944-5E69F59EF21B}"/>
                </a:ext>
              </a:extLst>
            </p:cNvPr>
            <p:cNvSpPr txBox="1"/>
            <p:nvPr/>
          </p:nvSpPr>
          <p:spPr>
            <a:xfrm>
              <a:off x="1403418" y="2737128"/>
              <a:ext cx="4786346" cy="38735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dirty="0"/>
                <a:t>I/O资源和CPU资源的利用率较低</a:t>
              </a:r>
            </a:p>
          </p:txBody>
        </p:sp>
      </p:grpSp>
      <p:grpSp>
        <p:nvGrpSpPr>
          <p:cNvPr id="13" name="组合 12">
            <a:extLst>
              <a:ext uri="{FF2B5EF4-FFF2-40B4-BE49-F238E27FC236}">
                <a16:creationId xmlns:a16="http://schemas.microsoft.com/office/drawing/2014/main" id="{971A0F0A-6C18-EC25-5EAF-DCBE39A7C97F}"/>
              </a:ext>
            </a:extLst>
          </p:cNvPr>
          <p:cNvGrpSpPr/>
          <p:nvPr/>
        </p:nvGrpSpPr>
        <p:grpSpPr>
          <a:xfrm>
            <a:off x="830380" y="2542716"/>
            <a:ext cx="3527307" cy="700998"/>
            <a:chOff x="830379" y="1685466"/>
            <a:chExt cx="3527307" cy="700998"/>
          </a:xfrm>
        </p:grpSpPr>
        <p:sp>
          <p:nvSpPr>
            <p:cNvPr id="14" name="内容占位符 2">
              <a:extLst>
                <a:ext uri="{FF2B5EF4-FFF2-40B4-BE49-F238E27FC236}">
                  <a16:creationId xmlns:a16="http://schemas.microsoft.com/office/drawing/2014/main" id="{6A0AFF1E-0609-99BD-18CA-A8DDA27F5EF4}"/>
                </a:ext>
              </a:extLst>
            </p:cNvPr>
            <p:cNvSpPr txBox="1"/>
            <p:nvPr/>
          </p:nvSpPr>
          <p:spPr>
            <a:xfrm>
              <a:off x="1128462" y="1685466"/>
              <a:ext cx="871770"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dirty="0"/>
                <a:t>缺点</a:t>
              </a:r>
            </a:p>
          </p:txBody>
        </p:sp>
        <p:sp>
          <p:nvSpPr>
            <p:cNvPr id="15" name="TextBox 15">
              <a:extLst>
                <a:ext uri="{FF2B5EF4-FFF2-40B4-BE49-F238E27FC236}">
                  <a16:creationId xmlns:a16="http://schemas.microsoft.com/office/drawing/2014/main" id="{43A687F9-FD2B-61D7-F841-11349D3B99C1}"/>
                </a:ext>
              </a:extLst>
            </p:cNvPr>
            <p:cNvSpPr txBox="1"/>
            <p:nvPr/>
          </p:nvSpPr>
          <p:spPr>
            <a:xfrm>
              <a:off x="830379" y="1685466"/>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pic>
          <p:nvPicPr>
            <p:cNvPr id="16" name="图片 15" descr="小点1.png">
              <a:extLst>
                <a:ext uri="{FF2B5EF4-FFF2-40B4-BE49-F238E27FC236}">
                  <a16:creationId xmlns:a16="http://schemas.microsoft.com/office/drawing/2014/main" id="{001311A2-93DB-7058-9410-371C50917830}"/>
                </a:ext>
              </a:extLst>
            </p:cNvPr>
            <p:cNvPicPr>
              <a:picLocks noChangeAspect="1"/>
            </p:cNvPicPr>
            <p:nvPr/>
          </p:nvPicPr>
          <p:blipFill>
            <a:blip r:embed="rId2" cstate="print"/>
            <a:stretch>
              <a:fillRect/>
            </a:stretch>
          </p:blipFill>
          <p:spPr>
            <a:xfrm>
              <a:off x="1270854" y="2091715"/>
              <a:ext cx="151066" cy="148997"/>
            </a:xfrm>
            <a:prstGeom prst="rect">
              <a:avLst/>
            </a:prstGeom>
            <a:effectLst/>
          </p:spPr>
        </p:pic>
        <p:sp>
          <p:nvSpPr>
            <p:cNvPr id="17" name="内容占位符 2">
              <a:extLst>
                <a:ext uri="{FF2B5EF4-FFF2-40B4-BE49-F238E27FC236}">
                  <a16:creationId xmlns:a16="http://schemas.microsoft.com/office/drawing/2014/main" id="{FF557E21-1A8D-0A3F-7584-64D6B2C07A22}"/>
                </a:ext>
              </a:extLst>
            </p:cNvPr>
            <p:cNvSpPr txBox="1"/>
            <p:nvPr/>
          </p:nvSpPr>
          <p:spPr>
            <a:xfrm>
              <a:off x="1394986" y="2009548"/>
              <a:ext cx="2962700"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a:t>平均等待时间波动较大</a:t>
              </a:r>
            </a:p>
          </p:txBody>
        </p:sp>
      </p:grpSp>
      <p:grpSp>
        <p:nvGrpSpPr>
          <p:cNvPr id="18" name="组合 17">
            <a:extLst>
              <a:ext uri="{FF2B5EF4-FFF2-40B4-BE49-F238E27FC236}">
                <a16:creationId xmlns:a16="http://schemas.microsoft.com/office/drawing/2014/main" id="{23257A93-B9BA-7C34-618F-3E763DB3A48B}"/>
              </a:ext>
            </a:extLst>
          </p:cNvPr>
          <p:cNvGrpSpPr/>
          <p:nvPr/>
        </p:nvGrpSpPr>
        <p:grpSpPr>
          <a:xfrm>
            <a:off x="844894" y="1885260"/>
            <a:ext cx="5870245" cy="719592"/>
            <a:chOff x="844893" y="1028010"/>
            <a:chExt cx="5870245" cy="719592"/>
          </a:xfrm>
        </p:grpSpPr>
        <p:sp>
          <p:nvSpPr>
            <p:cNvPr id="19" name="内容占位符 2">
              <a:extLst>
                <a:ext uri="{FF2B5EF4-FFF2-40B4-BE49-F238E27FC236}">
                  <a16:creationId xmlns:a16="http://schemas.microsoft.com/office/drawing/2014/main" id="{5DFAF328-6A1A-EFB4-E74D-A53C65C1E8C3}"/>
                </a:ext>
              </a:extLst>
            </p:cNvPr>
            <p:cNvSpPr txBox="1"/>
            <p:nvPr/>
          </p:nvSpPr>
          <p:spPr>
            <a:xfrm>
              <a:off x="1142976" y="1028010"/>
              <a:ext cx="1928826"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dirty="0"/>
                <a:t>优点</a:t>
              </a:r>
            </a:p>
          </p:txBody>
        </p:sp>
        <p:sp>
          <p:nvSpPr>
            <p:cNvPr id="20" name="TextBox 11">
              <a:extLst>
                <a:ext uri="{FF2B5EF4-FFF2-40B4-BE49-F238E27FC236}">
                  <a16:creationId xmlns:a16="http://schemas.microsoft.com/office/drawing/2014/main" id="{7D13764D-FEFD-72FC-29A6-5C6ADE8077CD}"/>
                </a:ext>
              </a:extLst>
            </p:cNvPr>
            <p:cNvSpPr txBox="1"/>
            <p:nvPr/>
          </p:nvSpPr>
          <p:spPr>
            <a:xfrm>
              <a:off x="844893" y="1028010"/>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sp>
          <p:nvSpPr>
            <p:cNvPr id="21" name="内容占位符 2">
              <a:extLst>
                <a:ext uri="{FF2B5EF4-FFF2-40B4-BE49-F238E27FC236}">
                  <a16:creationId xmlns:a16="http://schemas.microsoft.com/office/drawing/2014/main" id="{6FEDE2A0-F9C5-A8BC-76CC-C11F87D7EC39}"/>
                </a:ext>
              </a:extLst>
            </p:cNvPr>
            <p:cNvSpPr txBox="1"/>
            <p:nvPr/>
          </p:nvSpPr>
          <p:spPr>
            <a:xfrm>
              <a:off x="1394985" y="1370686"/>
              <a:ext cx="5320153"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dirty="0"/>
                <a:t>简单（</a:t>
              </a:r>
              <a:r>
                <a:rPr lang="zh-CN" altLang="en-US" dirty="0">
                  <a:solidFill>
                    <a:srgbClr val="FF0000"/>
                  </a:solidFill>
                </a:rPr>
                <a:t>记住这一点，它会频繁出现的</a:t>
              </a:r>
              <a:r>
                <a:rPr lang="zh-CN" altLang="en-US" dirty="0"/>
                <a:t>）</a:t>
              </a:r>
            </a:p>
          </p:txBody>
        </p:sp>
        <p:pic>
          <p:nvPicPr>
            <p:cNvPr id="22" name="图片 21" descr="小点1.png">
              <a:extLst>
                <a:ext uri="{FF2B5EF4-FFF2-40B4-BE49-F238E27FC236}">
                  <a16:creationId xmlns:a16="http://schemas.microsoft.com/office/drawing/2014/main" id="{CA1CA4F1-C893-7F24-1BA1-79003E1E37AA}"/>
                </a:ext>
              </a:extLst>
            </p:cNvPr>
            <p:cNvPicPr>
              <a:picLocks noChangeAspect="1"/>
            </p:cNvPicPr>
            <p:nvPr/>
          </p:nvPicPr>
          <p:blipFill>
            <a:blip r:embed="rId2" cstate="print"/>
            <a:stretch>
              <a:fillRect/>
            </a:stretch>
          </p:blipFill>
          <p:spPr>
            <a:xfrm>
              <a:off x="1262422" y="1500180"/>
              <a:ext cx="151066" cy="148997"/>
            </a:xfrm>
            <a:prstGeom prst="rect">
              <a:avLst/>
            </a:prstGeom>
            <a:effectLst/>
          </p:spPr>
        </p:pic>
      </p:grpSp>
      <p:grpSp>
        <p:nvGrpSpPr>
          <p:cNvPr id="23" name="组合 22">
            <a:extLst>
              <a:ext uri="{FF2B5EF4-FFF2-40B4-BE49-F238E27FC236}">
                <a16:creationId xmlns:a16="http://schemas.microsoft.com/office/drawing/2014/main" id="{A6BD2E3E-3585-7F30-7A32-7D7C12B992E9}"/>
              </a:ext>
            </a:extLst>
          </p:cNvPr>
          <p:cNvGrpSpPr/>
          <p:nvPr/>
        </p:nvGrpSpPr>
        <p:grpSpPr>
          <a:xfrm>
            <a:off x="1532012" y="4018348"/>
            <a:ext cx="5200229" cy="642942"/>
            <a:chOff x="1532011" y="3161098"/>
            <a:chExt cx="5200229" cy="642942"/>
          </a:xfrm>
        </p:grpSpPr>
        <p:sp>
          <p:nvSpPr>
            <p:cNvPr id="24" name="内容占位符 2">
              <a:extLst>
                <a:ext uri="{FF2B5EF4-FFF2-40B4-BE49-F238E27FC236}">
                  <a16:creationId xmlns:a16="http://schemas.microsoft.com/office/drawing/2014/main" id="{24B9000F-1CE6-5B2C-2DD9-9366B79098FA}"/>
                </a:ext>
              </a:extLst>
            </p:cNvPr>
            <p:cNvSpPr txBox="1"/>
            <p:nvPr/>
          </p:nvSpPr>
          <p:spPr>
            <a:xfrm>
              <a:off x="1669942" y="3161098"/>
              <a:ext cx="5062298" cy="642942"/>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1800" dirty="0"/>
                <a:t>CPU密集型进程会导致I/O设备闲置时，</a:t>
              </a:r>
              <a:endParaRPr lang="en-US" altLang="zh-CN" sz="1800" dirty="0"/>
            </a:p>
            <a:p>
              <a:pPr marL="0" lvl="1" indent="0"/>
              <a:r>
                <a:rPr lang="zh-CN" altLang="en-US" sz="1800" dirty="0"/>
                <a:t>I/O密集型进程也等待</a:t>
              </a:r>
            </a:p>
          </p:txBody>
        </p:sp>
        <p:pic>
          <p:nvPicPr>
            <p:cNvPr id="25" name="图片 24" descr="小点1.png">
              <a:extLst>
                <a:ext uri="{FF2B5EF4-FFF2-40B4-BE49-F238E27FC236}">
                  <a16:creationId xmlns:a16="http://schemas.microsoft.com/office/drawing/2014/main" id="{D40F1989-7D67-EB2E-31EE-9DD295554ABF}"/>
                </a:ext>
              </a:extLst>
            </p:cNvPr>
            <p:cNvPicPr>
              <a:picLocks noChangeAspect="1"/>
            </p:cNvPicPr>
            <p:nvPr/>
          </p:nvPicPr>
          <p:blipFill>
            <a:blip r:embed="rId2" cstate="print"/>
            <a:stretch>
              <a:fillRect/>
            </a:stretch>
          </p:blipFill>
          <p:spPr>
            <a:xfrm>
              <a:off x="1532011" y="3248261"/>
              <a:ext cx="151066" cy="148997"/>
            </a:xfrm>
            <a:prstGeom prst="rect">
              <a:avLst/>
            </a:prstGeom>
            <a:effectLst/>
          </p:spPr>
        </p:pic>
      </p:grpSp>
    </p:spTree>
    <p:extLst>
      <p:ext uri="{BB962C8B-B14F-4D97-AF65-F5344CB8AC3E}">
        <p14:creationId xmlns:p14="http://schemas.microsoft.com/office/powerpoint/2010/main" val="190934644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短进程优先算法</a:t>
            </a:r>
            <a:r>
              <a:rPr lang="en-US" altLang="zh-CN" sz="3600" dirty="0">
                <a:latin typeface="微软雅黑" panose="020B0503020204020204" pitchFamily="34" charset="-122"/>
                <a:ea typeface="微软雅黑" panose="020B0503020204020204" pitchFamily="34" charset="-122"/>
              </a:rPr>
              <a:t>(SPN)</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61EEEA12-E2DD-C2AE-61C6-F67BA870123F}"/>
              </a:ext>
            </a:extLst>
          </p:cNvPr>
          <p:cNvGrpSpPr/>
          <p:nvPr/>
        </p:nvGrpSpPr>
        <p:grpSpPr>
          <a:xfrm>
            <a:off x="878388" y="1735657"/>
            <a:ext cx="6680225" cy="441238"/>
            <a:chOff x="844893" y="1028010"/>
            <a:chExt cx="6680225" cy="441238"/>
          </a:xfrm>
        </p:grpSpPr>
        <p:sp>
          <p:nvSpPr>
            <p:cNvPr id="8" name="内容占位符 2">
              <a:extLst>
                <a:ext uri="{FF2B5EF4-FFF2-40B4-BE49-F238E27FC236}">
                  <a16:creationId xmlns:a16="http://schemas.microsoft.com/office/drawing/2014/main" id="{FCA5092B-853D-FAB0-6EE3-5F5BFC58035D}"/>
                </a:ext>
              </a:extLst>
            </p:cNvPr>
            <p:cNvSpPr txBox="1"/>
            <p:nvPr/>
          </p:nvSpPr>
          <p:spPr>
            <a:xfrm>
              <a:off x="1143766" y="1040620"/>
              <a:ext cx="638135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1800" dirty="0"/>
                <a:t>选择就绪队列中执行时间最短进程占用</a:t>
              </a:r>
              <a:r>
                <a:rPr lang="en-US" altLang="zh-CN" sz="1800" dirty="0"/>
                <a:t>CPU</a:t>
              </a:r>
              <a:r>
                <a:rPr lang="zh-CN" altLang="en-US" sz="1800" dirty="0"/>
                <a:t>进入运行状态</a:t>
              </a:r>
            </a:p>
          </p:txBody>
        </p:sp>
        <p:sp>
          <p:nvSpPr>
            <p:cNvPr id="9" name="TextBox 11">
              <a:extLst>
                <a:ext uri="{FF2B5EF4-FFF2-40B4-BE49-F238E27FC236}">
                  <a16:creationId xmlns:a16="http://schemas.microsoft.com/office/drawing/2014/main" id="{DBB6B4BF-D2B7-C28F-F3D2-C044E4392A80}"/>
                </a:ext>
              </a:extLst>
            </p:cNvPr>
            <p:cNvSpPr txBox="1"/>
            <p:nvPr/>
          </p:nvSpPr>
          <p:spPr>
            <a:xfrm>
              <a:off x="844893" y="1028010"/>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A30828B9-D6B7-3378-7CD8-75B44825B20F}"/>
              </a:ext>
            </a:extLst>
          </p:cNvPr>
          <p:cNvGrpSpPr/>
          <p:nvPr/>
        </p:nvGrpSpPr>
        <p:grpSpPr>
          <a:xfrm>
            <a:off x="876269" y="5013177"/>
            <a:ext cx="4554456" cy="748941"/>
            <a:chOff x="641985" y="4155926"/>
            <a:chExt cx="4554456" cy="748941"/>
          </a:xfrm>
        </p:grpSpPr>
        <p:sp>
          <p:nvSpPr>
            <p:cNvPr id="11" name="内容占位符 2">
              <a:extLst>
                <a:ext uri="{FF2B5EF4-FFF2-40B4-BE49-F238E27FC236}">
                  <a16:creationId xmlns:a16="http://schemas.microsoft.com/office/drawing/2014/main" id="{F84A7A24-8E9C-6A83-B7BD-A1A31BBF9C00}"/>
                </a:ext>
              </a:extLst>
            </p:cNvPr>
            <p:cNvSpPr txBox="1"/>
            <p:nvPr/>
          </p:nvSpPr>
          <p:spPr>
            <a:xfrm>
              <a:off x="967085" y="4167804"/>
              <a:ext cx="4229356"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a:spcBef>
                  <a:spcPct val="20000"/>
                </a:spcBef>
              </a:pPr>
              <a:r>
                <a:rPr lang="zh-CN" altLang="en-US" sz="1800" dirty="0"/>
                <a:t>短剩余时间优先算法</a:t>
              </a:r>
              <a:r>
                <a:rPr lang="zh-CN" altLang="en-US" sz="1800" dirty="0">
                  <a:solidFill>
                    <a:srgbClr val="C00000"/>
                  </a:solidFill>
                </a:rPr>
                <a:t>(SRT)</a:t>
              </a:r>
            </a:p>
          </p:txBody>
        </p:sp>
        <p:sp>
          <p:nvSpPr>
            <p:cNvPr id="12" name="TextBox 15">
              <a:extLst>
                <a:ext uri="{FF2B5EF4-FFF2-40B4-BE49-F238E27FC236}">
                  <a16:creationId xmlns:a16="http://schemas.microsoft.com/office/drawing/2014/main" id="{192D82DF-64A8-239A-58FF-DD839095183C}"/>
                </a:ext>
              </a:extLst>
            </p:cNvPr>
            <p:cNvSpPr txBox="1"/>
            <p:nvPr/>
          </p:nvSpPr>
          <p:spPr>
            <a:xfrm>
              <a:off x="641985" y="4155926"/>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pic>
          <p:nvPicPr>
            <p:cNvPr id="13" name="图片 12" descr="小点1.png">
              <a:extLst>
                <a:ext uri="{FF2B5EF4-FFF2-40B4-BE49-F238E27FC236}">
                  <a16:creationId xmlns:a16="http://schemas.microsoft.com/office/drawing/2014/main" id="{A23570C4-304F-9D05-C482-9A7DAB29BF7C}"/>
                </a:ext>
              </a:extLst>
            </p:cNvPr>
            <p:cNvPicPr>
              <a:picLocks noChangeAspect="1"/>
            </p:cNvPicPr>
            <p:nvPr/>
          </p:nvPicPr>
          <p:blipFill>
            <a:blip r:embed="rId2" cstate="print"/>
            <a:stretch>
              <a:fillRect/>
            </a:stretch>
          </p:blipFill>
          <p:spPr>
            <a:xfrm>
              <a:off x="1033540" y="4612513"/>
              <a:ext cx="151066" cy="148997"/>
            </a:xfrm>
            <a:prstGeom prst="rect">
              <a:avLst/>
            </a:prstGeom>
            <a:effectLst/>
          </p:spPr>
        </p:pic>
        <p:sp>
          <p:nvSpPr>
            <p:cNvPr id="14" name="内容占位符 2">
              <a:extLst>
                <a:ext uri="{FF2B5EF4-FFF2-40B4-BE49-F238E27FC236}">
                  <a16:creationId xmlns:a16="http://schemas.microsoft.com/office/drawing/2014/main" id="{56228E86-D91D-3360-2D2F-4B1EE02001D7}"/>
                </a:ext>
              </a:extLst>
            </p:cNvPr>
            <p:cNvSpPr txBox="1"/>
            <p:nvPr/>
          </p:nvSpPr>
          <p:spPr>
            <a:xfrm>
              <a:off x="1182443" y="4556979"/>
              <a:ext cx="2700594" cy="34788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en-US" altLang="zh-CN" sz="1800" dirty="0"/>
                <a:t>SPN</a:t>
              </a:r>
              <a:r>
                <a:rPr lang="zh-CN" altLang="en-US" sz="1800" dirty="0"/>
                <a:t>算法的可抢占改进</a:t>
              </a:r>
              <a:endParaRPr lang="zh-CN" altLang="en-US" sz="1800" dirty="0">
                <a:solidFill>
                  <a:srgbClr val="C00000"/>
                </a:solidFill>
              </a:endParaRPr>
            </a:p>
          </p:txBody>
        </p:sp>
      </p:grpSp>
      <p:grpSp>
        <p:nvGrpSpPr>
          <p:cNvPr id="15" name="组合 14">
            <a:extLst>
              <a:ext uri="{FF2B5EF4-FFF2-40B4-BE49-F238E27FC236}">
                <a16:creationId xmlns:a16="http://schemas.microsoft.com/office/drawing/2014/main" id="{8C31905E-8BA4-F2F3-C39D-A555CD449D92}"/>
              </a:ext>
            </a:extLst>
          </p:cNvPr>
          <p:cNvGrpSpPr/>
          <p:nvPr/>
        </p:nvGrpSpPr>
        <p:grpSpPr>
          <a:xfrm>
            <a:off x="1287801" y="2142852"/>
            <a:ext cx="4381148" cy="376916"/>
            <a:chOff x="1262422" y="1370686"/>
            <a:chExt cx="4381148" cy="376916"/>
          </a:xfrm>
        </p:grpSpPr>
        <p:sp>
          <p:nvSpPr>
            <p:cNvPr id="16" name="内容占位符 2">
              <a:extLst>
                <a:ext uri="{FF2B5EF4-FFF2-40B4-BE49-F238E27FC236}">
                  <a16:creationId xmlns:a16="http://schemas.microsoft.com/office/drawing/2014/main" id="{E74C30DE-20F7-077B-ACA5-46552654F661}"/>
                </a:ext>
              </a:extLst>
            </p:cNvPr>
            <p:cNvSpPr txBox="1"/>
            <p:nvPr/>
          </p:nvSpPr>
          <p:spPr>
            <a:xfrm>
              <a:off x="1394986" y="1370686"/>
              <a:ext cx="4248584"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1800" dirty="0"/>
                <a:t>就绪队列按预期的执行时间来排序</a:t>
              </a:r>
            </a:p>
          </p:txBody>
        </p:sp>
        <p:pic>
          <p:nvPicPr>
            <p:cNvPr id="17" name="图片 16" descr="小点1.png">
              <a:extLst>
                <a:ext uri="{FF2B5EF4-FFF2-40B4-BE49-F238E27FC236}">
                  <a16:creationId xmlns:a16="http://schemas.microsoft.com/office/drawing/2014/main" id="{07AD6C7E-A50E-8323-360F-B085ED13BFE2}"/>
                </a:ext>
              </a:extLst>
            </p:cNvPr>
            <p:cNvPicPr>
              <a:picLocks noChangeAspect="1"/>
            </p:cNvPicPr>
            <p:nvPr/>
          </p:nvPicPr>
          <p:blipFill>
            <a:blip r:embed="rId2" cstate="print"/>
            <a:stretch>
              <a:fillRect/>
            </a:stretch>
          </p:blipFill>
          <p:spPr>
            <a:xfrm>
              <a:off x="1262422" y="1456638"/>
              <a:ext cx="151066" cy="148997"/>
            </a:xfrm>
            <a:prstGeom prst="rect">
              <a:avLst/>
            </a:prstGeom>
            <a:effectLst/>
          </p:spPr>
        </p:pic>
      </p:grpSp>
      <p:grpSp>
        <p:nvGrpSpPr>
          <p:cNvPr id="18" name="组合 17">
            <a:extLst>
              <a:ext uri="{FF2B5EF4-FFF2-40B4-BE49-F238E27FC236}">
                <a16:creationId xmlns:a16="http://schemas.microsoft.com/office/drawing/2014/main" id="{328A7258-4370-0241-37D4-45E4E26C5D79}"/>
              </a:ext>
            </a:extLst>
          </p:cNvPr>
          <p:cNvGrpSpPr/>
          <p:nvPr/>
        </p:nvGrpSpPr>
        <p:grpSpPr>
          <a:xfrm>
            <a:off x="4117322" y="3059046"/>
            <a:ext cx="4532789" cy="2176478"/>
            <a:chOff x="3883037" y="2201796"/>
            <a:chExt cx="4532789" cy="2176478"/>
          </a:xfrm>
        </p:grpSpPr>
        <p:grpSp>
          <p:nvGrpSpPr>
            <p:cNvPr id="19" name="组合 18">
              <a:extLst>
                <a:ext uri="{FF2B5EF4-FFF2-40B4-BE49-F238E27FC236}">
                  <a16:creationId xmlns:a16="http://schemas.microsoft.com/office/drawing/2014/main" id="{B1812DD7-F36C-EB6E-EF31-7F907F2076F0}"/>
                </a:ext>
              </a:extLst>
            </p:cNvPr>
            <p:cNvGrpSpPr/>
            <p:nvPr/>
          </p:nvGrpSpPr>
          <p:grpSpPr>
            <a:xfrm>
              <a:off x="4115574" y="2201796"/>
              <a:ext cx="4300252" cy="1639321"/>
              <a:chOff x="4311648" y="2357436"/>
              <a:chExt cx="4300252" cy="1639321"/>
            </a:xfrm>
          </p:grpSpPr>
          <p:grpSp>
            <p:nvGrpSpPr>
              <p:cNvPr id="34" name="组合 39">
                <a:extLst>
                  <a:ext uri="{FF2B5EF4-FFF2-40B4-BE49-F238E27FC236}">
                    <a16:creationId xmlns:a16="http://schemas.microsoft.com/office/drawing/2014/main" id="{C4033111-96A5-8A4D-55ED-4A8F73958552}"/>
                  </a:ext>
                </a:extLst>
              </p:cNvPr>
              <p:cNvGrpSpPr/>
              <p:nvPr/>
            </p:nvGrpSpPr>
            <p:grpSpPr>
              <a:xfrm>
                <a:off x="4786314" y="2403306"/>
                <a:ext cx="1280211" cy="640662"/>
                <a:chOff x="5004048" y="1347614"/>
                <a:chExt cx="1280211" cy="640662"/>
              </a:xfrm>
            </p:grpSpPr>
            <p:sp>
              <p:nvSpPr>
                <p:cNvPr id="48" name="椭圆 47">
                  <a:extLst>
                    <a:ext uri="{FF2B5EF4-FFF2-40B4-BE49-F238E27FC236}">
                      <a16:creationId xmlns:a16="http://schemas.microsoft.com/office/drawing/2014/main" id="{B6CD7D45-A57C-8350-E348-0F71A591D479}"/>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TextBox 61">
                  <a:extLst>
                    <a:ext uri="{FF2B5EF4-FFF2-40B4-BE49-F238E27FC236}">
                      <a16:creationId xmlns:a16="http://schemas.microsoft.com/office/drawing/2014/main" id="{1A44C528-AB9C-90C1-699F-8C1BEB435FC1}"/>
                    </a:ext>
                  </a:extLst>
                </p:cNvPr>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35" name="组合 40">
                <a:extLst>
                  <a:ext uri="{FF2B5EF4-FFF2-40B4-BE49-F238E27FC236}">
                    <a16:creationId xmlns:a16="http://schemas.microsoft.com/office/drawing/2014/main" id="{A9594286-3A8F-9EC7-B8BD-6998ED458044}"/>
                  </a:ext>
                </a:extLst>
              </p:cNvPr>
              <p:cNvGrpSpPr/>
              <p:nvPr/>
            </p:nvGrpSpPr>
            <p:grpSpPr>
              <a:xfrm>
                <a:off x="6863689" y="2381895"/>
                <a:ext cx="1280211" cy="640662"/>
                <a:chOff x="5004048" y="1347614"/>
                <a:chExt cx="1280211" cy="640662"/>
              </a:xfrm>
            </p:grpSpPr>
            <p:sp>
              <p:nvSpPr>
                <p:cNvPr id="46" name="椭圆 45">
                  <a:extLst>
                    <a:ext uri="{FF2B5EF4-FFF2-40B4-BE49-F238E27FC236}">
                      <a16:creationId xmlns:a16="http://schemas.microsoft.com/office/drawing/2014/main" id="{49E5FADB-43C3-36FF-F6B0-B0657D656BF3}"/>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TextBox 61">
                  <a:extLst>
                    <a:ext uri="{FF2B5EF4-FFF2-40B4-BE49-F238E27FC236}">
                      <a16:creationId xmlns:a16="http://schemas.microsoft.com/office/drawing/2014/main" id="{D2B26DCD-D382-5B47-6461-FF502E651485}"/>
                    </a:ext>
                  </a:extLst>
                </p:cNvPr>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grpSp>
            <p:nvGrpSpPr>
              <p:cNvPr id="36" name="组合 43">
                <a:extLst>
                  <a:ext uri="{FF2B5EF4-FFF2-40B4-BE49-F238E27FC236}">
                    <a16:creationId xmlns:a16="http://schemas.microsoft.com/office/drawing/2014/main" id="{F5DDE635-B486-50D0-E79C-13D4A930CB57}"/>
                  </a:ext>
                </a:extLst>
              </p:cNvPr>
              <p:cNvGrpSpPr/>
              <p:nvPr/>
            </p:nvGrpSpPr>
            <p:grpSpPr>
              <a:xfrm>
                <a:off x="5793286" y="2357436"/>
                <a:ext cx="1629555" cy="1639321"/>
                <a:chOff x="5652120" y="2228395"/>
                <a:chExt cx="1629555" cy="1639321"/>
              </a:xfrm>
            </p:grpSpPr>
            <p:grpSp>
              <p:nvGrpSpPr>
                <p:cNvPr id="42" name="组合 44">
                  <a:extLst>
                    <a:ext uri="{FF2B5EF4-FFF2-40B4-BE49-F238E27FC236}">
                      <a16:creationId xmlns:a16="http://schemas.microsoft.com/office/drawing/2014/main" id="{BE5F24F3-BC55-249A-114F-2B1FB15F36BB}"/>
                    </a:ext>
                  </a:extLst>
                </p:cNvPr>
                <p:cNvGrpSpPr/>
                <p:nvPr/>
              </p:nvGrpSpPr>
              <p:grpSpPr>
                <a:xfrm>
                  <a:off x="5652120" y="3227054"/>
                  <a:ext cx="1280211" cy="640662"/>
                  <a:chOff x="5004048" y="1347614"/>
                  <a:chExt cx="1280211" cy="640662"/>
                </a:xfrm>
              </p:grpSpPr>
              <p:sp>
                <p:nvSpPr>
                  <p:cNvPr id="44" name="椭圆 43">
                    <a:extLst>
                      <a:ext uri="{FF2B5EF4-FFF2-40B4-BE49-F238E27FC236}">
                        <a16:creationId xmlns:a16="http://schemas.microsoft.com/office/drawing/2014/main" id="{0A9553AA-0EE6-CE7F-1048-FAE6E49EC52F}"/>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TextBox 61">
                    <a:extLst>
                      <a:ext uri="{FF2B5EF4-FFF2-40B4-BE49-F238E27FC236}">
                        <a16:creationId xmlns:a16="http://schemas.microsoft.com/office/drawing/2014/main" id="{1DAD2D21-45D3-E517-B7B4-E7568AA9389C}"/>
                      </a:ext>
                    </a:extLst>
                  </p:cNvPr>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43" name="弧形 42">
                  <a:extLst>
                    <a:ext uri="{FF2B5EF4-FFF2-40B4-BE49-F238E27FC236}">
                      <a16:creationId xmlns:a16="http://schemas.microsoft.com/office/drawing/2014/main" id="{CA0043DE-6041-5669-450D-5A493D953116}"/>
                    </a:ext>
                  </a:extLst>
                </p:cNvPr>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7" name="弧形 36">
                <a:extLst>
                  <a:ext uri="{FF2B5EF4-FFF2-40B4-BE49-F238E27FC236}">
                    <a16:creationId xmlns:a16="http://schemas.microsoft.com/office/drawing/2014/main" id="{8103DF8B-B8AB-7DA5-AAB3-DB0F2D1858BE}"/>
                  </a:ext>
                </a:extLst>
              </p:cNvPr>
              <p:cNvSpPr/>
              <p:nvPr/>
            </p:nvSpPr>
            <p:spPr>
              <a:xfrm flipH="1">
                <a:off x="5430405" y="2392854"/>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B5D5106F-9B9B-F268-47C6-490CF4E22BAD}"/>
                  </a:ext>
                </a:extLst>
              </p:cNvPr>
              <p:cNvCxnSpPr/>
              <p:nvPr/>
            </p:nvCxnSpPr>
            <p:spPr>
              <a:xfrm>
                <a:off x="6097598" y="2641600"/>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17CC497-B8CC-BE58-9142-C014423AA620}"/>
                  </a:ext>
                </a:extLst>
              </p:cNvPr>
              <p:cNvCxnSpPr/>
              <p:nvPr/>
            </p:nvCxnSpPr>
            <p:spPr>
              <a:xfrm>
                <a:off x="6097598" y="2855914"/>
                <a:ext cx="714380" cy="1588"/>
              </a:xfrm>
              <a:prstGeom prst="straightConnector1">
                <a:avLst/>
              </a:prstGeom>
              <a:ln w="38100">
                <a:solidFill>
                  <a:srgbClr val="11576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6F7F2E6-527A-B63F-EE0B-944740228574}"/>
                  </a:ext>
                </a:extLst>
              </p:cNvPr>
              <p:cNvCxnSpPr/>
              <p:nvPr/>
            </p:nvCxnSpPr>
            <p:spPr>
              <a:xfrm>
                <a:off x="8143900" y="2714626"/>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3138DBF5-F792-8D6C-C144-58809AE6376F}"/>
                  </a:ext>
                </a:extLst>
              </p:cNvPr>
              <p:cNvCxnSpPr/>
              <p:nvPr/>
            </p:nvCxnSpPr>
            <p:spPr>
              <a:xfrm>
                <a:off x="4311648" y="2714626"/>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6B8688BE-4B18-10E5-4C3F-7D119E6F09F8}"/>
                </a:ext>
              </a:extLst>
            </p:cNvPr>
            <p:cNvGrpSpPr/>
            <p:nvPr/>
          </p:nvGrpSpPr>
          <p:grpSpPr>
            <a:xfrm>
              <a:off x="5588124" y="3949646"/>
              <a:ext cx="1290380" cy="428628"/>
              <a:chOff x="5784198" y="4105286"/>
              <a:chExt cx="1290380" cy="428628"/>
            </a:xfrm>
          </p:grpSpPr>
          <p:grpSp>
            <p:nvGrpSpPr>
              <p:cNvPr id="26" name="组合 25">
                <a:extLst>
                  <a:ext uri="{FF2B5EF4-FFF2-40B4-BE49-F238E27FC236}">
                    <a16:creationId xmlns:a16="http://schemas.microsoft.com/office/drawing/2014/main" id="{163CAB53-91AA-C145-ABCD-FF3653B5AD0E}"/>
                  </a:ext>
                </a:extLst>
              </p:cNvPr>
              <p:cNvGrpSpPr/>
              <p:nvPr/>
            </p:nvGrpSpPr>
            <p:grpSpPr>
              <a:xfrm>
                <a:off x="6786578" y="4105286"/>
                <a:ext cx="288000" cy="428628"/>
                <a:chOff x="3929058" y="3286130"/>
                <a:chExt cx="288000" cy="428628"/>
              </a:xfrm>
            </p:grpSpPr>
            <p:sp>
              <p:nvSpPr>
                <p:cNvPr id="31" name="矩形 30">
                  <a:extLst>
                    <a:ext uri="{FF2B5EF4-FFF2-40B4-BE49-F238E27FC236}">
                      <a16:creationId xmlns:a16="http://schemas.microsoft.com/office/drawing/2014/main" id="{DF7E7F29-6F35-981D-FFA7-95F72F21B517}"/>
                    </a:ext>
                  </a:extLst>
                </p:cNvPr>
                <p:cNvSpPr/>
                <p:nvPr/>
              </p:nvSpPr>
              <p:spPr>
                <a:xfrm>
                  <a:off x="3929058" y="3286130"/>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6D3BF6B-6C77-DE70-6B9B-247CC9546FB3}"/>
                    </a:ext>
                  </a:extLst>
                </p:cNvPr>
                <p:cNvSpPr/>
                <p:nvPr/>
              </p:nvSpPr>
              <p:spPr>
                <a:xfrm>
                  <a:off x="3929058" y="3429006"/>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2C868ADA-B051-AFD5-51C6-3D6F529A385A}"/>
                    </a:ext>
                  </a:extLst>
                </p:cNvPr>
                <p:cNvSpPr/>
                <p:nvPr/>
              </p:nvSpPr>
              <p:spPr>
                <a:xfrm>
                  <a:off x="3929058" y="3571882"/>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FE7ED971-1990-A8A6-FABC-4E91561274B2}"/>
                  </a:ext>
                </a:extLst>
              </p:cNvPr>
              <p:cNvGrpSpPr/>
              <p:nvPr/>
            </p:nvGrpSpPr>
            <p:grpSpPr>
              <a:xfrm>
                <a:off x="5784198" y="4105286"/>
                <a:ext cx="288000" cy="285752"/>
                <a:chOff x="4786314" y="3571882"/>
                <a:chExt cx="288000" cy="285752"/>
              </a:xfrm>
            </p:grpSpPr>
            <p:sp>
              <p:nvSpPr>
                <p:cNvPr id="29" name="矩形 28">
                  <a:extLst>
                    <a:ext uri="{FF2B5EF4-FFF2-40B4-BE49-F238E27FC236}">
                      <a16:creationId xmlns:a16="http://schemas.microsoft.com/office/drawing/2014/main" id="{4C05BF4C-6951-0641-6400-365E264D64FD}"/>
                    </a:ext>
                  </a:extLst>
                </p:cNvPr>
                <p:cNvSpPr/>
                <p:nvPr/>
              </p:nvSpPr>
              <p:spPr>
                <a:xfrm>
                  <a:off x="4786314" y="3571882"/>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8E703D9-8B92-7AAA-196E-4ADD264A04A2}"/>
                    </a:ext>
                  </a:extLst>
                </p:cNvPr>
                <p:cNvSpPr/>
                <p:nvPr/>
              </p:nvSpPr>
              <p:spPr>
                <a:xfrm>
                  <a:off x="4786314" y="3714758"/>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8" name="矩形 27">
                <a:extLst>
                  <a:ext uri="{FF2B5EF4-FFF2-40B4-BE49-F238E27FC236}">
                    <a16:creationId xmlns:a16="http://schemas.microsoft.com/office/drawing/2014/main" id="{883F79AA-2C37-90FB-C6A3-05FB7BB88CD0}"/>
                  </a:ext>
                </a:extLst>
              </p:cNvPr>
              <p:cNvSpPr/>
              <p:nvPr/>
            </p:nvSpPr>
            <p:spPr>
              <a:xfrm>
                <a:off x="6286512" y="4105286"/>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369665B0-E34B-1812-8027-1902404546F6}"/>
                </a:ext>
              </a:extLst>
            </p:cNvPr>
            <p:cNvGrpSpPr/>
            <p:nvPr/>
          </p:nvGrpSpPr>
          <p:grpSpPr>
            <a:xfrm>
              <a:off x="4161612" y="2701862"/>
              <a:ext cx="288000" cy="428628"/>
              <a:chOff x="3929058" y="3286130"/>
              <a:chExt cx="288000" cy="428628"/>
            </a:xfrm>
          </p:grpSpPr>
          <p:sp>
            <p:nvSpPr>
              <p:cNvPr id="23" name="矩形 22">
                <a:extLst>
                  <a:ext uri="{FF2B5EF4-FFF2-40B4-BE49-F238E27FC236}">
                    <a16:creationId xmlns:a16="http://schemas.microsoft.com/office/drawing/2014/main" id="{1FEABE25-3E0B-C9F5-FC10-0D824F727E89}"/>
                  </a:ext>
                </a:extLst>
              </p:cNvPr>
              <p:cNvSpPr/>
              <p:nvPr/>
            </p:nvSpPr>
            <p:spPr>
              <a:xfrm>
                <a:off x="3929058" y="3286130"/>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DBDB51D-E50F-F862-668B-316DA8F9DF10}"/>
                  </a:ext>
                </a:extLst>
              </p:cNvPr>
              <p:cNvSpPr/>
              <p:nvPr/>
            </p:nvSpPr>
            <p:spPr>
              <a:xfrm>
                <a:off x="3929058" y="3429006"/>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BE2C64D-784E-37AB-49FE-369BFFF053CD}"/>
                  </a:ext>
                </a:extLst>
              </p:cNvPr>
              <p:cNvSpPr/>
              <p:nvPr/>
            </p:nvSpPr>
            <p:spPr>
              <a:xfrm>
                <a:off x="3929058" y="3571882"/>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2" name="TextBox 87">
              <a:extLst>
                <a:ext uri="{FF2B5EF4-FFF2-40B4-BE49-F238E27FC236}">
                  <a16:creationId xmlns:a16="http://schemas.microsoft.com/office/drawing/2014/main" id="{17391F8D-BA6D-3B59-C24B-EBDD08210D58}"/>
                </a:ext>
              </a:extLst>
            </p:cNvPr>
            <p:cNvSpPr txBox="1"/>
            <p:nvPr/>
          </p:nvSpPr>
          <p:spPr>
            <a:xfrm>
              <a:off x="3883037" y="3125728"/>
              <a:ext cx="902811" cy="307777"/>
            </a:xfrm>
            <a:prstGeom prst="rect">
              <a:avLst/>
            </a:prstGeom>
            <a:noFill/>
          </p:spPr>
          <p:txBody>
            <a:bodyPr wrap="none" rtlCol="0">
              <a:spAutoFit/>
            </a:bodyPr>
            <a:lstStyle/>
            <a:p>
              <a:pPr algn="ctr"/>
              <a:r>
                <a:rPr lang="zh-CN" altLang="en-US" sz="1400" b="1" dirty="0">
                  <a:solidFill>
                    <a:srgbClr val="11576A"/>
                  </a:solidFill>
                  <a:latin typeface="+mn-ea"/>
                </a:rPr>
                <a:t>就绪队列</a:t>
              </a:r>
              <a:endParaRPr lang="en-US" altLang="zh-CN" sz="1400" b="1" dirty="0">
                <a:solidFill>
                  <a:srgbClr val="11576A"/>
                </a:solidFill>
                <a:latin typeface="+mn-ea"/>
              </a:endParaRPr>
            </a:p>
          </p:txBody>
        </p:sp>
      </p:grpSp>
      <p:grpSp>
        <p:nvGrpSpPr>
          <p:cNvPr id="50" name="组合 49">
            <a:extLst>
              <a:ext uri="{FF2B5EF4-FFF2-40B4-BE49-F238E27FC236}">
                <a16:creationId xmlns:a16="http://schemas.microsoft.com/office/drawing/2014/main" id="{E0C3C4A6-7A80-CDAD-3435-912A2633485C}"/>
              </a:ext>
            </a:extLst>
          </p:cNvPr>
          <p:cNvGrpSpPr/>
          <p:nvPr/>
        </p:nvGrpSpPr>
        <p:grpSpPr>
          <a:xfrm>
            <a:off x="830713" y="2638419"/>
            <a:ext cx="3607912" cy="2268000"/>
            <a:chOff x="596429" y="1781169"/>
            <a:chExt cx="3607912" cy="2268000"/>
          </a:xfrm>
        </p:grpSpPr>
        <p:grpSp>
          <p:nvGrpSpPr>
            <p:cNvPr id="51" name="组合 50">
              <a:extLst>
                <a:ext uri="{FF2B5EF4-FFF2-40B4-BE49-F238E27FC236}">
                  <a16:creationId xmlns:a16="http://schemas.microsoft.com/office/drawing/2014/main" id="{2B36724C-B2E3-7F1C-980D-CF6E5EF63977}"/>
                </a:ext>
              </a:extLst>
            </p:cNvPr>
            <p:cNvGrpSpPr/>
            <p:nvPr/>
          </p:nvGrpSpPr>
          <p:grpSpPr>
            <a:xfrm>
              <a:off x="1418351" y="1781169"/>
              <a:ext cx="1867765" cy="2268000"/>
              <a:chOff x="714351" y="1781169"/>
              <a:chExt cx="1867765" cy="2268000"/>
            </a:xfrm>
          </p:grpSpPr>
          <p:sp>
            <p:nvSpPr>
              <p:cNvPr id="58" name="椭圆 57">
                <a:extLst>
                  <a:ext uri="{FF2B5EF4-FFF2-40B4-BE49-F238E27FC236}">
                    <a16:creationId xmlns:a16="http://schemas.microsoft.com/office/drawing/2014/main" id="{147876FD-755A-8545-9540-BDDBA9CBC653}"/>
                  </a:ext>
                </a:extLst>
              </p:cNvPr>
              <p:cNvSpPr>
                <a:spLocks noChangeAspect="1"/>
              </p:cNvSpPr>
              <p:nvPr/>
            </p:nvSpPr>
            <p:spPr>
              <a:xfrm>
                <a:off x="714351" y="1781169"/>
                <a:ext cx="1867765" cy="2268000"/>
              </a:xfrm>
              <a:prstGeom prst="ellipse">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F863B3E0-FF33-0D08-23AA-3A5323C8C077}"/>
                  </a:ext>
                </a:extLst>
              </p:cNvPr>
              <p:cNvGrpSpPr/>
              <p:nvPr/>
            </p:nvGrpSpPr>
            <p:grpSpPr>
              <a:xfrm>
                <a:off x="1071538" y="2203320"/>
                <a:ext cx="1172116" cy="1452142"/>
                <a:chOff x="1071538" y="2203320"/>
                <a:chExt cx="1172116" cy="1452142"/>
              </a:xfrm>
            </p:grpSpPr>
            <p:sp>
              <p:nvSpPr>
                <p:cNvPr id="60" name="矩形 59">
                  <a:extLst>
                    <a:ext uri="{FF2B5EF4-FFF2-40B4-BE49-F238E27FC236}">
                      <a16:creationId xmlns:a16="http://schemas.microsoft.com/office/drawing/2014/main" id="{06FB704A-CF2F-FCCB-39B4-FDF82AE37645}"/>
                    </a:ext>
                  </a:extLst>
                </p:cNvPr>
                <p:cNvSpPr/>
                <p:nvPr/>
              </p:nvSpPr>
              <p:spPr>
                <a:xfrm>
                  <a:off x="1071538" y="2203320"/>
                  <a:ext cx="1143008" cy="1440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TextBox 89">
                  <a:extLst>
                    <a:ext uri="{FF2B5EF4-FFF2-40B4-BE49-F238E27FC236}">
                      <a16:creationId xmlns:a16="http://schemas.microsoft.com/office/drawing/2014/main" id="{2E41274F-5771-4A51-74D7-16D10967195D}"/>
                    </a:ext>
                  </a:extLst>
                </p:cNvPr>
                <p:cNvSpPr txBox="1"/>
                <p:nvPr/>
              </p:nvSpPr>
              <p:spPr>
                <a:xfrm>
                  <a:off x="1123926" y="2214560"/>
                  <a:ext cx="1056700"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w’</a:t>
                  </a:r>
                  <a:r>
                    <a:rPr lang="en-US" altLang="zh-CN" b="1">
                      <a:solidFill>
                        <a:srgbClr val="11576A"/>
                      </a:solidFill>
                      <a:latin typeface="+mn-ea"/>
                    </a:rPr>
                    <a:t>c=9</a:t>
                  </a:r>
                  <a:endParaRPr lang="zh-CN" altLang="en-US" b="1">
                    <a:solidFill>
                      <a:srgbClr val="11576A"/>
                    </a:solidFill>
                    <a:latin typeface="+mn-ea"/>
                  </a:endParaRPr>
                </a:p>
              </p:txBody>
            </p:sp>
            <p:sp>
              <p:nvSpPr>
                <p:cNvPr id="62" name="TextBox 90">
                  <a:extLst>
                    <a:ext uri="{FF2B5EF4-FFF2-40B4-BE49-F238E27FC236}">
                      <a16:creationId xmlns:a16="http://schemas.microsoft.com/office/drawing/2014/main" id="{6EBD36D1-A0C1-425A-3D30-2868F088319D}"/>
                    </a:ext>
                  </a:extLst>
                </p:cNvPr>
                <p:cNvSpPr txBox="1"/>
                <p:nvPr/>
              </p:nvSpPr>
              <p:spPr>
                <a:xfrm>
                  <a:off x="1071538" y="2571750"/>
                  <a:ext cx="1172116"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x’</a:t>
                  </a:r>
                  <a:r>
                    <a:rPr lang="en-US" altLang="zh-CN" b="1">
                      <a:solidFill>
                        <a:srgbClr val="11576A"/>
                      </a:solidFill>
                      <a:latin typeface="+mn-ea"/>
                    </a:rPr>
                    <a:t>c=12</a:t>
                  </a:r>
                  <a:endParaRPr lang="zh-CN" altLang="en-US" b="1">
                    <a:solidFill>
                      <a:srgbClr val="11576A"/>
                    </a:solidFill>
                    <a:latin typeface="+mn-ea"/>
                  </a:endParaRPr>
                </a:p>
              </p:txBody>
            </p:sp>
            <p:sp>
              <p:nvSpPr>
                <p:cNvPr id="63" name="TextBox 91">
                  <a:extLst>
                    <a:ext uri="{FF2B5EF4-FFF2-40B4-BE49-F238E27FC236}">
                      <a16:creationId xmlns:a16="http://schemas.microsoft.com/office/drawing/2014/main" id="{03C87E65-2698-90D5-0E24-9AA031C30646}"/>
                    </a:ext>
                  </a:extLst>
                </p:cNvPr>
                <p:cNvSpPr txBox="1"/>
                <p:nvPr/>
              </p:nvSpPr>
              <p:spPr>
                <a:xfrm>
                  <a:off x="1071538" y="2928940"/>
                  <a:ext cx="1168910"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y’</a:t>
                  </a:r>
                  <a:r>
                    <a:rPr lang="en-US" altLang="zh-CN" b="1">
                      <a:solidFill>
                        <a:srgbClr val="11576A"/>
                      </a:solidFill>
                      <a:latin typeface="+mn-ea"/>
                    </a:rPr>
                    <a:t>c=34</a:t>
                  </a:r>
                  <a:endParaRPr lang="zh-CN" altLang="en-US" b="1">
                    <a:solidFill>
                      <a:srgbClr val="11576A"/>
                    </a:solidFill>
                    <a:latin typeface="+mn-ea"/>
                  </a:endParaRPr>
                </a:p>
              </p:txBody>
            </p:sp>
            <p:sp>
              <p:nvSpPr>
                <p:cNvPr id="64" name="TextBox 92">
                  <a:extLst>
                    <a:ext uri="{FF2B5EF4-FFF2-40B4-BE49-F238E27FC236}">
                      <a16:creationId xmlns:a16="http://schemas.microsoft.com/office/drawing/2014/main" id="{100B491B-CB54-297C-7A01-9F9EC550161D}"/>
                    </a:ext>
                  </a:extLst>
                </p:cNvPr>
                <p:cNvSpPr txBox="1"/>
                <p:nvPr/>
              </p:nvSpPr>
              <p:spPr>
                <a:xfrm>
                  <a:off x="1071538" y="3286130"/>
                  <a:ext cx="1160895"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z’</a:t>
                  </a:r>
                  <a:r>
                    <a:rPr lang="en-US" altLang="zh-CN" b="1">
                      <a:solidFill>
                        <a:srgbClr val="11576A"/>
                      </a:solidFill>
                      <a:latin typeface="+mn-ea"/>
                    </a:rPr>
                    <a:t>c=62</a:t>
                  </a:r>
                  <a:endParaRPr lang="zh-CN" altLang="en-US" b="1">
                    <a:solidFill>
                      <a:srgbClr val="11576A"/>
                    </a:solidFill>
                    <a:latin typeface="+mn-ea"/>
                  </a:endParaRPr>
                </a:p>
              </p:txBody>
            </p:sp>
            <p:cxnSp>
              <p:nvCxnSpPr>
                <p:cNvPr id="65" name="直接连接符 64">
                  <a:extLst>
                    <a:ext uri="{FF2B5EF4-FFF2-40B4-BE49-F238E27FC236}">
                      <a16:creationId xmlns:a16="http://schemas.microsoft.com/office/drawing/2014/main" id="{FFD37611-E50B-9714-A995-293962B1519B}"/>
                    </a:ext>
                  </a:extLst>
                </p:cNvPr>
                <p:cNvCxnSpPr>
                  <a:stCxn id="60" idx="1"/>
                  <a:endCxn id="60" idx="3"/>
                </p:cNvCxnSpPr>
                <p:nvPr/>
              </p:nvCxnSpPr>
              <p:spPr>
                <a:xfrm rot="10800000" flipH="1">
                  <a:off x="1071538" y="2923320"/>
                  <a:ext cx="1143008"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67B6502-6B52-2533-484B-E94E06DC5F25}"/>
                    </a:ext>
                  </a:extLst>
                </p:cNvPr>
                <p:cNvCxnSpPr/>
                <p:nvPr/>
              </p:nvCxnSpPr>
              <p:spPr>
                <a:xfrm rot="10800000" flipH="1">
                  <a:off x="1071538" y="2571750"/>
                  <a:ext cx="1143008"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5CEE8354-1FB0-8609-60A1-BF07FF98C671}"/>
                    </a:ext>
                  </a:extLst>
                </p:cNvPr>
                <p:cNvCxnSpPr/>
                <p:nvPr/>
              </p:nvCxnSpPr>
              <p:spPr>
                <a:xfrm rot="10800000" flipH="1">
                  <a:off x="1071538" y="3286130"/>
                  <a:ext cx="1143008"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sp>
          <p:nvSpPr>
            <p:cNvPr id="52" name="TextBox 100">
              <a:extLst>
                <a:ext uri="{FF2B5EF4-FFF2-40B4-BE49-F238E27FC236}">
                  <a16:creationId xmlns:a16="http://schemas.microsoft.com/office/drawing/2014/main" id="{60626DED-9E37-1F58-CC6F-24961C8DD6A1}"/>
                </a:ext>
              </a:extLst>
            </p:cNvPr>
            <p:cNvSpPr txBox="1"/>
            <p:nvPr/>
          </p:nvSpPr>
          <p:spPr>
            <a:xfrm>
              <a:off x="613301" y="2209032"/>
              <a:ext cx="646331" cy="369332"/>
            </a:xfrm>
            <a:prstGeom prst="rect">
              <a:avLst/>
            </a:prstGeom>
            <a:noFill/>
          </p:spPr>
          <p:txBody>
            <a:bodyPr wrap="none" rtlCol="0">
              <a:spAutoFit/>
            </a:bodyPr>
            <a:lstStyle/>
            <a:p>
              <a:pPr algn="ctr"/>
              <a:r>
                <a:rPr lang="zh-CN" altLang="en-US" b="1" dirty="0">
                  <a:solidFill>
                    <a:srgbClr val="11576A"/>
                  </a:solidFill>
                  <a:latin typeface="+mn-ea"/>
                </a:rPr>
                <a:t>队头</a:t>
              </a:r>
            </a:p>
          </p:txBody>
        </p:sp>
        <p:cxnSp>
          <p:nvCxnSpPr>
            <p:cNvPr id="53" name="直接箭头连接符 52">
              <a:extLst>
                <a:ext uri="{FF2B5EF4-FFF2-40B4-BE49-F238E27FC236}">
                  <a16:creationId xmlns:a16="http://schemas.microsoft.com/office/drawing/2014/main" id="{0F75648A-97FA-5472-8BCA-3338E75D9040}"/>
                </a:ext>
              </a:extLst>
            </p:cNvPr>
            <p:cNvCxnSpPr/>
            <p:nvPr/>
          </p:nvCxnSpPr>
          <p:spPr>
            <a:xfrm>
              <a:off x="1257956" y="2400978"/>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102">
              <a:extLst>
                <a:ext uri="{FF2B5EF4-FFF2-40B4-BE49-F238E27FC236}">
                  <a16:creationId xmlns:a16="http://schemas.microsoft.com/office/drawing/2014/main" id="{424243EC-028A-2FB2-2FFD-3F5DC78C2741}"/>
                </a:ext>
              </a:extLst>
            </p:cNvPr>
            <p:cNvSpPr txBox="1"/>
            <p:nvPr/>
          </p:nvSpPr>
          <p:spPr>
            <a:xfrm>
              <a:off x="596429" y="3286130"/>
              <a:ext cx="659155" cy="369332"/>
            </a:xfrm>
            <a:prstGeom prst="rect">
              <a:avLst/>
            </a:prstGeom>
            <a:noFill/>
          </p:spPr>
          <p:txBody>
            <a:bodyPr wrap="none" rtlCol="0">
              <a:spAutoFit/>
            </a:bodyPr>
            <a:lstStyle/>
            <a:p>
              <a:pPr algn="ctr"/>
              <a:r>
                <a:rPr lang="zh-CN" altLang="en-US" b="1" dirty="0">
                  <a:solidFill>
                    <a:srgbClr val="11576A"/>
                  </a:solidFill>
                  <a:latin typeface="+mn-ea"/>
                </a:rPr>
                <a:t>队尾</a:t>
              </a:r>
            </a:p>
          </p:txBody>
        </p:sp>
        <p:cxnSp>
          <p:nvCxnSpPr>
            <p:cNvPr id="55" name="直接箭头连接符 54">
              <a:extLst>
                <a:ext uri="{FF2B5EF4-FFF2-40B4-BE49-F238E27FC236}">
                  <a16:creationId xmlns:a16="http://schemas.microsoft.com/office/drawing/2014/main" id="{1E0D8E1E-3046-00C7-26F4-3F171FCF6C97}"/>
                </a:ext>
              </a:extLst>
            </p:cNvPr>
            <p:cNvCxnSpPr/>
            <p:nvPr/>
          </p:nvCxnSpPr>
          <p:spPr>
            <a:xfrm>
              <a:off x="1257956" y="3484690"/>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006D175-5A1E-ADC2-4DBB-E3E6D35D89BC}"/>
                </a:ext>
              </a:extLst>
            </p:cNvPr>
            <p:cNvCxnSpPr>
              <a:endCxn id="23" idx="1"/>
            </p:cNvCxnSpPr>
            <p:nvPr/>
          </p:nvCxnSpPr>
          <p:spPr>
            <a:xfrm>
              <a:off x="2775325" y="1869545"/>
              <a:ext cx="1386287" cy="903755"/>
            </a:xfrm>
            <a:prstGeom prst="line">
              <a:avLst/>
            </a:prstGeom>
            <a:ln w="28575">
              <a:solidFill>
                <a:srgbClr val="11576A"/>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2BF549B-4E5C-6B26-F722-8B20B60EA8DF}"/>
                </a:ext>
              </a:extLst>
            </p:cNvPr>
            <p:cNvCxnSpPr/>
            <p:nvPr/>
          </p:nvCxnSpPr>
          <p:spPr>
            <a:xfrm flipV="1">
              <a:off x="2786050" y="3130393"/>
              <a:ext cx="1418291" cy="798680"/>
            </a:xfrm>
            <a:prstGeom prst="line">
              <a:avLst/>
            </a:prstGeom>
            <a:ln w="28575">
              <a:solidFill>
                <a:srgbClr val="11576A"/>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1153075"/>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短进程优先算法具有最优平均周转时间</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4532C597-84BD-ED72-B538-1AE9F5825A77}"/>
              </a:ext>
            </a:extLst>
          </p:cNvPr>
          <p:cNvGrpSpPr/>
          <p:nvPr/>
        </p:nvGrpSpPr>
        <p:grpSpPr>
          <a:xfrm>
            <a:off x="1020640" y="1675710"/>
            <a:ext cx="4662432" cy="424280"/>
            <a:chOff x="714348" y="818460"/>
            <a:chExt cx="4662432" cy="424280"/>
          </a:xfrm>
        </p:grpSpPr>
        <p:sp>
          <p:nvSpPr>
            <p:cNvPr id="8" name="TextBox 11">
              <a:extLst>
                <a:ext uri="{FF2B5EF4-FFF2-40B4-BE49-F238E27FC236}">
                  <a16:creationId xmlns:a16="http://schemas.microsoft.com/office/drawing/2014/main" id="{B887B71B-3434-DE2C-712C-1CC668D8872B}"/>
                </a:ext>
              </a:extLst>
            </p:cNvPr>
            <p:cNvSpPr txBox="1"/>
            <p:nvPr/>
          </p:nvSpPr>
          <p:spPr>
            <a:xfrm>
              <a:off x="714348" y="818460"/>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sp>
          <p:nvSpPr>
            <p:cNvPr id="9" name="内容占位符 2">
              <a:extLst>
                <a:ext uri="{FF2B5EF4-FFF2-40B4-BE49-F238E27FC236}">
                  <a16:creationId xmlns:a16="http://schemas.microsoft.com/office/drawing/2014/main" id="{8C9D533E-A4D6-60F7-2676-12868D8890F4}"/>
                </a:ext>
              </a:extLst>
            </p:cNvPr>
            <p:cNvSpPr txBox="1"/>
            <p:nvPr/>
          </p:nvSpPr>
          <p:spPr>
            <a:xfrm>
              <a:off x="1056300" y="865824"/>
              <a:ext cx="4320480"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en-US" altLang="zh-CN" sz="1800" dirty="0"/>
                <a:t>SPN</a:t>
              </a:r>
              <a:r>
                <a:rPr lang="zh-CN" altLang="en-US" sz="1800" dirty="0"/>
                <a:t>算法中一组进程的平均周转时间</a:t>
              </a:r>
            </a:p>
          </p:txBody>
        </p:sp>
      </p:grpSp>
      <p:sp>
        <p:nvSpPr>
          <p:cNvPr id="10" name="内容占位符 2">
            <a:extLst>
              <a:ext uri="{FF2B5EF4-FFF2-40B4-BE49-F238E27FC236}">
                <a16:creationId xmlns:a16="http://schemas.microsoft.com/office/drawing/2014/main" id="{3531A99A-689D-B23E-4156-467B19852CF8}"/>
              </a:ext>
            </a:extLst>
          </p:cNvPr>
          <p:cNvSpPr txBox="1"/>
          <p:nvPr/>
        </p:nvSpPr>
        <p:spPr>
          <a:xfrm>
            <a:off x="1618079" y="3140671"/>
            <a:ext cx="4177146"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1600" dirty="0"/>
              <a:t>周转时间</a:t>
            </a:r>
            <a:r>
              <a:rPr lang="en-US" altLang="zh-CN" sz="1800" dirty="0"/>
              <a:t>=(r</a:t>
            </a:r>
            <a:r>
              <a:rPr lang="en-US" altLang="zh-CN" sz="1800" baseline="-25000" dirty="0"/>
              <a:t>1</a:t>
            </a:r>
            <a:r>
              <a:rPr lang="en-US" altLang="zh-CN" sz="1800" dirty="0"/>
              <a:t>+r</a:t>
            </a:r>
            <a:r>
              <a:rPr lang="en-US" altLang="zh-CN" sz="1800" baseline="-25000" dirty="0"/>
              <a:t>2</a:t>
            </a:r>
            <a:r>
              <a:rPr lang="en-US" altLang="zh-CN" sz="1800" dirty="0"/>
              <a:t>+r</a:t>
            </a:r>
            <a:r>
              <a:rPr lang="en-US" altLang="zh-CN" sz="1800" baseline="-25000" dirty="0"/>
              <a:t>3</a:t>
            </a:r>
            <a:r>
              <a:rPr lang="en-US" altLang="zh-CN" sz="1800" dirty="0"/>
              <a:t>+r</a:t>
            </a:r>
            <a:r>
              <a:rPr lang="en-US" altLang="zh-CN" sz="1800" baseline="-25000" dirty="0"/>
              <a:t>4</a:t>
            </a:r>
            <a:r>
              <a:rPr lang="en-US" altLang="zh-CN" sz="1800" dirty="0"/>
              <a:t>+r</a:t>
            </a:r>
            <a:r>
              <a:rPr lang="en-US" altLang="zh-CN" sz="1800" baseline="-25000" dirty="0"/>
              <a:t>5</a:t>
            </a:r>
            <a:r>
              <a:rPr lang="en-US" altLang="zh-CN" sz="1800" dirty="0"/>
              <a:t>+r</a:t>
            </a:r>
            <a:r>
              <a:rPr lang="en-US" altLang="zh-CN" sz="1800" baseline="-25000" dirty="0"/>
              <a:t>6</a:t>
            </a:r>
            <a:r>
              <a:rPr lang="en-US" altLang="zh-CN" sz="1800" dirty="0"/>
              <a:t>)/6</a:t>
            </a:r>
            <a:endParaRPr lang="zh-CN" altLang="en-US" sz="1800" dirty="0"/>
          </a:p>
        </p:txBody>
      </p:sp>
      <p:grpSp>
        <p:nvGrpSpPr>
          <p:cNvPr id="11" name="组合 10">
            <a:extLst>
              <a:ext uri="{FF2B5EF4-FFF2-40B4-BE49-F238E27FC236}">
                <a16:creationId xmlns:a16="http://schemas.microsoft.com/office/drawing/2014/main" id="{98FC0CE7-6B45-5ED7-32C6-0F75F0EC0C7F}"/>
              </a:ext>
            </a:extLst>
          </p:cNvPr>
          <p:cNvGrpSpPr/>
          <p:nvPr/>
        </p:nvGrpSpPr>
        <p:grpSpPr>
          <a:xfrm>
            <a:off x="1085359" y="2232308"/>
            <a:ext cx="6994694" cy="854298"/>
            <a:chOff x="732909" y="1862134"/>
            <a:chExt cx="6994694" cy="854298"/>
          </a:xfrm>
        </p:grpSpPr>
        <p:sp>
          <p:nvSpPr>
            <p:cNvPr id="12" name="矩形 11">
              <a:extLst>
                <a:ext uri="{FF2B5EF4-FFF2-40B4-BE49-F238E27FC236}">
                  <a16:creationId xmlns:a16="http://schemas.microsoft.com/office/drawing/2014/main" id="{80A69539-1483-5D31-018D-80D8EF96C731}"/>
                </a:ext>
              </a:extLst>
            </p:cNvPr>
            <p:cNvSpPr/>
            <p:nvPr/>
          </p:nvSpPr>
          <p:spPr>
            <a:xfrm>
              <a:off x="5728140" y="1862134"/>
              <a:ext cx="1728000" cy="432000"/>
            </a:xfrm>
            <a:prstGeom prst="rect">
              <a:avLst/>
            </a:prstGeom>
            <a:gradFill>
              <a:gsLst>
                <a:gs pos="100000">
                  <a:srgbClr val="005072"/>
                </a:gs>
                <a:gs pos="0">
                  <a:srgbClr val="0093DD"/>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8D47814-2E80-F756-9FC7-7BA6ACA1F091}"/>
                </a:ext>
              </a:extLst>
            </p:cNvPr>
            <p:cNvSpPr/>
            <p:nvPr/>
          </p:nvSpPr>
          <p:spPr>
            <a:xfrm>
              <a:off x="1407339" y="1862134"/>
              <a:ext cx="288000" cy="432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DDEDE84-A837-2661-3CB2-70DD31C92096}"/>
                </a:ext>
              </a:extLst>
            </p:cNvPr>
            <p:cNvSpPr/>
            <p:nvPr/>
          </p:nvSpPr>
          <p:spPr>
            <a:xfrm>
              <a:off x="1693091" y="1862134"/>
              <a:ext cx="576000" cy="432000"/>
            </a:xfrm>
            <a:prstGeom prst="rect">
              <a:avLst/>
            </a:prstGeom>
            <a:gradFill>
              <a:gsLst>
                <a:gs pos="100000">
                  <a:srgbClr val="339900"/>
                </a:gs>
                <a:gs pos="0">
                  <a:srgbClr val="CCFF99"/>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15E5C34-3392-B40D-988C-4B91A70E0AD8}"/>
                </a:ext>
              </a:extLst>
            </p:cNvPr>
            <p:cNvSpPr/>
            <p:nvPr/>
          </p:nvSpPr>
          <p:spPr>
            <a:xfrm>
              <a:off x="2269091" y="1862134"/>
              <a:ext cx="864000" cy="432000"/>
            </a:xfrm>
            <a:prstGeom prst="rect">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030062F-FB93-3D57-317E-0049C95F72FD}"/>
                </a:ext>
              </a:extLst>
            </p:cNvPr>
            <p:cNvSpPr/>
            <p:nvPr/>
          </p:nvSpPr>
          <p:spPr>
            <a:xfrm>
              <a:off x="3133091" y="1862134"/>
              <a:ext cx="1152000" cy="432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992E4D3-2C87-D8EB-241C-CF91C6EF0C83}"/>
                </a:ext>
              </a:extLst>
            </p:cNvPr>
            <p:cNvSpPr/>
            <p:nvPr/>
          </p:nvSpPr>
          <p:spPr>
            <a:xfrm>
              <a:off x="4285091" y="1862134"/>
              <a:ext cx="1440000" cy="432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23">
              <a:extLst>
                <a:ext uri="{FF2B5EF4-FFF2-40B4-BE49-F238E27FC236}">
                  <a16:creationId xmlns:a16="http://schemas.microsoft.com/office/drawing/2014/main" id="{409C8E51-4FD5-018D-F990-0AA7A21A3667}"/>
                </a:ext>
              </a:extLst>
            </p:cNvPr>
            <p:cNvSpPr txBox="1"/>
            <p:nvPr/>
          </p:nvSpPr>
          <p:spPr>
            <a:xfrm>
              <a:off x="1323583" y="1895472"/>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1</a:t>
              </a:r>
              <a:endParaRPr lang="zh-CN" altLang="en-US" b="1" baseline="-25000">
                <a:solidFill>
                  <a:srgbClr val="11576A"/>
                </a:solidFill>
                <a:latin typeface="+mn-ea"/>
              </a:endParaRPr>
            </a:p>
          </p:txBody>
        </p:sp>
        <p:sp>
          <p:nvSpPr>
            <p:cNvPr id="19" name="TextBox 24">
              <a:extLst>
                <a:ext uri="{FF2B5EF4-FFF2-40B4-BE49-F238E27FC236}">
                  <a16:creationId xmlns:a16="http://schemas.microsoft.com/office/drawing/2014/main" id="{3F2015F2-9681-F80E-415A-A10DC5C86109}"/>
                </a:ext>
              </a:extLst>
            </p:cNvPr>
            <p:cNvSpPr txBox="1"/>
            <p:nvPr/>
          </p:nvSpPr>
          <p:spPr>
            <a:xfrm>
              <a:off x="1755383" y="1895472"/>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2</a:t>
              </a:r>
              <a:endParaRPr lang="zh-CN" altLang="en-US" b="1" baseline="-25000">
                <a:solidFill>
                  <a:srgbClr val="11576A"/>
                </a:solidFill>
                <a:latin typeface="+mn-ea"/>
              </a:endParaRPr>
            </a:p>
          </p:txBody>
        </p:sp>
        <p:sp>
          <p:nvSpPr>
            <p:cNvPr id="20" name="TextBox 25">
              <a:extLst>
                <a:ext uri="{FF2B5EF4-FFF2-40B4-BE49-F238E27FC236}">
                  <a16:creationId xmlns:a16="http://schemas.microsoft.com/office/drawing/2014/main" id="{71A01F88-02C4-45E0-0D5A-F2D5B6E52679}"/>
                </a:ext>
              </a:extLst>
            </p:cNvPr>
            <p:cNvSpPr txBox="1"/>
            <p:nvPr/>
          </p:nvSpPr>
          <p:spPr>
            <a:xfrm>
              <a:off x="2471349" y="1895472"/>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3</a:t>
              </a:r>
              <a:endParaRPr lang="zh-CN" altLang="en-US" b="1" baseline="-25000">
                <a:solidFill>
                  <a:srgbClr val="11576A"/>
                </a:solidFill>
                <a:latin typeface="+mn-ea"/>
              </a:endParaRPr>
            </a:p>
          </p:txBody>
        </p:sp>
        <p:sp>
          <p:nvSpPr>
            <p:cNvPr id="21" name="TextBox 26">
              <a:extLst>
                <a:ext uri="{FF2B5EF4-FFF2-40B4-BE49-F238E27FC236}">
                  <a16:creationId xmlns:a16="http://schemas.microsoft.com/office/drawing/2014/main" id="{E4915BC2-4174-E9AD-D2E2-11AFCA964C92}"/>
                </a:ext>
              </a:extLst>
            </p:cNvPr>
            <p:cNvSpPr txBox="1"/>
            <p:nvPr/>
          </p:nvSpPr>
          <p:spPr>
            <a:xfrm>
              <a:off x="3512761" y="1895472"/>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4</a:t>
              </a:r>
              <a:endParaRPr lang="zh-CN" altLang="en-US" b="1" baseline="-25000">
                <a:solidFill>
                  <a:srgbClr val="11576A"/>
                </a:solidFill>
                <a:latin typeface="+mn-ea"/>
              </a:endParaRPr>
            </a:p>
          </p:txBody>
        </p:sp>
        <p:sp>
          <p:nvSpPr>
            <p:cNvPr id="22" name="TextBox 27">
              <a:extLst>
                <a:ext uri="{FF2B5EF4-FFF2-40B4-BE49-F238E27FC236}">
                  <a16:creationId xmlns:a16="http://schemas.microsoft.com/office/drawing/2014/main" id="{61B11EF1-50F7-49CD-D767-5B3DE1E18440}"/>
                </a:ext>
              </a:extLst>
            </p:cNvPr>
            <p:cNvSpPr txBox="1"/>
            <p:nvPr/>
          </p:nvSpPr>
          <p:spPr>
            <a:xfrm>
              <a:off x="4867183" y="1895472"/>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5</a:t>
              </a:r>
              <a:endParaRPr lang="zh-CN" altLang="en-US" b="1" baseline="-25000">
                <a:solidFill>
                  <a:srgbClr val="11576A"/>
                </a:solidFill>
                <a:latin typeface="+mn-ea"/>
              </a:endParaRPr>
            </a:p>
          </p:txBody>
        </p:sp>
        <p:sp>
          <p:nvSpPr>
            <p:cNvPr id="23" name="TextBox 28">
              <a:extLst>
                <a:ext uri="{FF2B5EF4-FFF2-40B4-BE49-F238E27FC236}">
                  <a16:creationId xmlns:a16="http://schemas.microsoft.com/office/drawing/2014/main" id="{BB534345-BD58-89EF-EC97-26F5B78CCBE8}"/>
                </a:ext>
              </a:extLst>
            </p:cNvPr>
            <p:cNvSpPr txBox="1"/>
            <p:nvPr/>
          </p:nvSpPr>
          <p:spPr>
            <a:xfrm>
              <a:off x="6438819" y="1895472"/>
              <a:ext cx="463588" cy="369332"/>
            </a:xfrm>
            <a:prstGeom prst="rect">
              <a:avLst/>
            </a:prstGeom>
            <a:noFill/>
          </p:spPr>
          <p:txBody>
            <a:bodyPr wrap="none" rtlCol="0">
              <a:spAutoFit/>
            </a:bodyPr>
            <a:lstStyle/>
            <a:p>
              <a:r>
                <a:rPr lang="en-US" altLang="zh-CN" b="1">
                  <a:solidFill>
                    <a:schemeClr val="bg1"/>
                  </a:solidFill>
                  <a:latin typeface="+mn-ea"/>
                </a:rPr>
                <a:t>P</a:t>
              </a:r>
              <a:r>
                <a:rPr lang="en-US" altLang="zh-CN" b="1" baseline="-25000">
                  <a:solidFill>
                    <a:schemeClr val="bg1"/>
                  </a:solidFill>
                  <a:latin typeface="+mn-ea"/>
                </a:rPr>
                <a:t>6</a:t>
              </a:r>
              <a:endParaRPr lang="zh-CN" altLang="en-US" b="1" baseline="-25000">
                <a:solidFill>
                  <a:schemeClr val="bg1"/>
                </a:solidFill>
                <a:latin typeface="+mn-ea"/>
              </a:endParaRPr>
            </a:p>
          </p:txBody>
        </p:sp>
        <p:sp>
          <p:nvSpPr>
            <p:cNvPr id="24" name="内容占位符 2">
              <a:extLst>
                <a:ext uri="{FF2B5EF4-FFF2-40B4-BE49-F238E27FC236}">
                  <a16:creationId xmlns:a16="http://schemas.microsoft.com/office/drawing/2014/main" id="{77B16246-0417-23FC-3CC8-F4A879D689D0}"/>
                </a:ext>
              </a:extLst>
            </p:cNvPr>
            <p:cNvSpPr txBox="1"/>
            <p:nvPr/>
          </p:nvSpPr>
          <p:spPr>
            <a:xfrm>
              <a:off x="7298975" y="2290762"/>
              <a:ext cx="42862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r</a:t>
              </a:r>
              <a:r>
                <a:rPr lang="en-US" altLang="zh-CN" baseline="-25000"/>
                <a:t>6</a:t>
              </a:r>
              <a:endParaRPr lang="zh-CN" altLang="en-US" baseline="-25000"/>
            </a:p>
          </p:txBody>
        </p:sp>
        <p:sp>
          <p:nvSpPr>
            <p:cNvPr id="25" name="内容占位符 2">
              <a:extLst>
                <a:ext uri="{FF2B5EF4-FFF2-40B4-BE49-F238E27FC236}">
                  <a16:creationId xmlns:a16="http://schemas.microsoft.com/office/drawing/2014/main" id="{76D63752-982E-B47B-14F1-B146D565E940}"/>
                </a:ext>
              </a:extLst>
            </p:cNvPr>
            <p:cNvSpPr txBox="1"/>
            <p:nvPr/>
          </p:nvSpPr>
          <p:spPr>
            <a:xfrm>
              <a:off x="1134669" y="2290762"/>
              <a:ext cx="357190"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0</a:t>
              </a:r>
              <a:endParaRPr lang="zh-CN" altLang="en-US" baseline="-25000"/>
            </a:p>
          </p:txBody>
        </p:sp>
        <p:sp>
          <p:nvSpPr>
            <p:cNvPr id="26" name="内容占位符 2">
              <a:extLst>
                <a:ext uri="{FF2B5EF4-FFF2-40B4-BE49-F238E27FC236}">
                  <a16:creationId xmlns:a16="http://schemas.microsoft.com/office/drawing/2014/main" id="{7E6C1E4E-0785-5D33-F7D8-625057D8CE97}"/>
                </a:ext>
              </a:extLst>
            </p:cNvPr>
            <p:cNvSpPr txBox="1"/>
            <p:nvPr/>
          </p:nvSpPr>
          <p:spPr>
            <a:xfrm>
              <a:off x="1512497" y="2290762"/>
              <a:ext cx="42862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r</a:t>
              </a:r>
              <a:r>
                <a:rPr lang="en-US" altLang="zh-CN" baseline="-25000"/>
                <a:t>1</a:t>
              </a:r>
              <a:endParaRPr lang="zh-CN" altLang="en-US" baseline="-25000"/>
            </a:p>
          </p:txBody>
        </p:sp>
        <p:sp>
          <p:nvSpPr>
            <p:cNvPr id="27" name="内容占位符 2">
              <a:extLst>
                <a:ext uri="{FF2B5EF4-FFF2-40B4-BE49-F238E27FC236}">
                  <a16:creationId xmlns:a16="http://schemas.microsoft.com/office/drawing/2014/main" id="{F02ACF68-18DB-FAB9-E85D-1C81F2AB32F8}"/>
                </a:ext>
              </a:extLst>
            </p:cNvPr>
            <p:cNvSpPr txBox="1"/>
            <p:nvPr/>
          </p:nvSpPr>
          <p:spPr>
            <a:xfrm>
              <a:off x="2012563" y="2290762"/>
              <a:ext cx="42862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r</a:t>
              </a:r>
              <a:r>
                <a:rPr lang="en-US" altLang="zh-CN" baseline="-25000"/>
                <a:t>2</a:t>
              </a:r>
              <a:endParaRPr lang="zh-CN" altLang="en-US" baseline="-25000"/>
            </a:p>
          </p:txBody>
        </p:sp>
        <p:sp>
          <p:nvSpPr>
            <p:cNvPr id="28" name="内容占位符 2">
              <a:extLst>
                <a:ext uri="{FF2B5EF4-FFF2-40B4-BE49-F238E27FC236}">
                  <a16:creationId xmlns:a16="http://schemas.microsoft.com/office/drawing/2014/main" id="{E8909F83-D5AD-672C-B518-FEBED6A92809}"/>
                </a:ext>
              </a:extLst>
            </p:cNvPr>
            <p:cNvSpPr txBox="1"/>
            <p:nvPr/>
          </p:nvSpPr>
          <p:spPr>
            <a:xfrm>
              <a:off x="2941257" y="2290762"/>
              <a:ext cx="42862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r</a:t>
              </a:r>
              <a:r>
                <a:rPr lang="en-US" altLang="zh-CN" baseline="-25000"/>
                <a:t>3</a:t>
              </a:r>
              <a:endParaRPr lang="zh-CN" altLang="en-US" baseline="-25000"/>
            </a:p>
          </p:txBody>
        </p:sp>
        <p:sp>
          <p:nvSpPr>
            <p:cNvPr id="29" name="内容占位符 2">
              <a:extLst>
                <a:ext uri="{FF2B5EF4-FFF2-40B4-BE49-F238E27FC236}">
                  <a16:creationId xmlns:a16="http://schemas.microsoft.com/office/drawing/2014/main" id="{C873EB2B-1DA9-692B-8814-331CBB848EE8}"/>
                </a:ext>
              </a:extLst>
            </p:cNvPr>
            <p:cNvSpPr txBox="1"/>
            <p:nvPr/>
          </p:nvSpPr>
          <p:spPr>
            <a:xfrm>
              <a:off x="4084265" y="2290762"/>
              <a:ext cx="42862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r</a:t>
              </a:r>
              <a:r>
                <a:rPr lang="en-US" altLang="zh-CN" baseline="-25000"/>
                <a:t>4</a:t>
              </a:r>
              <a:endParaRPr lang="zh-CN" altLang="en-US" baseline="-25000"/>
            </a:p>
          </p:txBody>
        </p:sp>
        <p:sp>
          <p:nvSpPr>
            <p:cNvPr id="30" name="内容占位符 2">
              <a:extLst>
                <a:ext uri="{FF2B5EF4-FFF2-40B4-BE49-F238E27FC236}">
                  <a16:creationId xmlns:a16="http://schemas.microsoft.com/office/drawing/2014/main" id="{04FC86B0-43DF-6707-52F2-D9AFD4ED4B7C}"/>
                </a:ext>
              </a:extLst>
            </p:cNvPr>
            <p:cNvSpPr txBox="1"/>
            <p:nvPr/>
          </p:nvSpPr>
          <p:spPr>
            <a:xfrm>
              <a:off x="5513025" y="2290762"/>
              <a:ext cx="42862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r</a:t>
              </a:r>
              <a:r>
                <a:rPr lang="en-US" altLang="zh-CN" baseline="-25000"/>
                <a:t>5</a:t>
              </a:r>
              <a:endParaRPr lang="zh-CN" altLang="en-US" baseline="-25000"/>
            </a:p>
          </p:txBody>
        </p:sp>
        <p:sp>
          <p:nvSpPr>
            <p:cNvPr id="31" name="TextBox 69">
              <a:extLst>
                <a:ext uri="{FF2B5EF4-FFF2-40B4-BE49-F238E27FC236}">
                  <a16:creationId xmlns:a16="http://schemas.microsoft.com/office/drawing/2014/main" id="{49F852C8-F34A-EA10-5424-92E15AB12F1A}"/>
                </a:ext>
              </a:extLst>
            </p:cNvPr>
            <p:cNvSpPr txBox="1"/>
            <p:nvPr/>
          </p:nvSpPr>
          <p:spPr>
            <a:xfrm>
              <a:off x="732909" y="1890424"/>
              <a:ext cx="713657" cy="369332"/>
            </a:xfrm>
            <a:prstGeom prst="rect">
              <a:avLst/>
            </a:prstGeom>
            <a:noFill/>
          </p:spPr>
          <p:txBody>
            <a:bodyPr wrap="none" rtlCol="0">
              <a:spAutoFit/>
            </a:bodyPr>
            <a:lstStyle/>
            <a:p>
              <a:r>
                <a:rPr lang="en-US" altLang="zh-CN" b="1" dirty="0">
                  <a:solidFill>
                    <a:srgbClr val="11576A"/>
                  </a:solidFill>
                  <a:latin typeface="+mn-ea"/>
                </a:rPr>
                <a:t>SPN</a:t>
              </a:r>
              <a:endParaRPr lang="zh-CN" altLang="en-US" b="1" dirty="0">
                <a:solidFill>
                  <a:srgbClr val="11576A"/>
                </a:solidFill>
                <a:latin typeface="+mn-ea"/>
              </a:endParaRPr>
            </a:p>
          </p:txBody>
        </p:sp>
      </p:grpSp>
      <p:grpSp>
        <p:nvGrpSpPr>
          <p:cNvPr id="32" name="组合 31">
            <a:extLst>
              <a:ext uri="{FF2B5EF4-FFF2-40B4-BE49-F238E27FC236}">
                <a16:creationId xmlns:a16="http://schemas.microsoft.com/office/drawing/2014/main" id="{54B9DEDD-5E57-9E38-73C1-801A77CDAB1F}"/>
              </a:ext>
            </a:extLst>
          </p:cNvPr>
          <p:cNvGrpSpPr/>
          <p:nvPr/>
        </p:nvGrpSpPr>
        <p:grpSpPr>
          <a:xfrm>
            <a:off x="1071291" y="4100879"/>
            <a:ext cx="6962604" cy="874936"/>
            <a:chOff x="764999" y="3286130"/>
            <a:chExt cx="6962604" cy="874936"/>
          </a:xfrm>
        </p:grpSpPr>
        <p:sp>
          <p:nvSpPr>
            <p:cNvPr id="33" name="矩形 32">
              <a:extLst>
                <a:ext uri="{FF2B5EF4-FFF2-40B4-BE49-F238E27FC236}">
                  <a16:creationId xmlns:a16="http://schemas.microsoft.com/office/drawing/2014/main" id="{F2E9EE63-F478-F40B-B5D9-D2CA3BEA28CB}"/>
                </a:ext>
              </a:extLst>
            </p:cNvPr>
            <p:cNvSpPr/>
            <p:nvPr/>
          </p:nvSpPr>
          <p:spPr>
            <a:xfrm>
              <a:off x="5728140" y="3286130"/>
              <a:ext cx="1728000" cy="432000"/>
            </a:xfrm>
            <a:prstGeom prst="rect">
              <a:avLst/>
            </a:prstGeom>
            <a:gradFill>
              <a:gsLst>
                <a:gs pos="100000">
                  <a:srgbClr val="005072"/>
                </a:gs>
                <a:gs pos="0">
                  <a:srgbClr val="0093DD"/>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C359578-6CDD-A9F9-A98B-CBA028BC3EB1}"/>
                </a:ext>
              </a:extLst>
            </p:cNvPr>
            <p:cNvSpPr/>
            <p:nvPr/>
          </p:nvSpPr>
          <p:spPr>
            <a:xfrm>
              <a:off x="1407339" y="3286130"/>
              <a:ext cx="288000" cy="432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F9E44481-CD7A-CDCD-63DC-83735F316EAF}"/>
                </a:ext>
              </a:extLst>
            </p:cNvPr>
            <p:cNvSpPr/>
            <p:nvPr/>
          </p:nvSpPr>
          <p:spPr>
            <a:xfrm>
              <a:off x="1693091" y="3286130"/>
              <a:ext cx="576000" cy="432000"/>
            </a:xfrm>
            <a:prstGeom prst="rect">
              <a:avLst/>
            </a:prstGeom>
            <a:gradFill>
              <a:gsLst>
                <a:gs pos="100000">
                  <a:srgbClr val="339900"/>
                </a:gs>
                <a:gs pos="0">
                  <a:srgbClr val="CCFF99"/>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38">
              <a:extLst>
                <a:ext uri="{FF2B5EF4-FFF2-40B4-BE49-F238E27FC236}">
                  <a16:creationId xmlns:a16="http://schemas.microsoft.com/office/drawing/2014/main" id="{8BBC5A2A-A308-650C-49B1-44A3FCB86DBB}"/>
                </a:ext>
              </a:extLst>
            </p:cNvPr>
            <p:cNvSpPr txBox="1"/>
            <p:nvPr/>
          </p:nvSpPr>
          <p:spPr>
            <a:xfrm>
              <a:off x="1323583" y="3319468"/>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1</a:t>
              </a:r>
              <a:endParaRPr lang="zh-CN" altLang="en-US" b="1" baseline="-25000">
                <a:solidFill>
                  <a:srgbClr val="11576A"/>
                </a:solidFill>
                <a:latin typeface="+mn-ea"/>
              </a:endParaRPr>
            </a:p>
          </p:txBody>
        </p:sp>
        <p:sp>
          <p:nvSpPr>
            <p:cNvPr id="37" name="TextBox 39">
              <a:extLst>
                <a:ext uri="{FF2B5EF4-FFF2-40B4-BE49-F238E27FC236}">
                  <a16:creationId xmlns:a16="http://schemas.microsoft.com/office/drawing/2014/main" id="{3DD1758C-5FA2-B551-389D-FF04956C0592}"/>
                </a:ext>
              </a:extLst>
            </p:cNvPr>
            <p:cNvSpPr txBox="1"/>
            <p:nvPr/>
          </p:nvSpPr>
          <p:spPr>
            <a:xfrm>
              <a:off x="1755383" y="3319468"/>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2</a:t>
              </a:r>
              <a:endParaRPr lang="zh-CN" altLang="en-US" b="1" baseline="-25000">
                <a:solidFill>
                  <a:srgbClr val="11576A"/>
                </a:solidFill>
                <a:latin typeface="+mn-ea"/>
              </a:endParaRPr>
            </a:p>
          </p:txBody>
        </p:sp>
        <p:sp>
          <p:nvSpPr>
            <p:cNvPr id="38" name="TextBox 43">
              <a:extLst>
                <a:ext uri="{FF2B5EF4-FFF2-40B4-BE49-F238E27FC236}">
                  <a16:creationId xmlns:a16="http://schemas.microsoft.com/office/drawing/2014/main" id="{B7C6B2D1-9BD2-FCF4-C607-B4389DE51FB8}"/>
                </a:ext>
              </a:extLst>
            </p:cNvPr>
            <p:cNvSpPr txBox="1"/>
            <p:nvPr/>
          </p:nvSpPr>
          <p:spPr>
            <a:xfrm>
              <a:off x="6438819" y="3319468"/>
              <a:ext cx="463588" cy="369332"/>
            </a:xfrm>
            <a:prstGeom prst="rect">
              <a:avLst/>
            </a:prstGeom>
            <a:noFill/>
          </p:spPr>
          <p:txBody>
            <a:bodyPr wrap="none" rtlCol="0">
              <a:spAutoFit/>
            </a:bodyPr>
            <a:lstStyle/>
            <a:p>
              <a:r>
                <a:rPr lang="en-US" altLang="zh-CN" b="1">
                  <a:solidFill>
                    <a:schemeClr val="bg1"/>
                  </a:solidFill>
                  <a:latin typeface="+mn-ea"/>
                </a:rPr>
                <a:t>P</a:t>
              </a:r>
              <a:r>
                <a:rPr lang="en-US" altLang="zh-CN" b="1" baseline="-25000">
                  <a:solidFill>
                    <a:schemeClr val="bg1"/>
                  </a:solidFill>
                  <a:latin typeface="+mn-ea"/>
                </a:rPr>
                <a:t>6</a:t>
              </a:r>
              <a:endParaRPr lang="zh-CN" altLang="en-US" b="1" baseline="-25000">
                <a:solidFill>
                  <a:schemeClr val="bg1"/>
                </a:solidFill>
                <a:latin typeface="+mn-ea"/>
              </a:endParaRPr>
            </a:p>
          </p:txBody>
        </p:sp>
        <p:sp>
          <p:nvSpPr>
            <p:cNvPr id="39" name="内容占位符 2">
              <a:extLst>
                <a:ext uri="{FF2B5EF4-FFF2-40B4-BE49-F238E27FC236}">
                  <a16:creationId xmlns:a16="http://schemas.microsoft.com/office/drawing/2014/main" id="{8B64D268-6412-A9FF-6AA1-85E637A96DBB}"/>
                </a:ext>
              </a:extLst>
            </p:cNvPr>
            <p:cNvSpPr txBox="1"/>
            <p:nvPr/>
          </p:nvSpPr>
          <p:spPr>
            <a:xfrm>
              <a:off x="1134669" y="3735396"/>
              <a:ext cx="357190"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0</a:t>
              </a:r>
              <a:endParaRPr lang="zh-CN" altLang="en-US" baseline="-25000"/>
            </a:p>
          </p:txBody>
        </p:sp>
        <p:sp>
          <p:nvSpPr>
            <p:cNvPr id="40" name="内容占位符 2">
              <a:extLst>
                <a:ext uri="{FF2B5EF4-FFF2-40B4-BE49-F238E27FC236}">
                  <a16:creationId xmlns:a16="http://schemas.microsoft.com/office/drawing/2014/main" id="{B43FF83A-1185-085E-2452-1B19E275EA3C}"/>
                </a:ext>
              </a:extLst>
            </p:cNvPr>
            <p:cNvSpPr txBox="1"/>
            <p:nvPr/>
          </p:nvSpPr>
          <p:spPr>
            <a:xfrm>
              <a:off x="1512497" y="3735396"/>
              <a:ext cx="42862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r</a:t>
              </a:r>
              <a:r>
                <a:rPr lang="en-US" altLang="zh-CN" baseline="-25000"/>
                <a:t>1</a:t>
              </a:r>
              <a:endParaRPr lang="zh-CN" altLang="en-US" baseline="-25000"/>
            </a:p>
          </p:txBody>
        </p:sp>
        <p:sp>
          <p:nvSpPr>
            <p:cNvPr id="41" name="内容占位符 2">
              <a:extLst>
                <a:ext uri="{FF2B5EF4-FFF2-40B4-BE49-F238E27FC236}">
                  <a16:creationId xmlns:a16="http://schemas.microsoft.com/office/drawing/2014/main" id="{477BE257-2F37-4094-734C-EA58024357FC}"/>
                </a:ext>
              </a:extLst>
            </p:cNvPr>
            <p:cNvSpPr txBox="1"/>
            <p:nvPr/>
          </p:nvSpPr>
          <p:spPr>
            <a:xfrm>
              <a:off x="2054777" y="3735396"/>
              <a:ext cx="42862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dirty="0"/>
                <a:t>r</a:t>
              </a:r>
              <a:r>
                <a:rPr lang="en-US" altLang="zh-CN" baseline="-25000" dirty="0"/>
                <a:t>2</a:t>
              </a:r>
              <a:endParaRPr lang="zh-CN" altLang="en-US" baseline="-25000" dirty="0"/>
            </a:p>
          </p:txBody>
        </p:sp>
        <p:sp>
          <p:nvSpPr>
            <p:cNvPr id="42" name="内容占位符 2">
              <a:extLst>
                <a:ext uri="{FF2B5EF4-FFF2-40B4-BE49-F238E27FC236}">
                  <a16:creationId xmlns:a16="http://schemas.microsoft.com/office/drawing/2014/main" id="{DAA971FB-F539-9E09-1982-7DB51CDFD64E}"/>
                </a:ext>
              </a:extLst>
            </p:cNvPr>
            <p:cNvSpPr txBox="1"/>
            <p:nvPr/>
          </p:nvSpPr>
          <p:spPr>
            <a:xfrm>
              <a:off x="3061654" y="3735396"/>
              <a:ext cx="78581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dirty="0"/>
                <a:t>r</a:t>
              </a:r>
              <a:r>
                <a:rPr lang="en-US" altLang="zh-CN" baseline="-25000" dirty="0"/>
                <a:t>4</a:t>
              </a:r>
              <a:r>
                <a:rPr lang="en-US" altLang="zh-CN" dirty="0"/>
                <a:t>-c</a:t>
              </a:r>
              <a:r>
                <a:rPr lang="en-US" altLang="zh-CN" baseline="-25000" dirty="0"/>
                <a:t>3</a:t>
              </a:r>
              <a:endParaRPr lang="zh-CN" altLang="en-US" baseline="-25000" dirty="0"/>
            </a:p>
          </p:txBody>
        </p:sp>
        <p:sp>
          <p:nvSpPr>
            <p:cNvPr id="43" name="内容占位符 2">
              <a:extLst>
                <a:ext uri="{FF2B5EF4-FFF2-40B4-BE49-F238E27FC236}">
                  <a16:creationId xmlns:a16="http://schemas.microsoft.com/office/drawing/2014/main" id="{E085C963-517C-49E1-175B-AAA832B16DFA}"/>
                </a:ext>
              </a:extLst>
            </p:cNvPr>
            <p:cNvSpPr txBox="1"/>
            <p:nvPr/>
          </p:nvSpPr>
          <p:spPr>
            <a:xfrm>
              <a:off x="4511502" y="3735396"/>
              <a:ext cx="78581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dirty="0"/>
                <a:t>r</a:t>
              </a:r>
              <a:r>
                <a:rPr lang="en-US" altLang="zh-CN" baseline="-25000" dirty="0"/>
                <a:t>5</a:t>
              </a:r>
              <a:r>
                <a:rPr lang="en-US" altLang="zh-CN" dirty="0"/>
                <a:t>-c</a:t>
              </a:r>
              <a:r>
                <a:rPr lang="en-US" altLang="zh-CN" baseline="-25000" dirty="0"/>
                <a:t>3</a:t>
              </a:r>
              <a:endParaRPr lang="zh-CN" altLang="en-US" baseline="-25000" dirty="0"/>
            </a:p>
          </p:txBody>
        </p:sp>
        <p:sp>
          <p:nvSpPr>
            <p:cNvPr id="44" name="内容占位符 2">
              <a:extLst>
                <a:ext uri="{FF2B5EF4-FFF2-40B4-BE49-F238E27FC236}">
                  <a16:creationId xmlns:a16="http://schemas.microsoft.com/office/drawing/2014/main" id="{EB55D65B-9ED3-040D-BF92-D565A215E9F5}"/>
                </a:ext>
              </a:extLst>
            </p:cNvPr>
            <p:cNvSpPr txBox="1"/>
            <p:nvPr/>
          </p:nvSpPr>
          <p:spPr>
            <a:xfrm>
              <a:off x="5273431" y="3735396"/>
              <a:ext cx="1643074"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dirty="0"/>
                <a:t>r</a:t>
              </a:r>
              <a:r>
                <a:rPr lang="en-US" altLang="zh-CN" baseline="-25000" dirty="0"/>
                <a:t>3</a:t>
              </a:r>
              <a:r>
                <a:rPr lang="en-US" altLang="zh-CN" dirty="0"/>
                <a:t>+c</a:t>
              </a:r>
              <a:r>
                <a:rPr lang="en-US" altLang="zh-CN" baseline="-25000" dirty="0"/>
                <a:t>4</a:t>
              </a:r>
              <a:r>
                <a:rPr lang="en-US" altLang="zh-CN" dirty="0"/>
                <a:t>+c</a:t>
              </a:r>
              <a:r>
                <a:rPr lang="en-US" altLang="zh-CN" baseline="-25000" dirty="0"/>
                <a:t>5</a:t>
              </a:r>
              <a:endParaRPr lang="zh-CN" altLang="en-US" baseline="-25000" dirty="0"/>
            </a:p>
          </p:txBody>
        </p:sp>
        <p:sp>
          <p:nvSpPr>
            <p:cNvPr id="45" name="矩形 44">
              <a:extLst>
                <a:ext uri="{FF2B5EF4-FFF2-40B4-BE49-F238E27FC236}">
                  <a16:creationId xmlns:a16="http://schemas.microsoft.com/office/drawing/2014/main" id="{EC75AFE6-0F18-70C3-B3F0-05A743484390}"/>
                </a:ext>
              </a:extLst>
            </p:cNvPr>
            <p:cNvSpPr/>
            <p:nvPr/>
          </p:nvSpPr>
          <p:spPr>
            <a:xfrm>
              <a:off x="2269485" y="3290892"/>
              <a:ext cx="1152000" cy="432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TextBox 53">
              <a:extLst>
                <a:ext uri="{FF2B5EF4-FFF2-40B4-BE49-F238E27FC236}">
                  <a16:creationId xmlns:a16="http://schemas.microsoft.com/office/drawing/2014/main" id="{2EC6AA0F-7436-D1C2-41B5-EBC1194993FA}"/>
                </a:ext>
              </a:extLst>
            </p:cNvPr>
            <p:cNvSpPr txBox="1"/>
            <p:nvPr/>
          </p:nvSpPr>
          <p:spPr>
            <a:xfrm>
              <a:off x="2649155" y="3324230"/>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4</a:t>
              </a:r>
              <a:endParaRPr lang="zh-CN" altLang="en-US" b="1" baseline="-25000">
                <a:solidFill>
                  <a:srgbClr val="11576A"/>
                </a:solidFill>
                <a:latin typeface="+mn-ea"/>
              </a:endParaRPr>
            </a:p>
          </p:txBody>
        </p:sp>
        <p:sp>
          <p:nvSpPr>
            <p:cNvPr id="47" name="矩形 46">
              <a:extLst>
                <a:ext uri="{FF2B5EF4-FFF2-40B4-BE49-F238E27FC236}">
                  <a16:creationId xmlns:a16="http://schemas.microsoft.com/office/drawing/2014/main" id="{9F7D8FFF-B5B2-EBC1-6D5A-3EB7905EF74C}"/>
                </a:ext>
              </a:extLst>
            </p:cNvPr>
            <p:cNvSpPr/>
            <p:nvPr/>
          </p:nvSpPr>
          <p:spPr>
            <a:xfrm>
              <a:off x="3422271" y="3292284"/>
              <a:ext cx="1440000" cy="432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55">
              <a:extLst>
                <a:ext uri="{FF2B5EF4-FFF2-40B4-BE49-F238E27FC236}">
                  <a16:creationId xmlns:a16="http://schemas.microsoft.com/office/drawing/2014/main" id="{1721945D-A708-3235-36CC-344675D9E925}"/>
                </a:ext>
              </a:extLst>
            </p:cNvPr>
            <p:cNvSpPr txBox="1"/>
            <p:nvPr/>
          </p:nvSpPr>
          <p:spPr>
            <a:xfrm>
              <a:off x="4004363" y="3325622"/>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5</a:t>
              </a:r>
              <a:endParaRPr lang="zh-CN" altLang="en-US" b="1" baseline="-25000">
                <a:solidFill>
                  <a:srgbClr val="11576A"/>
                </a:solidFill>
                <a:latin typeface="+mn-ea"/>
              </a:endParaRPr>
            </a:p>
          </p:txBody>
        </p:sp>
        <p:sp>
          <p:nvSpPr>
            <p:cNvPr id="49" name="矩形 48">
              <a:extLst>
                <a:ext uri="{FF2B5EF4-FFF2-40B4-BE49-F238E27FC236}">
                  <a16:creationId xmlns:a16="http://schemas.microsoft.com/office/drawing/2014/main" id="{9E10EEBE-BE11-C841-1786-12248D4FECEA}"/>
                </a:ext>
              </a:extLst>
            </p:cNvPr>
            <p:cNvSpPr/>
            <p:nvPr/>
          </p:nvSpPr>
          <p:spPr>
            <a:xfrm>
              <a:off x="4865320" y="3290893"/>
              <a:ext cx="864000" cy="432000"/>
            </a:xfrm>
            <a:prstGeom prst="rect">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TextBox 57">
              <a:extLst>
                <a:ext uri="{FF2B5EF4-FFF2-40B4-BE49-F238E27FC236}">
                  <a16:creationId xmlns:a16="http://schemas.microsoft.com/office/drawing/2014/main" id="{5A4A1925-D859-B5DE-F006-BEF11B10D417}"/>
                </a:ext>
              </a:extLst>
            </p:cNvPr>
            <p:cNvSpPr txBox="1"/>
            <p:nvPr/>
          </p:nvSpPr>
          <p:spPr>
            <a:xfrm>
              <a:off x="5067578" y="3324231"/>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3</a:t>
              </a:r>
              <a:endParaRPr lang="zh-CN" altLang="en-US" b="1" baseline="-25000">
                <a:solidFill>
                  <a:srgbClr val="11576A"/>
                </a:solidFill>
                <a:latin typeface="+mn-ea"/>
              </a:endParaRPr>
            </a:p>
          </p:txBody>
        </p:sp>
        <p:sp>
          <p:nvSpPr>
            <p:cNvPr id="51" name="内容占位符 2">
              <a:extLst>
                <a:ext uri="{FF2B5EF4-FFF2-40B4-BE49-F238E27FC236}">
                  <a16:creationId xmlns:a16="http://schemas.microsoft.com/office/drawing/2014/main" id="{458D575C-389C-8353-718B-D973966137F3}"/>
                </a:ext>
              </a:extLst>
            </p:cNvPr>
            <p:cNvSpPr txBox="1"/>
            <p:nvPr/>
          </p:nvSpPr>
          <p:spPr>
            <a:xfrm>
              <a:off x="7298975" y="3735396"/>
              <a:ext cx="428628" cy="42567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a:t>r</a:t>
              </a:r>
              <a:r>
                <a:rPr lang="en-US" altLang="zh-CN" baseline="-25000"/>
                <a:t>6</a:t>
              </a:r>
              <a:endParaRPr lang="zh-CN" altLang="en-US" baseline="-25000"/>
            </a:p>
          </p:txBody>
        </p:sp>
        <p:sp>
          <p:nvSpPr>
            <p:cNvPr id="52" name="TextBox 70">
              <a:extLst>
                <a:ext uri="{FF2B5EF4-FFF2-40B4-BE49-F238E27FC236}">
                  <a16:creationId xmlns:a16="http://schemas.microsoft.com/office/drawing/2014/main" id="{684F5CC6-F86B-AD8B-E4D0-8A56DFC42DA7}"/>
                </a:ext>
              </a:extLst>
            </p:cNvPr>
            <p:cNvSpPr txBox="1"/>
            <p:nvPr/>
          </p:nvSpPr>
          <p:spPr>
            <a:xfrm>
              <a:off x="764999" y="3319468"/>
              <a:ext cx="691215" cy="369332"/>
            </a:xfrm>
            <a:prstGeom prst="rect">
              <a:avLst/>
            </a:prstGeom>
            <a:noFill/>
          </p:spPr>
          <p:txBody>
            <a:bodyPr wrap="none" rtlCol="0">
              <a:spAutoFit/>
            </a:bodyPr>
            <a:lstStyle/>
            <a:p>
              <a:r>
                <a:rPr lang="en-US" altLang="zh-CN" b="1" dirty="0">
                  <a:solidFill>
                    <a:srgbClr val="11576A"/>
                  </a:solidFill>
                  <a:latin typeface="+mn-ea"/>
                </a:rPr>
                <a:t>XYZ</a:t>
              </a:r>
              <a:endParaRPr lang="zh-CN" altLang="en-US" b="1" dirty="0">
                <a:solidFill>
                  <a:srgbClr val="11576A"/>
                </a:solidFill>
                <a:latin typeface="+mn-ea"/>
              </a:endParaRPr>
            </a:p>
          </p:txBody>
        </p:sp>
      </p:grpSp>
      <p:sp>
        <p:nvSpPr>
          <p:cNvPr id="53" name="内容占位符 2">
            <a:extLst>
              <a:ext uri="{FF2B5EF4-FFF2-40B4-BE49-F238E27FC236}">
                <a16:creationId xmlns:a16="http://schemas.microsoft.com/office/drawing/2014/main" id="{13290C85-5EC1-68AB-C448-458FD387CD8A}"/>
              </a:ext>
            </a:extLst>
          </p:cNvPr>
          <p:cNvSpPr txBox="1"/>
          <p:nvPr/>
        </p:nvSpPr>
        <p:spPr>
          <a:xfrm>
            <a:off x="1629875" y="4994548"/>
            <a:ext cx="5105840"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1600"/>
              <a:t>周转时间</a:t>
            </a:r>
            <a:r>
              <a:rPr lang="en-US" altLang="zh-CN" sz="1800"/>
              <a:t>=(r</a:t>
            </a:r>
            <a:r>
              <a:rPr lang="en-US" altLang="zh-CN" sz="1800" baseline="-25000"/>
              <a:t>1</a:t>
            </a:r>
            <a:r>
              <a:rPr lang="en-US" altLang="zh-CN" sz="1800"/>
              <a:t>+r</a:t>
            </a:r>
            <a:r>
              <a:rPr lang="en-US" altLang="zh-CN" sz="1800" baseline="-25000"/>
              <a:t>2</a:t>
            </a:r>
            <a:r>
              <a:rPr lang="en-US" altLang="zh-CN" sz="1800"/>
              <a:t>+r</a:t>
            </a:r>
            <a:r>
              <a:rPr lang="en-US" altLang="zh-CN" sz="1800" baseline="-25000"/>
              <a:t>4</a:t>
            </a:r>
            <a:r>
              <a:rPr lang="en-US" altLang="zh-CN" sz="1800"/>
              <a:t>-c</a:t>
            </a:r>
            <a:r>
              <a:rPr lang="en-US" altLang="zh-CN" sz="1800" baseline="-25000"/>
              <a:t>3</a:t>
            </a:r>
            <a:r>
              <a:rPr lang="en-US" altLang="zh-CN" sz="1800"/>
              <a:t>+r</a:t>
            </a:r>
            <a:r>
              <a:rPr lang="en-US" altLang="zh-CN" sz="1800" baseline="-25000"/>
              <a:t>5</a:t>
            </a:r>
            <a:r>
              <a:rPr lang="en-US" altLang="zh-CN" sz="1800"/>
              <a:t>-c</a:t>
            </a:r>
            <a:r>
              <a:rPr lang="en-US" altLang="zh-CN" sz="1800" baseline="-25000"/>
              <a:t>3</a:t>
            </a:r>
            <a:r>
              <a:rPr lang="en-US" altLang="zh-CN" sz="1800"/>
              <a:t>+r</a:t>
            </a:r>
            <a:r>
              <a:rPr lang="en-US" altLang="zh-CN" sz="1800" baseline="-25000"/>
              <a:t>4</a:t>
            </a:r>
            <a:r>
              <a:rPr lang="en-US" altLang="zh-CN" sz="1800"/>
              <a:t>+c</a:t>
            </a:r>
            <a:r>
              <a:rPr lang="en-US" altLang="zh-CN" sz="1800" baseline="-25000"/>
              <a:t>4</a:t>
            </a:r>
            <a:r>
              <a:rPr lang="en-US" altLang="zh-CN" sz="1800"/>
              <a:t>+c</a:t>
            </a:r>
            <a:r>
              <a:rPr lang="en-US" altLang="zh-CN" sz="1800" baseline="-25000"/>
              <a:t>5</a:t>
            </a:r>
            <a:r>
              <a:rPr lang="en-US" altLang="zh-CN" sz="1800"/>
              <a:t>+r</a:t>
            </a:r>
            <a:r>
              <a:rPr lang="en-US" altLang="zh-CN" sz="1800" baseline="-25000"/>
              <a:t>6</a:t>
            </a:r>
            <a:r>
              <a:rPr lang="en-US" altLang="zh-CN" sz="1800"/>
              <a:t>)/6</a:t>
            </a:r>
            <a:endParaRPr lang="zh-CN" altLang="en-US" sz="1800"/>
          </a:p>
        </p:txBody>
      </p:sp>
      <p:sp>
        <p:nvSpPr>
          <p:cNvPr id="54" name="内容占位符 2">
            <a:extLst>
              <a:ext uri="{FF2B5EF4-FFF2-40B4-BE49-F238E27FC236}">
                <a16:creationId xmlns:a16="http://schemas.microsoft.com/office/drawing/2014/main" id="{C4C5FFA7-284D-D0EC-159C-F6E0F97496D9}"/>
              </a:ext>
            </a:extLst>
          </p:cNvPr>
          <p:cNvSpPr txBox="1"/>
          <p:nvPr/>
        </p:nvSpPr>
        <p:spPr>
          <a:xfrm>
            <a:off x="2437277" y="5343849"/>
            <a:ext cx="5105840"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en-US" altLang="zh-CN" sz="1800" dirty="0"/>
              <a:t>=(r</a:t>
            </a:r>
            <a:r>
              <a:rPr lang="en-US" altLang="zh-CN" sz="1800" baseline="-25000" dirty="0"/>
              <a:t>1</a:t>
            </a:r>
            <a:r>
              <a:rPr lang="en-US" altLang="zh-CN" sz="1800" dirty="0"/>
              <a:t>+r</a:t>
            </a:r>
            <a:r>
              <a:rPr lang="en-US" altLang="zh-CN" sz="1800" baseline="-25000" dirty="0"/>
              <a:t>2</a:t>
            </a:r>
            <a:r>
              <a:rPr lang="en-US" altLang="zh-CN" sz="1800" dirty="0"/>
              <a:t>+r</a:t>
            </a:r>
            <a:r>
              <a:rPr lang="en-US" altLang="zh-CN" sz="1800" baseline="-25000" dirty="0"/>
              <a:t>3</a:t>
            </a:r>
            <a:r>
              <a:rPr lang="en-US" altLang="zh-CN" sz="1800" dirty="0"/>
              <a:t>+r</a:t>
            </a:r>
            <a:r>
              <a:rPr lang="en-US" altLang="zh-CN" sz="1800" baseline="-25000" dirty="0"/>
              <a:t>4</a:t>
            </a:r>
            <a:r>
              <a:rPr lang="en-US" altLang="zh-CN" sz="1800" dirty="0"/>
              <a:t>+r</a:t>
            </a:r>
            <a:r>
              <a:rPr lang="en-US" altLang="zh-CN" sz="1800" baseline="-25000" dirty="0"/>
              <a:t>5</a:t>
            </a:r>
            <a:r>
              <a:rPr lang="en-US" altLang="zh-CN" sz="1800" dirty="0"/>
              <a:t>+r</a:t>
            </a:r>
            <a:r>
              <a:rPr lang="en-US" altLang="zh-CN" sz="1800" baseline="-25000" dirty="0"/>
              <a:t>6</a:t>
            </a:r>
            <a:r>
              <a:rPr lang="en-US" altLang="zh-CN" sz="1800" dirty="0"/>
              <a:t>+(c</a:t>
            </a:r>
            <a:r>
              <a:rPr lang="en-US" altLang="zh-CN" sz="1800" baseline="-25000" dirty="0"/>
              <a:t>4</a:t>
            </a:r>
            <a:r>
              <a:rPr lang="en-US" altLang="zh-CN" sz="1800" dirty="0"/>
              <a:t>+c</a:t>
            </a:r>
            <a:r>
              <a:rPr lang="en-US" altLang="zh-CN" sz="1800" baseline="-25000" dirty="0"/>
              <a:t>5</a:t>
            </a:r>
            <a:r>
              <a:rPr lang="en-US" altLang="zh-CN" sz="1800" dirty="0"/>
              <a:t>-2c</a:t>
            </a:r>
            <a:r>
              <a:rPr lang="en-US" altLang="zh-CN" sz="1800" baseline="-25000" dirty="0"/>
              <a:t>3</a:t>
            </a:r>
            <a:r>
              <a:rPr lang="en-US" altLang="zh-CN" sz="1800" dirty="0"/>
              <a:t>))/6</a:t>
            </a:r>
            <a:endParaRPr lang="zh-CN" altLang="en-US" sz="1800" dirty="0"/>
          </a:p>
        </p:txBody>
      </p:sp>
      <p:sp>
        <p:nvSpPr>
          <p:cNvPr id="55" name="内容占位符 2">
            <a:extLst>
              <a:ext uri="{FF2B5EF4-FFF2-40B4-BE49-F238E27FC236}">
                <a16:creationId xmlns:a16="http://schemas.microsoft.com/office/drawing/2014/main" id="{54BF996E-72DB-C0AA-F438-E5DBA0D77AA0}"/>
              </a:ext>
            </a:extLst>
          </p:cNvPr>
          <p:cNvSpPr txBox="1"/>
          <p:nvPr/>
        </p:nvSpPr>
        <p:spPr>
          <a:xfrm>
            <a:off x="1175847" y="3609976"/>
            <a:ext cx="7034666"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1800" dirty="0"/>
              <a:t>修改进程执行顺序可能减少平均等待时间吗</a:t>
            </a:r>
            <a:r>
              <a:rPr lang="en-US" altLang="zh-CN" sz="1800" dirty="0"/>
              <a:t>?</a:t>
            </a:r>
            <a:endParaRPr lang="zh-CN" altLang="en-US" sz="1800" dirty="0"/>
          </a:p>
        </p:txBody>
      </p:sp>
    </p:spTree>
    <p:extLst>
      <p:ext uri="{BB962C8B-B14F-4D97-AF65-F5344CB8AC3E}">
        <p14:creationId xmlns:p14="http://schemas.microsoft.com/office/powerpoint/2010/main" val="1267938084"/>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3" grpId="0"/>
      <p:bldP spid="54" grpId="0"/>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短进程优先算法的特征：缺点</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BFB99891-97E3-D5FD-5517-D320D0A49330}"/>
              </a:ext>
            </a:extLst>
          </p:cNvPr>
          <p:cNvGrpSpPr/>
          <p:nvPr/>
        </p:nvGrpSpPr>
        <p:grpSpPr>
          <a:xfrm>
            <a:off x="1262422" y="2979588"/>
            <a:ext cx="4952652" cy="457656"/>
            <a:chOff x="1262422" y="2122338"/>
            <a:chExt cx="4952652" cy="457656"/>
          </a:xfrm>
        </p:grpSpPr>
        <p:pic>
          <p:nvPicPr>
            <p:cNvPr id="8" name="图片 7" descr="小点1.png">
              <a:extLst>
                <a:ext uri="{FF2B5EF4-FFF2-40B4-BE49-F238E27FC236}">
                  <a16:creationId xmlns:a16="http://schemas.microsoft.com/office/drawing/2014/main" id="{7233ECC9-72E9-5AFF-A487-992E1F9B5C01}"/>
                </a:ext>
              </a:extLst>
            </p:cNvPr>
            <p:cNvPicPr>
              <a:picLocks noChangeAspect="1"/>
            </p:cNvPicPr>
            <p:nvPr/>
          </p:nvPicPr>
          <p:blipFill>
            <a:blip r:embed="rId2" cstate="print"/>
            <a:stretch>
              <a:fillRect/>
            </a:stretch>
          </p:blipFill>
          <p:spPr>
            <a:xfrm>
              <a:off x="1262422" y="2265214"/>
              <a:ext cx="151066" cy="148997"/>
            </a:xfrm>
            <a:prstGeom prst="rect">
              <a:avLst/>
            </a:prstGeom>
            <a:effectLst/>
          </p:spPr>
        </p:pic>
        <p:sp>
          <p:nvSpPr>
            <p:cNvPr id="9" name="内容占位符 2">
              <a:extLst>
                <a:ext uri="{FF2B5EF4-FFF2-40B4-BE49-F238E27FC236}">
                  <a16:creationId xmlns:a16="http://schemas.microsoft.com/office/drawing/2014/main" id="{397AFD22-5DBE-CF77-8FA7-CCBB9F87D816}"/>
                </a:ext>
              </a:extLst>
            </p:cNvPr>
            <p:cNvSpPr txBox="1"/>
            <p:nvPr/>
          </p:nvSpPr>
          <p:spPr>
            <a:xfrm>
              <a:off x="1394986" y="2122338"/>
              <a:ext cx="4820088" cy="45765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dirty="0"/>
                <a:t>如何预估下一个CPU计算的持续时间？</a:t>
              </a:r>
            </a:p>
          </p:txBody>
        </p:sp>
      </p:grpSp>
      <p:grpSp>
        <p:nvGrpSpPr>
          <p:cNvPr id="10" name="组合 9">
            <a:extLst>
              <a:ext uri="{FF2B5EF4-FFF2-40B4-BE49-F238E27FC236}">
                <a16:creationId xmlns:a16="http://schemas.microsoft.com/office/drawing/2014/main" id="{E32C3FFB-CC1E-026C-8847-B59D4EE3FBA5}"/>
              </a:ext>
            </a:extLst>
          </p:cNvPr>
          <p:cNvGrpSpPr/>
          <p:nvPr/>
        </p:nvGrpSpPr>
        <p:grpSpPr>
          <a:xfrm>
            <a:off x="844894" y="1885260"/>
            <a:ext cx="2226909" cy="428628"/>
            <a:chOff x="844893" y="1028010"/>
            <a:chExt cx="2226909" cy="428628"/>
          </a:xfrm>
        </p:grpSpPr>
        <p:sp>
          <p:nvSpPr>
            <p:cNvPr id="11" name="内容占位符 2">
              <a:extLst>
                <a:ext uri="{FF2B5EF4-FFF2-40B4-BE49-F238E27FC236}">
                  <a16:creationId xmlns:a16="http://schemas.microsoft.com/office/drawing/2014/main" id="{8E9ACAEE-B352-997F-1DEF-C97CADFC189A}"/>
                </a:ext>
              </a:extLst>
            </p:cNvPr>
            <p:cNvSpPr txBox="1"/>
            <p:nvPr/>
          </p:nvSpPr>
          <p:spPr>
            <a:xfrm>
              <a:off x="1142976" y="1028010"/>
              <a:ext cx="1928826"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dirty="0"/>
                <a:t>可能导致饥饿</a:t>
              </a:r>
            </a:p>
          </p:txBody>
        </p:sp>
        <p:sp>
          <p:nvSpPr>
            <p:cNvPr id="12" name="TextBox 11">
              <a:extLst>
                <a:ext uri="{FF2B5EF4-FFF2-40B4-BE49-F238E27FC236}">
                  <a16:creationId xmlns:a16="http://schemas.microsoft.com/office/drawing/2014/main" id="{18F2EACB-0D54-8151-C998-C3CD1C2BAC81}"/>
                </a:ext>
              </a:extLst>
            </p:cNvPr>
            <p:cNvSpPr txBox="1"/>
            <p:nvPr/>
          </p:nvSpPr>
          <p:spPr>
            <a:xfrm>
              <a:off x="844893" y="1028010"/>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4913686F-929C-2247-AD9C-998C48CD288F}"/>
              </a:ext>
            </a:extLst>
          </p:cNvPr>
          <p:cNvGrpSpPr/>
          <p:nvPr/>
        </p:nvGrpSpPr>
        <p:grpSpPr>
          <a:xfrm>
            <a:off x="1262422" y="2250524"/>
            <a:ext cx="5901866" cy="376916"/>
            <a:chOff x="1262422" y="1393274"/>
            <a:chExt cx="5901866" cy="376916"/>
          </a:xfrm>
        </p:grpSpPr>
        <p:sp>
          <p:nvSpPr>
            <p:cNvPr id="14" name="内容占位符 2">
              <a:extLst>
                <a:ext uri="{FF2B5EF4-FFF2-40B4-BE49-F238E27FC236}">
                  <a16:creationId xmlns:a16="http://schemas.microsoft.com/office/drawing/2014/main" id="{B3A5EDAD-C16E-1F67-E33C-FA54945DDE19}"/>
                </a:ext>
              </a:extLst>
            </p:cNvPr>
            <p:cNvSpPr txBox="1"/>
            <p:nvPr/>
          </p:nvSpPr>
          <p:spPr>
            <a:xfrm>
              <a:off x="1394986" y="1393274"/>
              <a:ext cx="5769302"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dirty="0"/>
                <a:t>连续的短进程流会使长进程无法获得</a:t>
              </a:r>
              <a:r>
                <a:rPr lang="en-US" altLang="zh-CN" dirty="0"/>
                <a:t>CPU</a:t>
              </a:r>
              <a:r>
                <a:rPr lang="zh-CN" altLang="en-US" dirty="0"/>
                <a:t>资源</a:t>
              </a:r>
            </a:p>
          </p:txBody>
        </p:sp>
        <p:pic>
          <p:nvPicPr>
            <p:cNvPr id="15" name="图片 14" descr="小点1.png">
              <a:extLst>
                <a:ext uri="{FF2B5EF4-FFF2-40B4-BE49-F238E27FC236}">
                  <a16:creationId xmlns:a16="http://schemas.microsoft.com/office/drawing/2014/main" id="{65BB5A98-1C33-C983-0731-F9B240C99F58}"/>
                </a:ext>
              </a:extLst>
            </p:cNvPr>
            <p:cNvPicPr>
              <a:picLocks noChangeAspect="1"/>
            </p:cNvPicPr>
            <p:nvPr/>
          </p:nvPicPr>
          <p:blipFill>
            <a:blip r:embed="rId2" cstate="print"/>
            <a:stretch>
              <a:fillRect/>
            </a:stretch>
          </p:blipFill>
          <p:spPr>
            <a:xfrm>
              <a:off x="1262422" y="1485666"/>
              <a:ext cx="151066" cy="148997"/>
            </a:xfrm>
            <a:prstGeom prst="rect">
              <a:avLst/>
            </a:prstGeom>
            <a:effectLst/>
          </p:spPr>
        </p:pic>
      </p:grpSp>
      <p:grpSp>
        <p:nvGrpSpPr>
          <p:cNvPr id="16" name="组合 15">
            <a:extLst>
              <a:ext uri="{FF2B5EF4-FFF2-40B4-BE49-F238E27FC236}">
                <a16:creationId xmlns:a16="http://schemas.microsoft.com/office/drawing/2014/main" id="{5B6050D6-9AE9-064C-3190-54765A725C29}"/>
              </a:ext>
            </a:extLst>
          </p:cNvPr>
          <p:cNvGrpSpPr/>
          <p:nvPr/>
        </p:nvGrpSpPr>
        <p:grpSpPr>
          <a:xfrm>
            <a:off x="844894" y="2636912"/>
            <a:ext cx="2226909" cy="428628"/>
            <a:chOff x="844893" y="1779662"/>
            <a:chExt cx="2226909" cy="428628"/>
          </a:xfrm>
        </p:grpSpPr>
        <p:sp>
          <p:nvSpPr>
            <p:cNvPr id="17" name="内容占位符 2">
              <a:extLst>
                <a:ext uri="{FF2B5EF4-FFF2-40B4-BE49-F238E27FC236}">
                  <a16:creationId xmlns:a16="http://schemas.microsoft.com/office/drawing/2014/main" id="{BD49E1C2-01CB-084D-0439-AFAE830E8051}"/>
                </a:ext>
              </a:extLst>
            </p:cNvPr>
            <p:cNvSpPr txBox="1"/>
            <p:nvPr/>
          </p:nvSpPr>
          <p:spPr>
            <a:xfrm>
              <a:off x="1142976" y="1779662"/>
              <a:ext cx="1928826"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dirty="0">
                  <a:solidFill>
                    <a:srgbClr val="C00000"/>
                  </a:solidFill>
                </a:rPr>
                <a:t>需要预知未来</a:t>
              </a:r>
            </a:p>
          </p:txBody>
        </p:sp>
        <p:sp>
          <p:nvSpPr>
            <p:cNvPr id="18" name="TextBox 17">
              <a:extLst>
                <a:ext uri="{FF2B5EF4-FFF2-40B4-BE49-F238E27FC236}">
                  <a16:creationId xmlns:a16="http://schemas.microsoft.com/office/drawing/2014/main" id="{58F2FB6C-C933-2F7F-C115-A7D9CE71620F}"/>
                </a:ext>
              </a:extLst>
            </p:cNvPr>
            <p:cNvSpPr txBox="1"/>
            <p:nvPr/>
          </p:nvSpPr>
          <p:spPr>
            <a:xfrm>
              <a:off x="844893" y="1779662"/>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55DD8ED2-2200-C7B4-1FF9-2A72E6C6815E}"/>
              </a:ext>
            </a:extLst>
          </p:cNvPr>
          <p:cNvGrpSpPr/>
          <p:nvPr/>
        </p:nvGrpSpPr>
        <p:grpSpPr>
          <a:xfrm>
            <a:off x="1262422" y="3279854"/>
            <a:ext cx="3595330" cy="457656"/>
            <a:chOff x="1262422" y="2422604"/>
            <a:chExt cx="3595330" cy="457656"/>
          </a:xfrm>
        </p:grpSpPr>
        <p:pic>
          <p:nvPicPr>
            <p:cNvPr id="20" name="图片 19" descr="小点1.png">
              <a:extLst>
                <a:ext uri="{FF2B5EF4-FFF2-40B4-BE49-F238E27FC236}">
                  <a16:creationId xmlns:a16="http://schemas.microsoft.com/office/drawing/2014/main" id="{51DE5961-1108-74B4-18A7-1316C4A1DD31}"/>
                </a:ext>
              </a:extLst>
            </p:cNvPr>
            <p:cNvPicPr>
              <a:picLocks noChangeAspect="1"/>
            </p:cNvPicPr>
            <p:nvPr/>
          </p:nvPicPr>
          <p:blipFill>
            <a:blip r:embed="rId2" cstate="print"/>
            <a:stretch>
              <a:fillRect/>
            </a:stretch>
          </p:blipFill>
          <p:spPr>
            <a:xfrm>
              <a:off x="1262422" y="2565480"/>
              <a:ext cx="151066" cy="148997"/>
            </a:xfrm>
            <a:prstGeom prst="rect">
              <a:avLst/>
            </a:prstGeom>
            <a:effectLst/>
          </p:spPr>
        </p:pic>
        <p:sp>
          <p:nvSpPr>
            <p:cNvPr id="21" name="内容占位符 2">
              <a:extLst>
                <a:ext uri="{FF2B5EF4-FFF2-40B4-BE49-F238E27FC236}">
                  <a16:creationId xmlns:a16="http://schemas.microsoft.com/office/drawing/2014/main" id="{AEE00440-56DF-8CBB-4631-183014E8F1D3}"/>
                </a:ext>
              </a:extLst>
            </p:cNvPr>
            <p:cNvSpPr txBox="1"/>
            <p:nvPr/>
          </p:nvSpPr>
          <p:spPr>
            <a:xfrm>
              <a:off x="1394986" y="2422604"/>
              <a:ext cx="3462766" cy="45765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a:t>简单的解决办法：询问用户</a:t>
              </a:r>
            </a:p>
          </p:txBody>
        </p:sp>
      </p:grpSp>
      <p:grpSp>
        <p:nvGrpSpPr>
          <p:cNvPr id="22" name="组合 21">
            <a:extLst>
              <a:ext uri="{FF2B5EF4-FFF2-40B4-BE49-F238E27FC236}">
                <a16:creationId xmlns:a16="http://schemas.microsoft.com/office/drawing/2014/main" id="{D8D86AD6-9BA9-E9AA-B60F-B2658597DE7F}"/>
              </a:ext>
            </a:extLst>
          </p:cNvPr>
          <p:cNvGrpSpPr/>
          <p:nvPr/>
        </p:nvGrpSpPr>
        <p:grpSpPr>
          <a:xfrm>
            <a:off x="1623602" y="3622530"/>
            <a:ext cx="3238140" cy="457656"/>
            <a:chOff x="1623602" y="2765280"/>
            <a:chExt cx="3238140" cy="457656"/>
          </a:xfrm>
        </p:grpSpPr>
        <p:pic>
          <p:nvPicPr>
            <p:cNvPr id="23" name="图片 22" descr="小点1.png">
              <a:extLst>
                <a:ext uri="{FF2B5EF4-FFF2-40B4-BE49-F238E27FC236}">
                  <a16:creationId xmlns:a16="http://schemas.microsoft.com/office/drawing/2014/main" id="{DEEDF1B6-6256-71BC-B500-B83D72612EC2}"/>
                </a:ext>
              </a:extLst>
            </p:cNvPr>
            <p:cNvPicPr>
              <a:picLocks noChangeAspect="1"/>
            </p:cNvPicPr>
            <p:nvPr/>
          </p:nvPicPr>
          <p:blipFill>
            <a:blip r:embed="rId2" cstate="print"/>
            <a:stretch>
              <a:fillRect/>
            </a:stretch>
          </p:blipFill>
          <p:spPr>
            <a:xfrm>
              <a:off x="1623602" y="2908156"/>
              <a:ext cx="151066" cy="148997"/>
            </a:xfrm>
            <a:prstGeom prst="rect">
              <a:avLst/>
            </a:prstGeom>
            <a:effectLst/>
          </p:spPr>
        </p:pic>
        <p:sp>
          <p:nvSpPr>
            <p:cNvPr id="24" name="内容占位符 2">
              <a:extLst>
                <a:ext uri="{FF2B5EF4-FFF2-40B4-BE49-F238E27FC236}">
                  <a16:creationId xmlns:a16="http://schemas.microsoft.com/office/drawing/2014/main" id="{73F98A1F-B772-CE13-B20B-9397654365F5}"/>
                </a:ext>
              </a:extLst>
            </p:cNvPr>
            <p:cNvSpPr txBox="1"/>
            <p:nvPr/>
          </p:nvSpPr>
          <p:spPr>
            <a:xfrm>
              <a:off x="1756166" y="2765280"/>
              <a:ext cx="3105576" cy="45765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dirty="0"/>
                <a:t>用户欺骗就杀死相应进程</a:t>
              </a:r>
            </a:p>
          </p:txBody>
        </p:sp>
      </p:grpSp>
      <p:grpSp>
        <p:nvGrpSpPr>
          <p:cNvPr id="25" name="组合 24">
            <a:extLst>
              <a:ext uri="{FF2B5EF4-FFF2-40B4-BE49-F238E27FC236}">
                <a16:creationId xmlns:a16="http://schemas.microsoft.com/office/drawing/2014/main" id="{4186C42D-51B8-1F93-95DA-4409D9B443F9}"/>
              </a:ext>
            </a:extLst>
          </p:cNvPr>
          <p:cNvGrpSpPr/>
          <p:nvPr/>
        </p:nvGrpSpPr>
        <p:grpSpPr>
          <a:xfrm>
            <a:off x="1623602" y="3922796"/>
            <a:ext cx="3452454" cy="457656"/>
            <a:chOff x="1623602" y="3065546"/>
            <a:chExt cx="3452454" cy="457656"/>
          </a:xfrm>
        </p:grpSpPr>
        <p:pic>
          <p:nvPicPr>
            <p:cNvPr id="26" name="图片 25" descr="小点1.png">
              <a:extLst>
                <a:ext uri="{FF2B5EF4-FFF2-40B4-BE49-F238E27FC236}">
                  <a16:creationId xmlns:a16="http://schemas.microsoft.com/office/drawing/2014/main" id="{118DF0E8-E157-34DC-E741-2282A6B7C33B}"/>
                </a:ext>
              </a:extLst>
            </p:cNvPr>
            <p:cNvPicPr>
              <a:picLocks noChangeAspect="1"/>
            </p:cNvPicPr>
            <p:nvPr/>
          </p:nvPicPr>
          <p:blipFill>
            <a:blip r:embed="rId2" cstate="print"/>
            <a:stretch>
              <a:fillRect/>
            </a:stretch>
          </p:blipFill>
          <p:spPr>
            <a:xfrm>
              <a:off x="1623602" y="3208422"/>
              <a:ext cx="151066" cy="148997"/>
            </a:xfrm>
            <a:prstGeom prst="rect">
              <a:avLst/>
            </a:prstGeom>
            <a:effectLst/>
          </p:spPr>
        </p:pic>
        <p:sp>
          <p:nvSpPr>
            <p:cNvPr id="27" name="内容占位符 2">
              <a:extLst>
                <a:ext uri="{FF2B5EF4-FFF2-40B4-BE49-F238E27FC236}">
                  <a16:creationId xmlns:a16="http://schemas.microsoft.com/office/drawing/2014/main" id="{A67CD600-CFD7-2C5E-D247-AE07E5F4B927}"/>
                </a:ext>
              </a:extLst>
            </p:cNvPr>
            <p:cNvSpPr txBox="1"/>
            <p:nvPr/>
          </p:nvSpPr>
          <p:spPr>
            <a:xfrm>
              <a:off x="1756166" y="3065546"/>
              <a:ext cx="3319890" cy="45765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dirty="0"/>
                <a:t>用户不知道怎么办？</a:t>
              </a:r>
            </a:p>
          </p:txBody>
        </p:sp>
      </p:grpSp>
    </p:spTree>
    <p:extLst>
      <p:ext uri="{BB962C8B-B14F-4D97-AF65-F5344CB8AC3E}">
        <p14:creationId xmlns:p14="http://schemas.microsoft.com/office/powerpoint/2010/main" val="1025793072"/>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par>
                                <p:cTn id="29" presetID="22" presetClass="entr" presetSubtype="8"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最高响应比优先算法</a:t>
            </a:r>
            <a:r>
              <a:rPr lang="en-US" altLang="zh-CN" sz="3600" dirty="0">
                <a:latin typeface="微软雅黑" panose="020B0503020204020204" pitchFamily="34" charset="-122"/>
                <a:ea typeface="微软雅黑" panose="020B0503020204020204" pitchFamily="34" charset="-122"/>
              </a:rPr>
              <a:t>(HRRN)</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BDFD315E-F264-2120-F471-2988EBBAAD54}"/>
              </a:ext>
            </a:extLst>
          </p:cNvPr>
          <p:cNvGrpSpPr/>
          <p:nvPr/>
        </p:nvGrpSpPr>
        <p:grpSpPr>
          <a:xfrm>
            <a:off x="844894" y="1885260"/>
            <a:ext cx="7315879" cy="1548564"/>
            <a:chOff x="844893" y="1028010"/>
            <a:chExt cx="7315879" cy="1548564"/>
          </a:xfrm>
        </p:grpSpPr>
        <p:sp>
          <p:nvSpPr>
            <p:cNvPr id="8" name="内容占位符 2">
              <a:extLst>
                <a:ext uri="{FF2B5EF4-FFF2-40B4-BE49-F238E27FC236}">
                  <a16:creationId xmlns:a16="http://schemas.microsoft.com/office/drawing/2014/main" id="{D280979D-7E97-85C0-F188-E41F799D8F94}"/>
                </a:ext>
              </a:extLst>
            </p:cNvPr>
            <p:cNvSpPr txBox="1"/>
            <p:nvPr/>
          </p:nvSpPr>
          <p:spPr>
            <a:xfrm>
              <a:off x="1142975" y="1028010"/>
              <a:ext cx="7017797"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r>
                <a:rPr lang="zh-CN" altLang="en-US" sz="2400" dirty="0"/>
                <a:t>选择就绪队列中响应比R值最高的进程</a:t>
              </a:r>
            </a:p>
          </p:txBody>
        </p:sp>
        <p:sp>
          <p:nvSpPr>
            <p:cNvPr id="9" name="TextBox 11">
              <a:extLst>
                <a:ext uri="{FF2B5EF4-FFF2-40B4-BE49-F238E27FC236}">
                  <a16:creationId xmlns:a16="http://schemas.microsoft.com/office/drawing/2014/main" id="{91E6FA6E-6B05-A906-4C63-40DAB093D2A2}"/>
                </a:ext>
              </a:extLst>
            </p:cNvPr>
            <p:cNvSpPr txBox="1"/>
            <p:nvPr/>
          </p:nvSpPr>
          <p:spPr>
            <a:xfrm>
              <a:off x="844893" y="102801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sp>
          <p:nvSpPr>
            <p:cNvPr id="10" name="内容占位符 2">
              <a:extLst>
                <a:ext uri="{FF2B5EF4-FFF2-40B4-BE49-F238E27FC236}">
                  <a16:creationId xmlns:a16="http://schemas.microsoft.com/office/drawing/2014/main" id="{F512414A-9743-A41C-31D5-4FF9C28C32A8}"/>
                </a:ext>
              </a:extLst>
            </p:cNvPr>
            <p:cNvSpPr txBox="1"/>
            <p:nvPr/>
          </p:nvSpPr>
          <p:spPr>
            <a:xfrm>
              <a:off x="1394986" y="1347614"/>
              <a:ext cx="4820088" cy="122896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1"/>
              <a:r>
                <a:rPr lang="zh-CN" altLang="en-US" sz="2400" dirty="0"/>
                <a:t>Ｒ＝（ｗ+s)/s   </a:t>
              </a:r>
            </a:p>
            <a:p>
              <a:pPr lvl="1"/>
              <a:r>
                <a:rPr lang="zh-CN" altLang="en-US" sz="2400" dirty="0"/>
                <a:t>        w: 等待时间</a:t>
              </a:r>
              <a:r>
                <a:rPr lang="en-US" altLang="zh-CN" sz="2400" dirty="0"/>
                <a:t>(</a:t>
              </a:r>
              <a:r>
                <a:rPr lang="zh-CN" altLang="en-US" sz="2400" dirty="0"/>
                <a:t>waiting time</a:t>
              </a:r>
              <a:r>
                <a:rPr lang="en-US" altLang="zh-CN" sz="2400" dirty="0"/>
                <a:t>)</a:t>
              </a:r>
              <a:endParaRPr lang="zh-CN" altLang="en-US" sz="2400" dirty="0"/>
            </a:p>
            <a:p>
              <a:pPr lvl="1"/>
              <a:r>
                <a:rPr lang="zh-CN" altLang="en-US" sz="2400" dirty="0"/>
                <a:t>         s: 执行时间</a:t>
              </a:r>
              <a:r>
                <a:rPr lang="en-US" altLang="zh-CN" sz="2400" dirty="0"/>
                <a:t>(</a:t>
              </a:r>
              <a:r>
                <a:rPr lang="zh-CN" altLang="en-US" sz="2400" dirty="0"/>
                <a:t>service time</a:t>
              </a:r>
              <a:r>
                <a:rPr lang="en-US" altLang="zh-CN" sz="2400" dirty="0"/>
                <a:t>)</a:t>
              </a:r>
              <a:endParaRPr lang="en-US" altLang="en-US" sz="2400" dirty="0"/>
            </a:p>
          </p:txBody>
        </p:sp>
      </p:grpSp>
      <p:grpSp>
        <p:nvGrpSpPr>
          <p:cNvPr id="11" name="组合 10">
            <a:extLst>
              <a:ext uri="{FF2B5EF4-FFF2-40B4-BE49-F238E27FC236}">
                <a16:creationId xmlns:a16="http://schemas.microsoft.com/office/drawing/2014/main" id="{4B5C8E83-D419-648D-68EB-3AFC74193E63}"/>
              </a:ext>
            </a:extLst>
          </p:cNvPr>
          <p:cNvGrpSpPr/>
          <p:nvPr/>
        </p:nvGrpSpPr>
        <p:grpSpPr>
          <a:xfrm>
            <a:off x="1262422" y="3661174"/>
            <a:ext cx="3053938" cy="386218"/>
            <a:chOff x="1262422" y="2803924"/>
            <a:chExt cx="3053938" cy="386218"/>
          </a:xfrm>
        </p:grpSpPr>
        <p:pic>
          <p:nvPicPr>
            <p:cNvPr id="12" name="图片 11" descr="小点1.png">
              <a:extLst>
                <a:ext uri="{FF2B5EF4-FFF2-40B4-BE49-F238E27FC236}">
                  <a16:creationId xmlns:a16="http://schemas.microsoft.com/office/drawing/2014/main" id="{AEA2E72D-A15E-1437-A261-909DA14FF89C}"/>
                </a:ext>
              </a:extLst>
            </p:cNvPr>
            <p:cNvPicPr>
              <a:picLocks noChangeAspect="1"/>
            </p:cNvPicPr>
            <p:nvPr/>
          </p:nvPicPr>
          <p:blipFill>
            <a:blip r:embed="rId2" cstate="print"/>
            <a:stretch>
              <a:fillRect/>
            </a:stretch>
          </p:blipFill>
          <p:spPr>
            <a:xfrm>
              <a:off x="1262422" y="2889190"/>
              <a:ext cx="151066" cy="148997"/>
            </a:xfrm>
            <a:prstGeom prst="rect">
              <a:avLst/>
            </a:prstGeom>
            <a:effectLst/>
          </p:spPr>
        </p:pic>
        <p:sp>
          <p:nvSpPr>
            <p:cNvPr id="13" name="内容占位符 2">
              <a:extLst>
                <a:ext uri="{FF2B5EF4-FFF2-40B4-BE49-F238E27FC236}">
                  <a16:creationId xmlns:a16="http://schemas.microsoft.com/office/drawing/2014/main" id="{B37B2FB2-4350-6FF0-903D-742919153609}"/>
                </a:ext>
              </a:extLst>
            </p:cNvPr>
            <p:cNvSpPr txBox="1"/>
            <p:nvPr/>
          </p:nvSpPr>
          <p:spPr>
            <a:xfrm>
              <a:off x="1394985" y="2803924"/>
              <a:ext cx="2921375" cy="3862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不可抢占</a:t>
              </a:r>
            </a:p>
          </p:txBody>
        </p:sp>
      </p:grpSp>
      <p:grpSp>
        <p:nvGrpSpPr>
          <p:cNvPr id="14" name="组合 13">
            <a:extLst>
              <a:ext uri="{FF2B5EF4-FFF2-40B4-BE49-F238E27FC236}">
                <a16:creationId xmlns:a16="http://schemas.microsoft.com/office/drawing/2014/main" id="{5B95F832-CABA-0E9F-7080-34B010397D6D}"/>
              </a:ext>
            </a:extLst>
          </p:cNvPr>
          <p:cNvGrpSpPr/>
          <p:nvPr/>
        </p:nvGrpSpPr>
        <p:grpSpPr>
          <a:xfrm>
            <a:off x="1262422" y="3284984"/>
            <a:ext cx="5757810" cy="376916"/>
            <a:chOff x="1262422" y="2427734"/>
            <a:chExt cx="5757810" cy="376916"/>
          </a:xfrm>
        </p:grpSpPr>
        <p:sp>
          <p:nvSpPr>
            <p:cNvPr id="15" name="内容占位符 2">
              <a:extLst>
                <a:ext uri="{FF2B5EF4-FFF2-40B4-BE49-F238E27FC236}">
                  <a16:creationId xmlns:a16="http://schemas.microsoft.com/office/drawing/2014/main" id="{BA01E524-D7FE-4560-8588-6090D11B3F99}"/>
                </a:ext>
              </a:extLst>
            </p:cNvPr>
            <p:cNvSpPr txBox="1"/>
            <p:nvPr/>
          </p:nvSpPr>
          <p:spPr>
            <a:xfrm>
              <a:off x="1394986" y="2427734"/>
              <a:ext cx="5625246"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在短进程优先算法的基础上改进</a:t>
              </a:r>
            </a:p>
          </p:txBody>
        </p:sp>
        <p:pic>
          <p:nvPicPr>
            <p:cNvPr id="16" name="图片 15" descr="小点1.png">
              <a:extLst>
                <a:ext uri="{FF2B5EF4-FFF2-40B4-BE49-F238E27FC236}">
                  <a16:creationId xmlns:a16="http://schemas.microsoft.com/office/drawing/2014/main" id="{934F6924-3CB6-94A1-76C4-61B46B950302}"/>
                </a:ext>
              </a:extLst>
            </p:cNvPr>
            <p:cNvPicPr>
              <a:picLocks noChangeAspect="1"/>
            </p:cNvPicPr>
            <p:nvPr/>
          </p:nvPicPr>
          <p:blipFill>
            <a:blip r:embed="rId2" cstate="print"/>
            <a:stretch>
              <a:fillRect/>
            </a:stretch>
          </p:blipFill>
          <p:spPr>
            <a:xfrm>
              <a:off x="1262422" y="2528646"/>
              <a:ext cx="151066" cy="148997"/>
            </a:xfrm>
            <a:prstGeom prst="rect">
              <a:avLst/>
            </a:prstGeom>
            <a:effectLst/>
          </p:spPr>
        </p:pic>
      </p:grpSp>
      <p:sp>
        <p:nvSpPr>
          <p:cNvPr id="17" name="内容占位符 2">
            <a:extLst>
              <a:ext uri="{FF2B5EF4-FFF2-40B4-BE49-F238E27FC236}">
                <a16:creationId xmlns:a16="http://schemas.microsoft.com/office/drawing/2014/main" id="{39651207-F8E8-DA28-7F10-3587B1D1F91A}"/>
              </a:ext>
            </a:extLst>
          </p:cNvPr>
          <p:cNvSpPr txBox="1"/>
          <p:nvPr/>
        </p:nvSpPr>
        <p:spPr>
          <a:xfrm>
            <a:off x="1331640" y="2276872"/>
            <a:ext cx="5040560" cy="45765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endParaRPr lang="zh-CN" altLang="en-US" sz="2400" dirty="0">
              <a:solidFill>
                <a:srgbClr val="0070C0"/>
              </a:solidFill>
            </a:endParaRPr>
          </a:p>
        </p:txBody>
      </p:sp>
      <p:grpSp>
        <p:nvGrpSpPr>
          <p:cNvPr id="18" name="组合 17">
            <a:extLst>
              <a:ext uri="{FF2B5EF4-FFF2-40B4-BE49-F238E27FC236}">
                <a16:creationId xmlns:a16="http://schemas.microsoft.com/office/drawing/2014/main" id="{F48EDE2E-05E8-813E-74FC-B99217A9C407}"/>
              </a:ext>
            </a:extLst>
          </p:cNvPr>
          <p:cNvGrpSpPr/>
          <p:nvPr/>
        </p:nvGrpSpPr>
        <p:grpSpPr>
          <a:xfrm>
            <a:off x="1262422" y="4047962"/>
            <a:ext cx="3452454" cy="376916"/>
            <a:chOff x="1262422" y="3190712"/>
            <a:chExt cx="3452454" cy="376916"/>
          </a:xfrm>
        </p:grpSpPr>
        <p:sp>
          <p:nvSpPr>
            <p:cNvPr id="19" name="内容占位符 2">
              <a:extLst>
                <a:ext uri="{FF2B5EF4-FFF2-40B4-BE49-F238E27FC236}">
                  <a16:creationId xmlns:a16="http://schemas.microsoft.com/office/drawing/2014/main" id="{C29EE7D1-5E66-FE15-4A99-FA7F96608EF0}"/>
                </a:ext>
              </a:extLst>
            </p:cNvPr>
            <p:cNvSpPr txBox="1"/>
            <p:nvPr/>
          </p:nvSpPr>
          <p:spPr>
            <a:xfrm>
              <a:off x="1394986" y="3190712"/>
              <a:ext cx="3319890"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关注进程的等待时间</a:t>
              </a:r>
            </a:p>
          </p:txBody>
        </p:sp>
        <p:pic>
          <p:nvPicPr>
            <p:cNvPr id="20" name="图片 19" descr="小点1.png">
              <a:extLst>
                <a:ext uri="{FF2B5EF4-FFF2-40B4-BE49-F238E27FC236}">
                  <a16:creationId xmlns:a16="http://schemas.microsoft.com/office/drawing/2014/main" id="{87FB5269-2C81-D5E6-0761-8B1F5AC00AF6}"/>
                </a:ext>
              </a:extLst>
            </p:cNvPr>
            <p:cNvPicPr>
              <a:picLocks noChangeAspect="1"/>
            </p:cNvPicPr>
            <p:nvPr/>
          </p:nvPicPr>
          <p:blipFill>
            <a:blip r:embed="rId2" cstate="print"/>
            <a:stretch>
              <a:fillRect/>
            </a:stretch>
          </p:blipFill>
          <p:spPr>
            <a:xfrm>
              <a:off x="1262422" y="3291624"/>
              <a:ext cx="151066" cy="148997"/>
            </a:xfrm>
            <a:prstGeom prst="rect">
              <a:avLst/>
            </a:prstGeom>
            <a:effectLst/>
          </p:spPr>
        </p:pic>
      </p:grpSp>
      <p:grpSp>
        <p:nvGrpSpPr>
          <p:cNvPr id="21" name="组合 20">
            <a:extLst>
              <a:ext uri="{FF2B5EF4-FFF2-40B4-BE49-F238E27FC236}">
                <a16:creationId xmlns:a16="http://schemas.microsoft.com/office/drawing/2014/main" id="{7E350626-088B-D9CC-294A-05A332CEB04A}"/>
              </a:ext>
            </a:extLst>
          </p:cNvPr>
          <p:cNvGrpSpPr/>
          <p:nvPr/>
        </p:nvGrpSpPr>
        <p:grpSpPr>
          <a:xfrm>
            <a:off x="1262422" y="4420236"/>
            <a:ext cx="3329242" cy="376916"/>
            <a:chOff x="1262422" y="3562986"/>
            <a:chExt cx="3329242" cy="376916"/>
          </a:xfrm>
        </p:grpSpPr>
        <p:sp>
          <p:nvSpPr>
            <p:cNvPr id="22" name="内容占位符 2">
              <a:extLst>
                <a:ext uri="{FF2B5EF4-FFF2-40B4-BE49-F238E27FC236}">
                  <a16:creationId xmlns:a16="http://schemas.microsoft.com/office/drawing/2014/main" id="{D1DDF622-E4E0-1C50-DC69-E96CF3316800}"/>
                </a:ext>
              </a:extLst>
            </p:cNvPr>
            <p:cNvSpPr txBox="1"/>
            <p:nvPr/>
          </p:nvSpPr>
          <p:spPr>
            <a:xfrm>
              <a:off x="1394985" y="3562986"/>
              <a:ext cx="3196679"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防止无限期推迟</a:t>
              </a:r>
            </a:p>
          </p:txBody>
        </p:sp>
        <p:pic>
          <p:nvPicPr>
            <p:cNvPr id="23" name="图片 22" descr="小点1.png">
              <a:extLst>
                <a:ext uri="{FF2B5EF4-FFF2-40B4-BE49-F238E27FC236}">
                  <a16:creationId xmlns:a16="http://schemas.microsoft.com/office/drawing/2014/main" id="{F6C5FB3D-8E1D-C184-5811-5F147A5279E9}"/>
                </a:ext>
              </a:extLst>
            </p:cNvPr>
            <p:cNvPicPr>
              <a:picLocks noChangeAspect="1"/>
            </p:cNvPicPr>
            <p:nvPr/>
          </p:nvPicPr>
          <p:blipFill>
            <a:blip r:embed="rId2" cstate="print"/>
            <a:stretch>
              <a:fillRect/>
            </a:stretch>
          </p:blipFill>
          <p:spPr>
            <a:xfrm>
              <a:off x="1262422" y="3663898"/>
              <a:ext cx="151066" cy="148997"/>
            </a:xfrm>
            <a:prstGeom prst="rect">
              <a:avLst/>
            </a:prstGeom>
            <a:effectLst/>
          </p:spPr>
        </p:pic>
      </p:grpSp>
    </p:spTree>
    <p:extLst>
      <p:ext uri="{BB962C8B-B14F-4D97-AF65-F5344CB8AC3E}">
        <p14:creationId xmlns:p14="http://schemas.microsoft.com/office/powerpoint/2010/main" val="2991236748"/>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Three-level scheduling</a:t>
            </a:r>
            <a:endParaRPr lang="zh-CN" altLang="en-US" sz="36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3" name="Picture 6" descr="进程调度的层次">
            <a:extLst>
              <a:ext uri="{FF2B5EF4-FFF2-40B4-BE49-F238E27FC236}">
                <a16:creationId xmlns:a16="http://schemas.microsoft.com/office/drawing/2014/main" id="{9127C15F-4D27-948E-96EC-F78F76871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711" y="1573530"/>
            <a:ext cx="5992813"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863003"/>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现代</a:t>
            </a:r>
            <a:r>
              <a:rPr lang="en-US" altLang="zh-CN" sz="3600" dirty="0">
                <a:latin typeface="微软雅黑" panose="020B0503020204020204" pitchFamily="34" charset="-122"/>
                <a:ea typeface="微软雅黑" panose="020B0503020204020204" pitchFamily="34" charset="-122"/>
              </a:rPr>
              <a:t>OS</a:t>
            </a:r>
            <a:r>
              <a:rPr lang="zh-CN" altLang="en-US" sz="3600" dirty="0">
                <a:latin typeface="微软雅黑" panose="020B0503020204020204" pitchFamily="34" charset="-122"/>
                <a:ea typeface="微软雅黑" panose="020B0503020204020204" pitchFamily="34" charset="-122"/>
              </a:rPr>
              <a:t>的调度器：保障交互性</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内容占位符 2">
            <a:extLst>
              <a:ext uri="{FF2B5EF4-FFF2-40B4-BE49-F238E27FC236}">
                <a16:creationId xmlns:a16="http://schemas.microsoft.com/office/drawing/2014/main" id="{B4320D4E-79CC-79EF-BFA3-5C75042C904B}"/>
              </a:ext>
            </a:extLst>
          </p:cNvPr>
          <p:cNvSpPr txBox="1">
            <a:spLocks/>
          </p:cNvSpPr>
          <p:nvPr/>
        </p:nvSpPr>
        <p:spPr>
          <a:xfrm>
            <a:off x="634365" y="1620074"/>
            <a:ext cx="10908706"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eaLnBrk="0" fontAlgn="base" hangingPunct="0">
              <a:spcBef>
                <a:spcPct val="20000"/>
              </a:spcBef>
              <a:spcAft>
                <a:spcPct val="0"/>
              </a:spcAft>
              <a:buClr>
                <a:srgbClr val="000000"/>
              </a:buClr>
              <a:buSzPct val="80000"/>
              <a:buFont typeface="Wingdings" panose="05000000000000000000" pitchFamily="2" charset="2"/>
              <a:buChar char="¢"/>
            </a:pPr>
            <a:r>
              <a:rPr lang="en-US" altLang="zh-CN" sz="2200" kern="0" dirty="0">
                <a:solidFill>
                  <a:srgbClr val="003366"/>
                </a:solidFill>
                <a:latin typeface="Verdana"/>
                <a:ea typeface="宋体" panose="02010600030101010101" pitchFamily="2" charset="-122"/>
              </a:rPr>
              <a:t>Round-robin scheduling: preemptive</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000000"/>
                </a:solidFill>
                <a:latin typeface="Verdana"/>
                <a:ea typeface="宋体" panose="02010600030101010101" pitchFamily="2" charset="-122"/>
              </a:rPr>
              <a:t>Assign quantum to each process</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000000"/>
                </a:solidFill>
                <a:latin typeface="Verdana"/>
                <a:ea typeface="宋体" panose="02010600030101010101" pitchFamily="2" charset="-122"/>
              </a:rPr>
              <a:t>Blocking or finishing will cause process switch</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000000"/>
                </a:solidFill>
                <a:latin typeface="Verdana"/>
                <a:ea typeface="宋体" panose="02010600030101010101" pitchFamily="2" charset="-122"/>
              </a:rPr>
              <a:t>Process switch also occur when quantum is exhausted</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FF0000"/>
                </a:solidFill>
                <a:latin typeface="Verdana"/>
                <a:ea typeface="宋体" panose="02010600030101010101" pitchFamily="2" charset="-122"/>
              </a:rPr>
              <a:t>Open issue: how to define the length of quantum?</a:t>
            </a:r>
          </a:p>
          <a:p>
            <a:pPr marL="342900" lvl="0" indent="-342900" algn="l" eaLnBrk="0" fontAlgn="base" hangingPunct="0">
              <a:spcBef>
                <a:spcPct val="20000"/>
              </a:spcBef>
              <a:spcAft>
                <a:spcPct val="0"/>
              </a:spcAft>
              <a:buClr>
                <a:srgbClr val="000000"/>
              </a:buClr>
              <a:buSzPct val="80000"/>
              <a:buFont typeface="Wingdings" panose="05000000000000000000" pitchFamily="2" charset="2"/>
              <a:buChar char="¢"/>
            </a:pPr>
            <a:r>
              <a:rPr lang="en-US" altLang="zh-CN" sz="2200" kern="0" dirty="0">
                <a:solidFill>
                  <a:srgbClr val="003366"/>
                </a:solidFill>
                <a:latin typeface="Verdana"/>
                <a:ea typeface="宋体" panose="02010600030101010101" pitchFamily="2" charset="-122"/>
              </a:rPr>
              <a:t>Multiple queue </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000000"/>
                </a:solidFill>
                <a:latin typeface="Verdana"/>
                <a:ea typeface="宋体" panose="02010600030101010101" pitchFamily="2" charset="-122"/>
              </a:rPr>
              <a:t>Multiple priority class, process with same priority is stored in same queue</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000000"/>
                </a:solidFill>
                <a:latin typeface="Verdana"/>
                <a:ea typeface="宋体" panose="02010600030101010101" pitchFamily="2" charset="-122"/>
              </a:rPr>
              <a:t>Select queue according priority, RR in queue</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000000"/>
                </a:solidFill>
                <a:latin typeface="Verdana"/>
                <a:ea typeface="宋体" panose="02010600030101010101" pitchFamily="2" charset="-122"/>
              </a:rPr>
              <a:t>Fairness: shorter quantum higher priority, longer quantum lower priority</a:t>
            </a:r>
            <a:endParaRPr lang="en-US" altLang="zh-CN" kern="0" dirty="0">
              <a:solidFill>
                <a:srgbClr val="000000"/>
              </a:solidFill>
              <a:latin typeface="Verdana"/>
              <a:ea typeface="宋体" panose="02010600030101010101" pitchFamily="2" charset="-122"/>
            </a:endParaRPr>
          </a:p>
          <a:p>
            <a:pPr marL="342900" lvl="0" indent="-342900" algn="l" eaLnBrk="0" fontAlgn="base" hangingPunct="0">
              <a:spcBef>
                <a:spcPct val="20000"/>
              </a:spcBef>
              <a:spcAft>
                <a:spcPct val="0"/>
              </a:spcAft>
              <a:buClr>
                <a:srgbClr val="000000"/>
              </a:buClr>
              <a:buSzPct val="80000"/>
              <a:buFont typeface="Wingdings" panose="05000000000000000000" pitchFamily="2" charset="2"/>
              <a:buChar char="¢"/>
            </a:pPr>
            <a:r>
              <a:rPr lang="en-US" altLang="zh-CN" sz="2200" kern="0" dirty="0">
                <a:solidFill>
                  <a:srgbClr val="003366"/>
                </a:solidFill>
                <a:latin typeface="Verdana"/>
                <a:ea typeface="宋体" panose="02010600030101010101" pitchFamily="2" charset="-122"/>
              </a:rPr>
              <a:t>Priority scheduling: preemptive</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000000"/>
                </a:solidFill>
                <a:latin typeface="Verdana"/>
                <a:ea typeface="宋体" panose="02010600030101010101" pitchFamily="2" charset="-122"/>
              </a:rPr>
              <a:t>Each process has it priority and sorted in ascending order </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000000"/>
                </a:solidFill>
                <a:latin typeface="Verdana"/>
                <a:ea typeface="宋体" panose="02010600030101010101" pitchFamily="2" charset="-122"/>
              </a:rPr>
              <a:t>CPU picks up the process with highest priority</a:t>
            </a:r>
          </a:p>
          <a:p>
            <a:pPr marL="742950" lvl="1" indent="-285750" algn="l" eaLnBrk="0" fontAlgn="base" hangingPunct="0">
              <a:spcBef>
                <a:spcPct val="20000"/>
              </a:spcBef>
              <a:spcAft>
                <a:spcPct val="0"/>
              </a:spcAft>
              <a:buClr>
                <a:srgbClr val="C0C9F6"/>
              </a:buClr>
              <a:buSzPct val="80000"/>
              <a:buFont typeface="Wingdings" panose="05000000000000000000" pitchFamily="2" charset="2"/>
              <a:buChar char="l"/>
            </a:pPr>
            <a:r>
              <a:rPr lang="en-US" altLang="zh-CN" sz="1900" kern="0" dirty="0">
                <a:solidFill>
                  <a:srgbClr val="000000"/>
                </a:solidFill>
                <a:latin typeface="Verdana"/>
                <a:ea typeface="宋体" panose="02010600030101010101" pitchFamily="2" charset="-122"/>
              </a:rPr>
              <a:t>Dynamic priority: avoiding starving </a:t>
            </a:r>
          </a:p>
          <a:p>
            <a:pPr marL="342900" lvl="0" indent="-342900" algn="l" eaLnBrk="0" fontAlgn="base" hangingPunct="0">
              <a:spcBef>
                <a:spcPct val="20000"/>
              </a:spcBef>
              <a:spcAft>
                <a:spcPct val="0"/>
              </a:spcAft>
              <a:buClr>
                <a:srgbClr val="000000"/>
              </a:buClr>
              <a:buSzPct val="80000"/>
              <a:buFont typeface="Wingdings" panose="05000000000000000000" pitchFamily="2" charset="2"/>
              <a:buChar char="¢"/>
            </a:pPr>
            <a:endParaRPr lang="en-US" altLang="zh-CN" sz="2100" kern="0" dirty="0">
              <a:solidFill>
                <a:srgbClr val="003366"/>
              </a:solidFill>
              <a:latin typeface="Verdana"/>
              <a:ea typeface="宋体" panose="02010600030101010101" pitchFamily="2" charset="-122"/>
            </a:endParaRPr>
          </a:p>
        </p:txBody>
      </p:sp>
    </p:spTree>
    <p:extLst>
      <p:ext uri="{BB962C8B-B14F-4D97-AF65-F5344CB8AC3E}">
        <p14:creationId xmlns:p14="http://schemas.microsoft.com/office/powerpoint/2010/main" val="3249320944"/>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b="1" dirty="0">
                <a:solidFill>
                  <a:srgbClr val="C00000"/>
                </a:solidFill>
                <a:latin typeface="微软雅黑" panose="020B0503020204020204" pitchFamily="34" charset="-122"/>
                <a:ea typeface="微软雅黑" panose="020B0503020204020204" pitchFamily="34" charset="-122"/>
              </a:rPr>
              <a:t>时间片轮转算法</a:t>
            </a:r>
            <a:r>
              <a:rPr lang="en-US" altLang="zh-CN" sz="3600" dirty="0">
                <a:latin typeface="微软雅黑" panose="020B0503020204020204" pitchFamily="34" charset="-122"/>
                <a:ea typeface="微软雅黑" panose="020B0503020204020204" pitchFamily="34" charset="-122"/>
              </a:rPr>
              <a:t>(RR, Round-Robin)</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427182EF-CF9D-86A7-D196-32F58E685885}"/>
              </a:ext>
            </a:extLst>
          </p:cNvPr>
          <p:cNvGrpSpPr/>
          <p:nvPr/>
        </p:nvGrpSpPr>
        <p:grpSpPr>
          <a:xfrm>
            <a:off x="481904" y="2580309"/>
            <a:ext cx="7082500" cy="1631529"/>
            <a:chOff x="598598" y="2303663"/>
            <a:chExt cx="7082500" cy="1631529"/>
          </a:xfrm>
        </p:grpSpPr>
        <p:cxnSp>
          <p:nvCxnSpPr>
            <p:cNvPr id="8" name="直接连接符 7">
              <a:extLst>
                <a:ext uri="{FF2B5EF4-FFF2-40B4-BE49-F238E27FC236}">
                  <a16:creationId xmlns:a16="http://schemas.microsoft.com/office/drawing/2014/main" id="{0BEA556A-4EC6-4FF9-9257-8F97080BE71C}"/>
                </a:ext>
              </a:extLst>
            </p:cNvPr>
            <p:cNvCxnSpPr/>
            <p:nvPr/>
          </p:nvCxnSpPr>
          <p:spPr>
            <a:xfrm>
              <a:off x="1670168" y="2500312"/>
              <a:ext cx="2071702"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00D45BF-5C6C-C05F-C181-4BC46827C0A3}"/>
                </a:ext>
              </a:extLst>
            </p:cNvPr>
            <p:cNvCxnSpPr/>
            <p:nvPr/>
          </p:nvCxnSpPr>
          <p:spPr>
            <a:xfrm>
              <a:off x="1670168" y="3214692"/>
              <a:ext cx="2071702"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16B964B-AE19-CD50-5FE4-1C1FA264A749}"/>
                </a:ext>
              </a:extLst>
            </p:cNvPr>
            <p:cNvCxnSpPr/>
            <p:nvPr/>
          </p:nvCxnSpPr>
          <p:spPr>
            <a:xfrm rot="5400000" flipH="1" flipV="1">
              <a:off x="3364055" y="2857502"/>
              <a:ext cx="714380"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DD0A11D-C369-23E3-6CED-86F32F88C309}"/>
                </a:ext>
              </a:extLst>
            </p:cNvPr>
            <p:cNvCxnSpPr/>
            <p:nvPr/>
          </p:nvCxnSpPr>
          <p:spPr>
            <a:xfrm>
              <a:off x="598598" y="2857502"/>
              <a:ext cx="107157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0967BDE-5990-7783-01B0-201928061700}"/>
                </a:ext>
              </a:extLst>
            </p:cNvPr>
            <p:cNvCxnSpPr/>
            <p:nvPr/>
          </p:nvCxnSpPr>
          <p:spPr>
            <a:xfrm>
              <a:off x="4813440" y="2857502"/>
              <a:ext cx="1643074"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A39093B-8055-B2C6-54E2-9AC28AB525B6}"/>
                </a:ext>
              </a:extLst>
            </p:cNvPr>
            <p:cNvCxnSpPr/>
            <p:nvPr/>
          </p:nvCxnSpPr>
          <p:spPr>
            <a:xfrm rot="5400000">
              <a:off x="4706283" y="3393287"/>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2A89E99-B14F-7B51-E344-A487806BD119}"/>
                </a:ext>
              </a:extLst>
            </p:cNvPr>
            <p:cNvCxnSpPr/>
            <p:nvPr/>
          </p:nvCxnSpPr>
          <p:spPr>
            <a:xfrm rot="5400000">
              <a:off x="492235" y="3393287"/>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37C1A79-4179-1AE6-3743-FF00F10E4994}"/>
                </a:ext>
              </a:extLst>
            </p:cNvPr>
            <p:cNvCxnSpPr/>
            <p:nvPr/>
          </p:nvCxnSpPr>
          <p:spPr>
            <a:xfrm>
              <a:off x="1027226" y="3933604"/>
              <a:ext cx="421484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266633B-62FA-49F4-2FCA-CBF3496B8D59}"/>
                </a:ext>
              </a:extLst>
            </p:cNvPr>
            <p:cNvCxnSpPr/>
            <p:nvPr/>
          </p:nvCxnSpPr>
          <p:spPr>
            <a:xfrm rot="5400000" flipH="1" flipV="1">
              <a:off x="2885408"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59C6411-B3DF-93B9-70EA-E1D600D39388}"/>
                </a:ext>
              </a:extLst>
            </p:cNvPr>
            <p:cNvCxnSpPr/>
            <p:nvPr/>
          </p:nvCxnSpPr>
          <p:spPr>
            <a:xfrm rot="5400000" flipH="1" flipV="1">
              <a:off x="2429946"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57F4B9E-1D48-B0D2-CEE2-F806AEBF1A8E}"/>
                </a:ext>
              </a:extLst>
            </p:cNvPr>
            <p:cNvCxnSpPr/>
            <p:nvPr/>
          </p:nvCxnSpPr>
          <p:spPr>
            <a:xfrm rot="5400000" flipH="1" flipV="1">
              <a:off x="1956714"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BF2F505-DD63-A2EC-220B-71C4EABCD759}"/>
                </a:ext>
              </a:extLst>
            </p:cNvPr>
            <p:cNvCxnSpPr/>
            <p:nvPr/>
          </p:nvCxnSpPr>
          <p:spPr>
            <a:xfrm rot="5400000" flipH="1" flipV="1">
              <a:off x="1479798"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F55E4616-ABFF-8E54-3F69-5C0CB15B06A6}"/>
                </a:ext>
              </a:extLst>
            </p:cNvPr>
            <p:cNvSpPr/>
            <p:nvPr/>
          </p:nvSpPr>
          <p:spPr>
            <a:xfrm>
              <a:off x="3840142" y="2417723"/>
              <a:ext cx="928694" cy="928694"/>
            </a:xfrm>
            <a:prstGeom prst="ellipse">
              <a:avLst/>
            </a:prstGeom>
            <a:gradFill>
              <a:gsLst>
                <a:gs pos="100000">
                  <a:srgbClr val="11576A"/>
                </a:gs>
                <a:gs pos="0">
                  <a:srgbClr val="0EB1C8"/>
                </a:gs>
                <a:gs pos="100000">
                  <a:schemeClr val="accent1">
                    <a:tint val="23500"/>
                    <a:satMod val="160000"/>
                  </a:schemeClr>
                </a:gs>
              </a:gsLst>
              <a:lin ang="5400000" scaled="0"/>
            </a:gra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TextBox 33">
              <a:extLst>
                <a:ext uri="{FF2B5EF4-FFF2-40B4-BE49-F238E27FC236}">
                  <a16:creationId xmlns:a16="http://schemas.microsoft.com/office/drawing/2014/main" id="{6155BCE6-40CA-814E-060C-A4752CD60425}"/>
                </a:ext>
              </a:extLst>
            </p:cNvPr>
            <p:cNvSpPr txBox="1"/>
            <p:nvPr/>
          </p:nvSpPr>
          <p:spPr>
            <a:xfrm>
              <a:off x="3933034" y="2691476"/>
              <a:ext cx="766557" cy="400110"/>
            </a:xfrm>
            <a:prstGeom prst="rect">
              <a:avLst/>
            </a:prstGeom>
            <a:noFill/>
          </p:spPr>
          <p:txBody>
            <a:bodyPr wrap="none" rtlCol="0">
              <a:spAutoFit/>
            </a:bodyPr>
            <a:lstStyle/>
            <a:p>
              <a:r>
                <a:rPr lang="en-US" altLang="zh-CN" sz="2000" b="1">
                  <a:solidFill>
                    <a:schemeClr val="bg1"/>
                  </a:solidFill>
                  <a:latin typeface="+mn-ea"/>
                </a:rPr>
                <a:t>CPU</a:t>
              </a:r>
              <a:endParaRPr lang="zh-CN" altLang="en-US" sz="2000" b="1">
                <a:solidFill>
                  <a:schemeClr val="bg1"/>
                </a:solidFill>
                <a:latin typeface="+mn-ea"/>
              </a:endParaRPr>
            </a:p>
          </p:txBody>
        </p:sp>
        <p:sp>
          <p:nvSpPr>
            <p:cNvPr id="22" name="TextBox 34">
              <a:extLst>
                <a:ext uri="{FF2B5EF4-FFF2-40B4-BE49-F238E27FC236}">
                  <a16:creationId xmlns:a16="http://schemas.microsoft.com/office/drawing/2014/main" id="{746208F6-7E75-57CB-0517-6E2966525664}"/>
                </a:ext>
              </a:extLst>
            </p:cNvPr>
            <p:cNvSpPr txBox="1"/>
            <p:nvPr/>
          </p:nvSpPr>
          <p:spPr>
            <a:xfrm>
              <a:off x="6225250" y="2303663"/>
              <a:ext cx="1455848" cy="523220"/>
            </a:xfrm>
            <a:prstGeom prst="rect">
              <a:avLst/>
            </a:prstGeom>
            <a:noFill/>
          </p:spPr>
          <p:txBody>
            <a:bodyPr wrap="none" rtlCol="0">
              <a:spAutoFit/>
            </a:bodyPr>
            <a:lstStyle/>
            <a:p>
              <a:pPr algn="ctr"/>
              <a:r>
                <a:rPr lang="zh-CN" altLang="en-US" sz="1400" b="1" dirty="0">
                  <a:solidFill>
                    <a:srgbClr val="11576A"/>
                  </a:solidFill>
                  <a:latin typeface="+mn-ea"/>
                </a:rPr>
                <a:t>进程执行结束</a:t>
              </a:r>
              <a:endParaRPr lang="en-US" altLang="zh-CN" sz="1400" b="1" dirty="0">
                <a:solidFill>
                  <a:srgbClr val="11576A"/>
                </a:solidFill>
                <a:latin typeface="+mn-ea"/>
              </a:endParaRPr>
            </a:p>
            <a:p>
              <a:pPr algn="ctr"/>
              <a:r>
                <a:rPr lang="zh-CN" altLang="en-US" sz="1400" b="1" dirty="0">
                  <a:solidFill>
                    <a:srgbClr val="11576A"/>
                  </a:solidFill>
                  <a:latin typeface="+mn-ea"/>
                </a:rPr>
                <a:t>或请求</a:t>
              </a:r>
              <a:r>
                <a:rPr lang="en-US" altLang="zh-CN" sz="1400" b="1" dirty="0">
                  <a:solidFill>
                    <a:srgbClr val="11576A"/>
                  </a:solidFill>
                  <a:latin typeface="+mn-ea"/>
                </a:rPr>
                <a:t>I/O</a:t>
              </a:r>
              <a:r>
                <a:rPr lang="zh-CN" altLang="en-US" sz="1400" b="1" dirty="0">
                  <a:solidFill>
                    <a:srgbClr val="11576A"/>
                  </a:solidFill>
                  <a:latin typeface="+mn-ea"/>
                </a:rPr>
                <a:t>操作</a:t>
              </a:r>
            </a:p>
          </p:txBody>
        </p:sp>
        <p:sp>
          <p:nvSpPr>
            <p:cNvPr id="23" name="TextBox 35">
              <a:extLst>
                <a:ext uri="{FF2B5EF4-FFF2-40B4-BE49-F238E27FC236}">
                  <a16:creationId xmlns:a16="http://schemas.microsoft.com/office/drawing/2014/main" id="{032EE557-613F-932C-8400-F1C0C367DCCE}"/>
                </a:ext>
              </a:extLst>
            </p:cNvPr>
            <p:cNvSpPr txBox="1"/>
            <p:nvPr/>
          </p:nvSpPr>
          <p:spPr>
            <a:xfrm>
              <a:off x="5313506" y="2428874"/>
              <a:ext cx="622286" cy="400110"/>
            </a:xfrm>
            <a:prstGeom prst="rect">
              <a:avLst/>
            </a:prstGeom>
            <a:noFill/>
          </p:spPr>
          <p:txBody>
            <a:bodyPr wrap="none" rtlCol="0">
              <a:spAutoFit/>
            </a:bodyPr>
            <a:lstStyle/>
            <a:p>
              <a:r>
                <a:rPr lang="zh-CN" altLang="en-US" sz="2000" b="1">
                  <a:solidFill>
                    <a:srgbClr val="11576A"/>
                  </a:solidFill>
                  <a:latin typeface="+mn-ea"/>
                </a:rPr>
                <a:t>＜</a:t>
              </a:r>
              <a:r>
                <a:rPr lang="en-US" altLang="zh-CN" sz="2000" b="1">
                  <a:solidFill>
                    <a:srgbClr val="11576A"/>
                  </a:solidFill>
                  <a:latin typeface="+mn-ea"/>
                </a:rPr>
                <a:t>q</a:t>
              </a:r>
              <a:endParaRPr lang="zh-CN" altLang="en-US" sz="2000" b="1">
                <a:solidFill>
                  <a:srgbClr val="11576A"/>
                </a:solidFill>
                <a:latin typeface="+mn-ea"/>
              </a:endParaRPr>
            </a:p>
          </p:txBody>
        </p:sp>
        <p:sp>
          <p:nvSpPr>
            <p:cNvPr id="24" name="TextBox 36">
              <a:extLst>
                <a:ext uri="{FF2B5EF4-FFF2-40B4-BE49-F238E27FC236}">
                  <a16:creationId xmlns:a16="http://schemas.microsoft.com/office/drawing/2014/main" id="{B937033C-B757-A11F-98AE-0CB21BC0F323}"/>
                </a:ext>
              </a:extLst>
            </p:cNvPr>
            <p:cNvSpPr txBox="1"/>
            <p:nvPr/>
          </p:nvSpPr>
          <p:spPr>
            <a:xfrm>
              <a:off x="4599126" y="3429006"/>
              <a:ext cx="587020" cy="400110"/>
            </a:xfrm>
            <a:prstGeom prst="rect">
              <a:avLst/>
            </a:prstGeom>
            <a:noFill/>
          </p:spPr>
          <p:txBody>
            <a:bodyPr wrap="none" rtlCol="0">
              <a:spAutoFit/>
            </a:bodyPr>
            <a:lstStyle/>
            <a:p>
              <a:r>
                <a:rPr lang="en-US" altLang="zh-CN" sz="2000" b="1">
                  <a:solidFill>
                    <a:srgbClr val="11576A"/>
                  </a:solidFill>
                  <a:latin typeface="+mn-ea"/>
                </a:rPr>
                <a:t>=q</a:t>
              </a:r>
              <a:endParaRPr lang="zh-CN" altLang="en-US" sz="2000" b="1">
                <a:solidFill>
                  <a:srgbClr val="11576A"/>
                </a:solidFill>
                <a:latin typeface="+mn-ea"/>
              </a:endParaRPr>
            </a:p>
          </p:txBody>
        </p:sp>
        <p:sp>
          <p:nvSpPr>
            <p:cNvPr id="25" name="TextBox 37">
              <a:extLst>
                <a:ext uri="{FF2B5EF4-FFF2-40B4-BE49-F238E27FC236}">
                  <a16:creationId xmlns:a16="http://schemas.microsoft.com/office/drawing/2014/main" id="{7E1CE6AB-C6E0-B519-E181-E33E7C3B7E7F}"/>
                </a:ext>
              </a:extLst>
            </p:cNvPr>
            <p:cNvSpPr txBox="1"/>
            <p:nvPr/>
          </p:nvSpPr>
          <p:spPr>
            <a:xfrm>
              <a:off x="2158713" y="3554919"/>
              <a:ext cx="2100771" cy="369332"/>
            </a:xfrm>
            <a:prstGeom prst="rect">
              <a:avLst/>
            </a:prstGeom>
            <a:noFill/>
          </p:spPr>
          <p:txBody>
            <a:bodyPr wrap="square" rtlCol="0">
              <a:spAutoFit/>
            </a:bodyPr>
            <a:lstStyle/>
            <a:p>
              <a:r>
                <a:rPr lang="zh-CN" altLang="en-US" b="1" dirty="0">
                  <a:solidFill>
                    <a:srgbClr val="11576A"/>
                  </a:solidFill>
                  <a:latin typeface="+mn-ea"/>
                </a:rPr>
                <a:t>时钟中断</a:t>
              </a:r>
            </a:p>
          </p:txBody>
        </p:sp>
        <p:sp>
          <p:nvSpPr>
            <p:cNvPr id="26" name="TextBox 38">
              <a:extLst>
                <a:ext uri="{FF2B5EF4-FFF2-40B4-BE49-F238E27FC236}">
                  <a16:creationId xmlns:a16="http://schemas.microsoft.com/office/drawing/2014/main" id="{941CB3D7-7CEA-9084-191F-A6B9C4981257}"/>
                </a:ext>
              </a:extLst>
            </p:cNvPr>
            <p:cNvSpPr txBox="1"/>
            <p:nvPr/>
          </p:nvSpPr>
          <p:spPr>
            <a:xfrm>
              <a:off x="1849757" y="2679901"/>
              <a:ext cx="486030"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x</a:t>
              </a:r>
              <a:endParaRPr lang="zh-CN" altLang="en-US" sz="2000" b="1" baseline="-25000">
                <a:solidFill>
                  <a:srgbClr val="11576A"/>
                </a:solidFill>
                <a:latin typeface="+mn-ea"/>
              </a:endParaRPr>
            </a:p>
          </p:txBody>
        </p:sp>
        <p:sp>
          <p:nvSpPr>
            <p:cNvPr id="27" name="TextBox 39">
              <a:extLst>
                <a:ext uri="{FF2B5EF4-FFF2-40B4-BE49-F238E27FC236}">
                  <a16:creationId xmlns:a16="http://schemas.microsoft.com/office/drawing/2014/main" id="{B913602B-A587-81FA-6CA8-46DC531E8B77}"/>
                </a:ext>
              </a:extLst>
            </p:cNvPr>
            <p:cNvSpPr txBox="1"/>
            <p:nvPr/>
          </p:nvSpPr>
          <p:spPr>
            <a:xfrm>
              <a:off x="2313110" y="2679901"/>
              <a:ext cx="473206"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c</a:t>
              </a:r>
              <a:endParaRPr lang="zh-CN" altLang="en-US" sz="2000" b="1" baseline="-25000">
                <a:solidFill>
                  <a:srgbClr val="11576A"/>
                </a:solidFill>
                <a:latin typeface="+mn-ea"/>
              </a:endParaRPr>
            </a:p>
          </p:txBody>
        </p:sp>
        <p:sp>
          <p:nvSpPr>
            <p:cNvPr id="28" name="TextBox 40">
              <a:extLst>
                <a:ext uri="{FF2B5EF4-FFF2-40B4-BE49-F238E27FC236}">
                  <a16:creationId xmlns:a16="http://schemas.microsoft.com/office/drawing/2014/main" id="{A4F3B611-8781-9578-75EB-016336408B7D}"/>
                </a:ext>
              </a:extLst>
            </p:cNvPr>
            <p:cNvSpPr txBox="1"/>
            <p:nvPr/>
          </p:nvSpPr>
          <p:spPr>
            <a:xfrm>
              <a:off x="2778451" y="2679901"/>
              <a:ext cx="492443"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b</a:t>
              </a:r>
              <a:endParaRPr lang="zh-CN" altLang="en-US" sz="2000" b="1" baseline="-25000">
                <a:solidFill>
                  <a:srgbClr val="11576A"/>
                </a:solidFill>
                <a:latin typeface="+mn-ea"/>
              </a:endParaRPr>
            </a:p>
          </p:txBody>
        </p:sp>
        <p:sp>
          <p:nvSpPr>
            <p:cNvPr id="29" name="TextBox 41">
              <a:extLst>
                <a:ext uri="{FF2B5EF4-FFF2-40B4-BE49-F238E27FC236}">
                  <a16:creationId xmlns:a16="http://schemas.microsoft.com/office/drawing/2014/main" id="{26CBE4A3-18E1-4FE3-F7B0-4C4CBADC5A7C}"/>
                </a:ext>
              </a:extLst>
            </p:cNvPr>
            <p:cNvSpPr txBox="1"/>
            <p:nvPr/>
          </p:nvSpPr>
          <p:spPr>
            <a:xfrm>
              <a:off x="3241804" y="2679901"/>
              <a:ext cx="486030"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a</a:t>
              </a:r>
              <a:endParaRPr lang="zh-CN" altLang="en-US" sz="2000" b="1" baseline="-25000">
                <a:solidFill>
                  <a:srgbClr val="11576A"/>
                </a:solidFill>
                <a:latin typeface="+mn-ea"/>
              </a:endParaRPr>
            </a:p>
          </p:txBody>
        </p:sp>
      </p:grpSp>
      <p:grpSp>
        <p:nvGrpSpPr>
          <p:cNvPr id="30" name="组合 29">
            <a:extLst>
              <a:ext uri="{FF2B5EF4-FFF2-40B4-BE49-F238E27FC236}">
                <a16:creationId xmlns:a16="http://schemas.microsoft.com/office/drawing/2014/main" id="{C1DCEFA3-71E3-D059-6B44-339795BEB599}"/>
              </a:ext>
            </a:extLst>
          </p:cNvPr>
          <p:cNvGrpSpPr/>
          <p:nvPr/>
        </p:nvGrpSpPr>
        <p:grpSpPr>
          <a:xfrm>
            <a:off x="844894" y="1740491"/>
            <a:ext cx="6584627" cy="659251"/>
            <a:chOff x="844893" y="699542"/>
            <a:chExt cx="6584627" cy="659251"/>
          </a:xfrm>
        </p:grpSpPr>
        <p:sp>
          <p:nvSpPr>
            <p:cNvPr id="31" name="内容占位符 2">
              <a:extLst>
                <a:ext uri="{FF2B5EF4-FFF2-40B4-BE49-F238E27FC236}">
                  <a16:creationId xmlns:a16="http://schemas.microsoft.com/office/drawing/2014/main" id="{D56C02D5-5A4E-9AB7-E2E1-B54085F835F4}"/>
                </a:ext>
              </a:extLst>
            </p:cNvPr>
            <p:cNvSpPr txBox="1"/>
            <p:nvPr/>
          </p:nvSpPr>
          <p:spPr>
            <a:xfrm>
              <a:off x="1142976" y="699542"/>
              <a:ext cx="628654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时间片</a:t>
              </a:r>
              <a:endParaRPr lang="en-US" altLang="zh-CN" sz="2400" dirty="0"/>
            </a:p>
            <a:p>
              <a:r>
                <a:rPr lang="zh-CN" altLang="en-US" sz="2400" dirty="0"/>
                <a:t>   分配处理机资源的基本时间单元</a:t>
              </a:r>
            </a:p>
          </p:txBody>
        </p:sp>
        <p:sp>
          <p:nvSpPr>
            <p:cNvPr id="32" name="TextBox 11">
              <a:extLst>
                <a:ext uri="{FF2B5EF4-FFF2-40B4-BE49-F238E27FC236}">
                  <a16:creationId xmlns:a16="http://schemas.microsoft.com/office/drawing/2014/main" id="{C6A2DA2D-F306-ACA3-4168-3C68D08CF8A1}"/>
                </a:ext>
              </a:extLst>
            </p:cNvPr>
            <p:cNvSpPr txBox="1"/>
            <p:nvPr/>
          </p:nvSpPr>
          <p:spPr>
            <a:xfrm>
              <a:off x="844893" y="699542"/>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33" name="图片 32" descr="小点1.png">
              <a:extLst>
                <a:ext uri="{FF2B5EF4-FFF2-40B4-BE49-F238E27FC236}">
                  <a16:creationId xmlns:a16="http://schemas.microsoft.com/office/drawing/2014/main" id="{1FE3C3D2-39D0-073C-4AAC-3F67FBE5AAF8}"/>
                </a:ext>
              </a:extLst>
            </p:cNvPr>
            <p:cNvPicPr>
              <a:picLocks noChangeAspect="1"/>
            </p:cNvPicPr>
            <p:nvPr/>
          </p:nvPicPr>
          <p:blipFill>
            <a:blip r:embed="rId2" cstate="print"/>
            <a:stretch>
              <a:fillRect/>
            </a:stretch>
          </p:blipFill>
          <p:spPr>
            <a:xfrm>
              <a:off x="1271991" y="1209796"/>
              <a:ext cx="151066" cy="148997"/>
            </a:xfrm>
            <a:prstGeom prst="rect">
              <a:avLst/>
            </a:prstGeom>
            <a:effectLst/>
          </p:spPr>
        </p:pic>
      </p:grpSp>
      <p:grpSp>
        <p:nvGrpSpPr>
          <p:cNvPr id="34" name="组合 33">
            <a:extLst>
              <a:ext uri="{FF2B5EF4-FFF2-40B4-BE49-F238E27FC236}">
                <a16:creationId xmlns:a16="http://schemas.microsoft.com/office/drawing/2014/main" id="{2AC4C5BE-FC62-ECB1-6517-553B04F8D9C9}"/>
              </a:ext>
            </a:extLst>
          </p:cNvPr>
          <p:cNvGrpSpPr/>
          <p:nvPr/>
        </p:nvGrpSpPr>
        <p:grpSpPr>
          <a:xfrm>
            <a:off x="848078" y="4391217"/>
            <a:ext cx="8183003" cy="669853"/>
            <a:chOff x="848077" y="3533966"/>
            <a:chExt cx="8183003" cy="669853"/>
          </a:xfrm>
        </p:grpSpPr>
        <p:sp>
          <p:nvSpPr>
            <p:cNvPr id="35" name="内容占位符 2">
              <a:extLst>
                <a:ext uri="{FF2B5EF4-FFF2-40B4-BE49-F238E27FC236}">
                  <a16:creationId xmlns:a16="http://schemas.microsoft.com/office/drawing/2014/main" id="{2DFB1078-45DB-B8A1-975B-8DC151BA1020}"/>
                </a:ext>
              </a:extLst>
            </p:cNvPr>
            <p:cNvSpPr txBox="1"/>
            <p:nvPr/>
          </p:nvSpPr>
          <p:spPr>
            <a:xfrm>
              <a:off x="1146160" y="3533966"/>
              <a:ext cx="7884920"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算法思路</a:t>
              </a:r>
              <a:endParaRPr lang="en-US" altLang="zh-CN" sz="2400" dirty="0"/>
            </a:p>
            <a:p>
              <a:r>
                <a:rPr lang="zh-CN" altLang="en-US" sz="2400" dirty="0"/>
                <a:t>   时间片结束时，按</a:t>
              </a:r>
              <a:r>
                <a:rPr lang="en-US" altLang="zh-CN" sz="2400" dirty="0"/>
                <a:t>FCFS</a:t>
              </a:r>
              <a:r>
                <a:rPr lang="zh-CN" altLang="en-US" sz="2400" dirty="0"/>
                <a:t>算法切换到下一个就绪进程</a:t>
              </a:r>
            </a:p>
          </p:txBody>
        </p:sp>
        <p:sp>
          <p:nvSpPr>
            <p:cNvPr id="36" name="TextBox 15">
              <a:extLst>
                <a:ext uri="{FF2B5EF4-FFF2-40B4-BE49-F238E27FC236}">
                  <a16:creationId xmlns:a16="http://schemas.microsoft.com/office/drawing/2014/main" id="{A0E0178F-79AE-B659-BB9E-B2BDA20E89B9}"/>
                </a:ext>
              </a:extLst>
            </p:cNvPr>
            <p:cNvSpPr txBox="1"/>
            <p:nvPr/>
          </p:nvSpPr>
          <p:spPr>
            <a:xfrm>
              <a:off x="848077" y="3533966"/>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37" name="图片 36" descr="小点1.png">
              <a:extLst>
                <a:ext uri="{FF2B5EF4-FFF2-40B4-BE49-F238E27FC236}">
                  <a16:creationId xmlns:a16="http://schemas.microsoft.com/office/drawing/2014/main" id="{1A5EE143-DF81-171B-2FCD-1A674B8DBDC4}"/>
                </a:ext>
              </a:extLst>
            </p:cNvPr>
            <p:cNvPicPr>
              <a:picLocks noChangeAspect="1"/>
            </p:cNvPicPr>
            <p:nvPr/>
          </p:nvPicPr>
          <p:blipFill>
            <a:blip r:embed="rId2" cstate="print"/>
            <a:stretch>
              <a:fillRect/>
            </a:stretch>
          </p:blipFill>
          <p:spPr>
            <a:xfrm>
              <a:off x="1275175" y="4054822"/>
              <a:ext cx="151066" cy="148997"/>
            </a:xfrm>
            <a:prstGeom prst="rect">
              <a:avLst/>
            </a:prstGeom>
            <a:effectLst/>
          </p:spPr>
        </p:pic>
      </p:grpSp>
      <p:grpSp>
        <p:nvGrpSpPr>
          <p:cNvPr id="38" name="组合 37">
            <a:extLst>
              <a:ext uri="{FF2B5EF4-FFF2-40B4-BE49-F238E27FC236}">
                <a16:creationId xmlns:a16="http://schemas.microsoft.com/office/drawing/2014/main" id="{606B3593-60C3-24C1-7EA6-770313A83DD2}"/>
              </a:ext>
            </a:extLst>
          </p:cNvPr>
          <p:cNvGrpSpPr/>
          <p:nvPr/>
        </p:nvGrpSpPr>
        <p:grpSpPr>
          <a:xfrm>
            <a:off x="971541" y="5164081"/>
            <a:ext cx="6904098" cy="428628"/>
            <a:chOff x="971541" y="4306831"/>
            <a:chExt cx="6904098" cy="428628"/>
          </a:xfrm>
        </p:grpSpPr>
        <p:sp>
          <p:nvSpPr>
            <p:cNvPr id="39" name="内容占位符 2">
              <a:extLst>
                <a:ext uri="{FF2B5EF4-FFF2-40B4-BE49-F238E27FC236}">
                  <a16:creationId xmlns:a16="http://schemas.microsoft.com/office/drawing/2014/main" id="{FFCA199E-BE59-606B-CD8E-EC32D5141D8A}"/>
                </a:ext>
              </a:extLst>
            </p:cNvPr>
            <p:cNvSpPr txBox="1"/>
            <p:nvPr/>
          </p:nvSpPr>
          <p:spPr>
            <a:xfrm>
              <a:off x="971541" y="4306831"/>
              <a:ext cx="690409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1"/>
              <a:r>
                <a:rPr lang="zh-CN" altLang="en-US" sz="2400" dirty="0"/>
                <a:t>   每隔</a:t>
              </a:r>
              <a:r>
                <a:rPr lang="en-US" altLang="en-US" sz="2400" dirty="0"/>
                <a:t>(n – 1)</a:t>
              </a:r>
              <a:r>
                <a:rPr lang="zh-CN" altLang="en-US" sz="2400" dirty="0"/>
                <a:t>个时间片进程执行一个时间片</a:t>
              </a:r>
              <a:r>
                <a:rPr lang="en-US" altLang="zh-CN" sz="2400" dirty="0"/>
                <a:t>q</a:t>
              </a:r>
              <a:endParaRPr lang="en-US" altLang="en-US" sz="2400" dirty="0"/>
            </a:p>
          </p:txBody>
        </p:sp>
        <p:pic>
          <p:nvPicPr>
            <p:cNvPr id="40" name="图片 39" descr="小点1.png">
              <a:extLst>
                <a:ext uri="{FF2B5EF4-FFF2-40B4-BE49-F238E27FC236}">
                  <a16:creationId xmlns:a16="http://schemas.microsoft.com/office/drawing/2014/main" id="{9B97E730-C548-1386-F65B-7761D84E2170}"/>
                </a:ext>
              </a:extLst>
            </p:cNvPr>
            <p:cNvPicPr>
              <a:picLocks noChangeAspect="1"/>
            </p:cNvPicPr>
            <p:nvPr/>
          </p:nvPicPr>
          <p:blipFill>
            <a:blip r:embed="rId2" cstate="print"/>
            <a:stretch>
              <a:fillRect/>
            </a:stretch>
          </p:blipFill>
          <p:spPr>
            <a:xfrm>
              <a:off x="1275175" y="4452913"/>
              <a:ext cx="151066" cy="148997"/>
            </a:xfrm>
            <a:prstGeom prst="rect">
              <a:avLst/>
            </a:prstGeom>
            <a:effectLst/>
          </p:spPr>
        </p:pic>
      </p:grpSp>
    </p:spTree>
    <p:extLst>
      <p:ext uri="{BB962C8B-B14F-4D97-AF65-F5344CB8AC3E}">
        <p14:creationId xmlns:p14="http://schemas.microsoft.com/office/powerpoint/2010/main" val="1026421072"/>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376170"/>
            <a:ext cx="12192000" cy="1192530"/>
          </a:xfrm>
        </p:spPr>
        <p:txBody>
          <a:bodyPr>
            <a:normAutofit/>
          </a:bodyPr>
          <a:lstStyle/>
          <a:p>
            <a:pPr algn="ct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章节</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：进程</a:t>
            </a:r>
            <a:endPar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flipV="1">
            <a:off x="2133974" y="3701853"/>
            <a:ext cx="8322258" cy="45719"/>
          </a:xfrm>
          <a:prstGeom prst="round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98895" y="1233805"/>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5189"/>
    </mc:Choice>
    <mc:Fallback xmlns="">
      <p:transition spd="slow" advTm="151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时间片为</a:t>
            </a:r>
            <a:r>
              <a:rPr lang="en-US" altLang="zh-CN" sz="3600" dirty="0">
                <a:latin typeface="微软雅黑" panose="020B0503020204020204" pitchFamily="34" charset="-122"/>
                <a:ea typeface="微软雅黑" panose="020B0503020204020204" pitchFamily="34" charset="-122"/>
              </a:rPr>
              <a:t>20</a:t>
            </a:r>
            <a:r>
              <a:rPr lang="zh-CN" altLang="en-US" sz="3600" dirty="0">
                <a:latin typeface="微软雅黑" panose="020B0503020204020204" pitchFamily="34" charset="-122"/>
                <a:ea typeface="微软雅黑" panose="020B0503020204020204" pitchFamily="34" charset="-122"/>
              </a:rPr>
              <a:t>的</a:t>
            </a:r>
            <a:r>
              <a:rPr lang="en-US" altLang="zh-CN" sz="3600" dirty="0">
                <a:latin typeface="微软雅黑" panose="020B0503020204020204" pitchFamily="34" charset="-122"/>
                <a:ea typeface="微软雅黑" panose="020B0503020204020204" pitchFamily="34" charset="-122"/>
              </a:rPr>
              <a:t>RR</a:t>
            </a:r>
            <a:r>
              <a:rPr lang="zh-CN" altLang="en-US" sz="3600" dirty="0">
                <a:latin typeface="微软雅黑" panose="020B0503020204020204" pitchFamily="34" charset="-122"/>
                <a:ea typeface="微软雅黑" panose="020B0503020204020204" pitchFamily="34" charset="-122"/>
              </a:rPr>
              <a:t>算法示例</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5C88E7FB-72F1-4EAB-8DD7-E4BE0E2B53D8}"/>
              </a:ext>
            </a:extLst>
          </p:cNvPr>
          <p:cNvGrpSpPr/>
          <p:nvPr/>
        </p:nvGrpSpPr>
        <p:grpSpPr>
          <a:xfrm>
            <a:off x="844894" y="1599511"/>
            <a:ext cx="7424035" cy="1652733"/>
            <a:chOff x="844893" y="742260"/>
            <a:chExt cx="7424035" cy="1652733"/>
          </a:xfrm>
        </p:grpSpPr>
        <p:sp>
          <p:nvSpPr>
            <p:cNvPr id="8" name="内容占位符 2">
              <a:extLst>
                <a:ext uri="{FF2B5EF4-FFF2-40B4-BE49-F238E27FC236}">
                  <a16:creationId xmlns:a16="http://schemas.microsoft.com/office/drawing/2014/main" id="{378E45B5-EB62-030C-37CE-774E76A8CF3E}"/>
                </a:ext>
              </a:extLst>
            </p:cNvPr>
            <p:cNvSpPr txBox="1"/>
            <p:nvPr/>
          </p:nvSpPr>
          <p:spPr>
            <a:xfrm>
              <a:off x="1142976" y="742260"/>
              <a:ext cx="712595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示例: </a:t>
              </a:r>
              <a:r>
                <a:rPr lang="en-US" altLang="zh-CN" sz="2400" dirty="0"/>
                <a:t>4</a:t>
              </a:r>
              <a:r>
                <a:rPr lang="zh-CN" altLang="en-US" sz="2400" dirty="0"/>
                <a:t>个进程的执行时间如下</a:t>
              </a:r>
            </a:p>
          </p:txBody>
        </p:sp>
        <p:sp>
          <p:nvSpPr>
            <p:cNvPr id="9" name="TextBox 11">
              <a:extLst>
                <a:ext uri="{FF2B5EF4-FFF2-40B4-BE49-F238E27FC236}">
                  <a16:creationId xmlns:a16="http://schemas.microsoft.com/office/drawing/2014/main" id="{4353D048-F129-3C13-CC23-18143541D1D7}"/>
                </a:ext>
              </a:extLst>
            </p:cNvPr>
            <p:cNvSpPr txBox="1"/>
            <p:nvPr/>
          </p:nvSpPr>
          <p:spPr>
            <a:xfrm>
              <a:off x="844893" y="74226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97103155-8F5D-AB02-2761-11B6E4F9FD06}"/>
                </a:ext>
              </a:extLst>
            </p:cNvPr>
            <p:cNvSpPr/>
            <p:nvPr/>
          </p:nvSpPr>
          <p:spPr>
            <a:xfrm>
              <a:off x="1142976" y="1071554"/>
              <a:ext cx="2786082" cy="1323439"/>
            </a:xfrm>
            <a:prstGeom prst="rect">
              <a:avLst/>
            </a:prstGeom>
          </p:spPr>
          <p:txBody>
            <a:bodyPr wrap="square">
              <a:spAutoFit/>
            </a:bodyPr>
            <a:lstStyle/>
            <a:p>
              <a:r>
                <a:rPr lang="zh-CN" altLang="en-US" sz="2000" b="1" dirty="0">
                  <a:solidFill>
                    <a:srgbClr val="11576A"/>
                  </a:solidFill>
                  <a:latin typeface="微软雅黑" panose="020B0503020204020204" pitchFamily="34" charset="-122"/>
                  <a:ea typeface="微软雅黑" panose="020B0503020204020204" pitchFamily="34" charset="-122"/>
                </a:rPr>
                <a:t>P1		53</a:t>
              </a:r>
              <a:br>
                <a:rPr lang="zh-CN" altLang="en-US" sz="2000" b="1" dirty="0">
                  <a:solidFill>
                    <a:srgbClr val="11576A"/>
                  </a:solidFill>
                  <a:latin typeface="微软雅黑" panose="020B0503020204020204" pitchFamily="34" charset="-122"/>
                  <a:ea typeface="微软雅黑" panose="020B0503020204020204" pitchFamily="34" charset="-122"/>
                </a:rPr>
              </a:br>
              <a:r>
                <a:rPr lang="zh-CN" altLang="en-US" sz="2000" b="1" dirty="0">
                  <a:solidFill>
                    <a:srgbClr val="11576A"/>
                  </a:solidFill>
                  <a:latin typeface="微软雅黑" panose="020B0503020204020204" pitchFamily="34" charset="-122"/>
                  <a:ea typeface="微软雅黑" panose="020B0503020204020204" pitchFamily="34" charset="-122"/>
                </a:rPr>
                <a:t>P2		 8</a:t>
              </a:r>
              <a:br>
                <a:rPr lang="zh-CN" altLang="en-US" sz="2000" b="1" dirty="0">
                  <a:solidFill>
                    <a:srgbClr val="11576A"/>
                  </a:solidFill>
                  <a:latin typeface="微软雅黑" panose="020B0503020204020204" pitchFamily="34" charset="-122"/>
                  <a:ea typeface="微软雅黑" panose="020B0503020204020204" pitchFamily="34" charset="-122"/>
                </a:rPr>
              </a:br>
              <a:r>
                <a:rPr lang="zh-CN" altLang="en-US" sz="2000" b="1" dirty="0">
                  <a:solidFill>
                    <a:srgbClr val="11576A"/>
                  </a:solidFill>
                  <a:latin typeface="微软雅黑" panose="020B0503020204020204" pitchFamily="34" charset="-122"/>
                  <a:ea typeface="微软雅黑" panose="020B0503020204020204" pitchFamily="34" charset="-122"/>
                </a:rPr>
                <a:t>P3		68</a:t>
              </a:r>
              <a:br>
                <a:rPr lang="zh-CN" altLang="en-US" sz="2000" b="1" dirty="0">
                  <a:solidFill>
                    <a:srgbClr val="11576A"/>
                  </a:solidFill>
                  <a:latin typeface="微软雅黑" panose="020B0503020204020204" pitchFamily="34" charset="-122"/>
                  <a:ea typeface="微软雅黑" panose="020B0503020204020204" pitchFamily="34" charset="-122"/>
                </a:rPr>
              </a:br>
              <a:r>
                <a:rPr lang="zh-CN" altLang="en-US" sz="2000" b="1" dirty="0">
                  <a:solidFill>
                    <a:srgbClr val="11576A"/>
                  </a:solidFill>
                  <a:latin typeface="微软雅黑" panose="020B0503020204020204" pitchFamily="34" charset="-122"/>
                  <a:ea typeface="微软雅黑" panose="020B0503020204020204" pitchFamily="34" charset="-122"/>
                </a:rPr>
                <a:t>P4		24</a:t>
              </a:r>
              <a:endParaRPr lang="zh-CN" altLang="en-US" sz="2000" dirty="0"/>
            </a:p>
          </p:txBody>
        </p:sp>
      </p:grpSp>
      <p:sp>
        <p:nvSpPr>
          <p:cNvPr id="11" name="内容占位符 2">
            <a:extLst>
              <a:ext uri="{FF2B5EF4-FFF2-40B4-BE49-F238E27FC236}">
                <a16:creationId xmlns:a16="http://schemas.microsoft.com/office/drawing/2014/main" id="{8CAD645B-065C-C761-50A5-9883C3D6DA3F}"/>
              </a:ext>
            </a:extLst>
          </p:cNvPr>
          <p:cNvSpPr txBox="1"/>
          <p:nvPr/>
        </p:nvSpPr>
        <p:spPr>
          <a:xfrm>
            <a:off x="971600" y="4427046"/>
            <a:ext cx="6357982" cy="115953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1">
              <a:tabLst>
                <a:tab pos="2630170" algn="ctr"/>
                <a:tab pos="3206750" algn="l"/>
                <a:tab pos="4458970" algn="ctr"/>
              </a:tabLst>
            </a:pPr>
            <a:r>
              <a:rPr lang="zh-CN" altLang="en-US" dirty="0"/>
              <a:t>等待时间    P</a:t>
            </a:r>
            <a:r>
              <a:rPr lang="zh-CN" altLang="en-US" baseline="-25000" dirty="0"/>
              <a:t>1</a:t>
            </a:r>
            <a:r>
              <a:rPr lang="zh-CN" altLang="en-US" dirty="0"/>
              <a:t>=(68-20)+(112-88)=72	</a:t>
            </a:r>
            <a:endParaRPr lang="en-US" altLang="zh-CN" dirty="0"/>
          </a:p>
          <a:p>
            <a:pPr lvl="1">
              <a:tabLst>
                <a:tab pos="2630170" algn="ctr"/>
                <a:tab pos="3206750" algn="l"/>
                <a:tab pos="4458970" algn="ctr"/>
              </a:tabLst>
            </a:pPr>
            <a:r>
              <a:rPr lang="zh-CN" altLang="en-US" dirty="0"/>
              <a:t>　　　　    P</a:t>
            </a:r>
            <a:r>
              <a:rPr lang="zh-CN" altLang="en-US" baseline="-25000" dirty="0"/>
              <a:t>2</a:t>
            </a:r>
            <a:r>
              <a:rPr lang="zh-CN" altLang="en-US" dirty="0"/>
              <a:t>=(20-0)=20</a:t>
            </a:r>
            <a:br>
              <a:rPr lang="zh-CN" altLang="en-US" dirty="0"/>
            </a:br>
            <a:r>
              <a:rPr lang="zh-CN" altLang="en-US" dirty="0"/>
              <a:t>	                P</a:t>
            </a:r>
            <a:r>
              <a:rPr lang="zh-CN" altLang="en-US" baseline="-25000" dirty="0"/>
              <a:t>3</a:t>
            </a:r>
            <a:r>
              <a:rPr lang="zh-CN" altLang="en-US" dirty="0"/>
              <a:t>=(28-0)+(88-48)+(125-108)=85</a:t>
            </a:r>
            <a:br>
              <a:rPr lang="zh-CN" altLang="en-US" dirty="0"/>
            </a:br>
            <a:r>
              <a:rPr lang="zh-CN" altLang="en-US" dirty="0"/>
              <a:t>	   P</a:t>
            </a:r>
            <a:r>
              <a:rPr lang="zh-CN" altLang="en-US" baseline="-25000" dirty="0"/>
              <a:t>4</a:t>
            </a:r>
            <a:r>
              <a:rPr lang="zh-CN" altLang="en-US" dirty="0"/>
              <a:t>=(48-0)+(108-68)=88</a:t>
            </a:r>
          </a:p>
        </p:txBody>
      </p:sp>
      <p:sp>
        <p:nvSpPr>
          <p:cNvPr id="12" name="内容占位符 2">
            <a:extLst>
              <a:ext uri="{FF2B5EF4-FFF2-40B4-BE49-F238E27FC236}">
                <a16:creationId xmlns:a16="http://schemas.microsoft.com/office/drawing/2014/main" id="{94931621-1D1F-0D79-2685-C488AA2A4C32}"/>
              </a:ext>
            </a:extLst>
          </p:cNvPr>
          <p:cNvSpPr txBox="1"/>
          <p:nvPr/>
        </p:nvSpPr>
        <p:spPr>
          <a:xfrm>
            <a:off x="1164656" y="3157997"/>
            <a:ext cx="378621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dirty="0"/>
              <a:t>甘特图如下</a:t>
            </a:r>
            <a:r>
              <a:rPr lang="en-US" altLang="zh-CN" dirty="0"/>
              <a:t>:</a:t>
            </a:r>
            <a:endParaRPr lang="zh-CN" altLang="en-US" dirty="0"/>
          </a:p>
        </p:txBody>
      </p:sp>
      <p:grpSp>
        <p:nvGrpSpPr>
          <p:cNvPr id="13" name="组合 12">
            <a:extLst>
              <a:ext uri="{FF2B5EF4-FFF2-40B4-BE49-F238E27FC236}">
                <a16:creationId xmlns:a16="http://schemas.microsoft.com/office/drawing/2014/main" id="{CFBE43EA-AF8A-7DA5-D198-0C928D7F29E2}"/>
              </a:ext>
            </a:extLst>
          </p:cNvPr>
          <p:cNvGrpSpPr/>
          <p:nvPr/>
        </p:nvGrpSpPr>
        <p:grpSpPr>
          <a:xfrm>
            <a:off x="1142976" y="3512632"/>
            <a:ext cx="945692" cy="932766"/>
            <a:chOff x="1142976" y="2576723"/>
            <a:chExt cx="945692" cy="932766"/>
          </a:xfrm>
        </p:grpSpPr>
        <p:sp>
          <p:nvSpPr>
            <p:cNvPr id="14" name="Rectangle 6">
              <a:extLst>
                <a:ext uri="{FF2B5EF4-FFF2-40B4-BE49-F238E27FC236}">
                  <a16:creationId xmlns:a16="http://schemas.microsoft.com/office/drawing/2014/main" id="{D273B265-BC92-3AAF-28F7-9F3BDD8385A4}"/>
                </a:ext>
              </a:extLst>
            </p:cNvPr>
            <p:cNvSpPr>
              <a:spLocks noChangeArrowheads="1"/>
            </p:cNvSpPr>
            <p:nvPr/>
          </p:nvSpPr>
          <p:spPr bwMode="auto">
            <a:xfrm>
              <a:off x="1295376" y="2576723"/>
              <a:ext cx="605827"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sz="2000" b="1" dirty="0">
                  <a:solidFill>
                    <a:schemeClr val="bg1"/>
                  </a:solidFill>
                  <a:latin typeface="+mn-ea"/>
                  <a:cs typeface="宋体" panose="02010600030101010101" pitchFamily="2" charset="-122"/>
                </a:rPr>
                <a:t>P</a:t>
              </a:r>
              <a:r>
                <a:rPr lang="en-US" altLang="zh-CN" sz="2000" b="1" baseline="-25000" dirty="0">
                  <a:solidFill>
                    <a:schemeClr val="bg1"/>
                  </a:solidFill>
                  <a:latin typeface="+mn-ea"/>
                  <a:cs typeface="宋体" panose="02010600030101010101" pitchFamily="2" charset="-122"/>
                </a:rPr>
                <a:t>1</a:t>
              </a:r>
              <a:endParaRPr lang="en-US" altLang="zh-CN" sz="2000" b="1" dirty="0">
                <a:solidFill>
                  <a:schemeClr val="bg1"/>
                </a:solidFill>
                <a:latin typeface="+mn-ea"/>
                <a:cs typeface="宋体" panose="02010600030101010101" pitchFamily="2" charset="-122"/>
              </a:endParaRPr>
            </a:p>
          </p:txBody>
        </p:sp>
        <p:sp>
          <p:nvSpPr>
            <p:cNvPr id="15" name="Text Box 16">
              <a:extLst>
                <a:ext uri="{FF2B5EF4-FFF2-40B4-BE49-F238E27FC236}">
                  <a16:creationId xmlns:a16="http://schemas.microsoft.com/office/drawing/2014/main" id="{E7EA4A11-3EAB-4517-15F3-BF98BA569845}"/>
                </a:ext>
              </a:extLst>
            </p:cNvPr>
            <p:cNvSpPr txBox="1">
              <a:spLocks noChangeArrowheads="1"/>
            </p:cNvSpPr>
            <p:nvPr/>
          </p:nvSpPr>
          <p:spPr bwMode="auto">
            <a:xfrm>
              <a:off x="1142976" y="3170935"/>
              <a:ext cx="298480"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a:solidFill>
                    <a:srgbClr val="11576A"/>
                  </a:solidFill>
                  <a:latin typeface="+mn-ea"/>
                  <a:cs typeface="宋体" panose="02010600030101010101" pitchFamily="2" charset="-122"/>
                </a:rPr>
                <a:t>0</a:t>
              </a:r>
            </a:p>
          </p:txBody>
        </p:sp>
        <p:sp>
          <p:nvSpPr>
            <p:cNvPr id="16" name="Text Box 17">
              <a:extLst>
                <a:ext uri="{FF2B5EF4-FFF2-40B4-BE49-F238E27FC236}">
                  <a16:creationId xmlns:a16="http://schemas.microsoft.com/office/drawing/2014/main" id="{D8E199DF-4FD3-B6BE-FD8E-A28A7CCCF3EF}"/>
                </a:ext>
              </a:extLst>
            </p:cNvPr>
            <p:cNvSpPr txBox="1">
              <a:spLocks noChangeArrowheads="1"/>
            </p:cNvSpPr>
            <p:nvPr/>
          </p:nvSpPr>
          <p:spPr bwMode="auto">
            <a:xfrm>
              <a:off x="1676376" y="3170935"/>
              <a:ext cx="412292"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a:solidFill>
                    <a:srgbClr val="11576A"/>
                  </a:solidFill>
                  <a:latin typeface="+mn-ea"/>
                  <a:cs typeface="宋体" panose="02010600030101010101" pitchFamily="2" charset="-122"/>
                </a:rPr>
                <a:t>20</a:t>
              </a:r>
            </a:p>
          </p:txBody>
        </p:sp>
      </p:grpSp>
      <p:grpSp>
        <p:nvGrpSpPr>
          <p:cNvPr id="17" name="组合 16">
            <a:extLst>
              <a:ext uri="{FF2B5EF4-FFF2-40B4-BE49-F238E27FC236}">
                <a16:creationId xmlns:a16="http://schemas.microsoft.com/office/drawing/2014/main" id="{BC58A50B-8D31-9632-39C6-5DBC1F3595FB}"/>
              </a:ext>
            </a:extLst>
          </p:cNvPr>
          <p:cNvGrpSpPr/>
          <p:nvPr/>
        </p:nvGrpSpPr>
        <p:grpSpPr>
          <a:xfrm>
            <a:off x="1901204" y="3512632"/>
            <a:ext cx="511315" cy="932766"/>
            <a:chOff x="1901203" y="2576723"/>
            <a:chExt cx="511315" cy="932766"/>
          </a:xfrm>
        </p:grpSpPr>
        <p:sp>
          <p:nvSpPr>
            <p:cNvPr id="18" name="Rectangle 7">
              <a:extLst>
                <a:ext uri="{FF2B5EF4-FFF2-40B4-BE49-F238E27FC236}">
                  <a16:creationId xmlns:a16="http://schemas.microsoft.com/office/drawing/2014/main" id="{F462FF46-28AF-75BD-8239-BD3B275E37E7}"/>
                </a:ext>
              </a:extLst>
            </p:cNvPr>
            <p:cNvSpPr>
              <a:spLocks noChangeArrowheads="1"/>
            </p:cNvSpPr>
            <p:nvPr/>
          </p:nvSpPr>
          <p:spPr bwMode="auto">
            <a:xfrm>
              <a:off x="1901203" y="2576723"/>
              <a:ext cx="306822"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sz="2000" b="1" dirty="0">
                  <a:solidFill>
                    <a:schemeClr val="bg1"/>
                  </a:solidFill>
                  <a:latin typeface="+mn-ea"/>
                  <a:cs typeface="宋体" panose="02010600030101010101" pitchFamily="2" charset="-122"/>
                </a:rPr>
                <a:t>P</a:t>
              </a:r>
              <a:r>
                <a:rPr lang="en-US" altLang="zh-CN" sz="2000" b="1" baseline="-25000" dirty="0">
                  <a:solidFill>
                    <a:schemeClr val="bg1"/>
                  </a:solidFill>
                  <a:latin typeface="+mn-ea"/>
                  <a:cs typeface="宋体" panose="02010600030101010101" pitchFamily="2" charset="-122"/>
                </a:rPr>
                <a:t>2</a:t>
              </a:r>
            </a:p>
          </p:txBody>
        </p:sp>
        <p:sp>
          <p:nvSpPr>
            <p:cNvPr id="19" name="Text Box 18">
              <a:extLst>
                <a:ext uri="{FF2B5EF4-FFF2-40B4-BE49-F238E27FC236}">
                  <a16:creationId xmlns:a16="http://schemas.microsoft.com/office/drawing/2014/main" id="{6A614636-4F2B-D1F1-0CC5-33A75552A040}"/>
                </a:ext>
              </a:extLst>
            </p:cNvPr>
            <p:cNvSpPr txBox="1">
              <a:spLocks noChangeArrowheads="1"/>
            </p:cNvSpPr>
            <p:nvPr/>
          </p:nvSpPr>
          <p:spPr bwMode="auto">
            <a:xfrm>
              <a:off x="2000226" y="3170935"/>
              <a:ext cx="412292"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a:solidFill>
                    <a:srgbClr val="11576A"/>
                  </a:solidFill>
                  <a:latin typeface="+mn-ea"/>
                  <a:cs typeface="宋体" panose="02010600030101010101" pitchFamily="2" charset="-122"/>
                </a:rPr>
                <a:t>28</a:t>
              </a:r>
            </a:p>
          </p:txBody>
        </p:sp>
      </p:grpSp>
      <p:grpSp>
        <p:nvGrpSpPr>
          <p:cNvPr id="20" name="组合 19">
            <a:extLst>
              <a:ext uri="{FF2B5EF4-FFF2-40B4-BE49-F238E27FC236}">
                <a16:creationId xmlns:a16="http://schemas.microsoft.com/office/drawing/2014/main" id="{ECB0C316-7CC3-183D-6DA3-91DE33F7CDA8}"/>
              </a:ext>
            </a:extLst>
          </p:cNvPr>
          <p:cNvGrpSpPr/>
          <p:nvPr/>
        </p:nvGrpSpPr>
        <p:grpSpPr>
          <a:xfrm>
            <a:off x="2208026" y="3512632"/>
            <a:ext cx="807743" cy="932766"/>
            <a:chOff x="2208025" y="2576723"/>
            <a:chExt cx="807743" cy="932766"/>
          </a:xfrm>
        </p:grpSpPr>
        <p:sp>
          <p:nvSpPr>
            <p:cNvPr id="21" name="Rectangle 8">
              <a:extLst>
                <a:ext uri="{FF2B5EF4-FFF2-40B4-BE49-F238E27FC236}">
                  <a16:creationId xmlns:a16="http://schemas.microsoft.com/office/drawing/2014/main" id="{EB22F323-995B-0638-0B0D-FAAB9792A3BB}"/>
                </a:ext>
              </a:extLst>
            </p:cNvPr>
            <p:cNvSpPr>
              <a:spLocks noChangeArrowheads="1"/>
            </p:cNvSpPr>
            <p:nvPr/>
          </p:nvSpPr>
          <p:spPr bwMode="auto">
            <a:xfrm>
              <a:off x="2208025" y="2576723"/>
              <a:ext cx="609735"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sz="2000" b="1">
                  <a:solidFill>
                    <a:schemeClr val="bg1"/>
                  </a:solidFill>
                  <a:latin typeface="+mn-ea"/>
                  <a:cs typeface="宋体" panose="02010600030101010101" pitchFamily="2" charset="-122"/>
                </a:rPr>
                <a:t>P</a:t>
              </a:r>
              <a:r>
                <a:rPr lang="en-US" altLang="zh-CN" sz="2000" b="1" baseline="-25000">
                  <a:solidFill>
                    <a:schemeClr val="bg1"/>
                  </a:solidFill>
                  <a:latin typeface="+mn-ea"/>
                  <a:cs typeface="宋体" panose="02010600030101010101" pitchFamily="2" charset="-122"/>
                </a:rPr>
                <a:t>3</a:t>
              </a:r>
            </a:p>
          </p:txBody>
        </p:sp>
        <p:sp>
          <p:nvSpPr>
            <p:cNvPr id="22" name="Text Box 19">
              <a:extLst>
                <a:ext uri="{FF2B5EF4-FFF2-40B4-BE49-F238E27FC236}">
                  <a16:creationId xmlns:a16="http://schemas.microsoft.com/office/drawing/2014/main" id="{97C328AB-1900-5909-A7C1-6BDAD9A811CE}"/>
                </a:ext>
              </a:extLst>
            </p:cNvPr>
            <p:cNvSpPr txBox="1">
              <a:spLocks noChangeArrowheads="1"/>
            </p:cNvSpPr>
            <p:nvPr/>
          </p:nvSpPr>
          <p:spPr bwMode="auto">
            <a:xfrm>
              <a:off x="2603476" y="3170935"/>
              <a:ext cx="412292"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a:solidFill>
                    <a:srgbClr val="11576A"/>
                  </a:solidFill>
                  <a:latin typeface="+mn-ea"/>
                  <a:cs typeface="宋体" panose="02010600030101010101" pitchFamily="2" charset="-122"/>
                </a:rPr>
                <a:t>48</a:t>
              </a:r>
            </a:p>
          </p:txBody>
        </p:sp>
      </p:grpSp>
      <p:grpSp>
        <p:nvGrpSpPr>
          <p:cNvPr id="23" name="组合 22">
            <a:extLst>
              <a:ext uri="{FF2B5EF4-FFF2-40B4-BE49-F238E27FC236}">
                <a16:creationId xmlns:a16="http://schemas.microsoft.com/office/drawing/2014/main" id="{89CE8DB6-FD76-5472-ED32-36190FAA7456}"/>
              </a:ext>
            </a:extLst>
          </p:cNvPr>
          <p:cNvGrpSpPr/>
          <p:nvPr/>
        </p:nvGrpSpPr>
        <p:grpSpPr>
          <a:xfrm>
            <a:off x="2817760" y="3512632"/>
            <a:ext cx="813958" cy="932766"/>
            <a:chOff x="2817760" y="2576723"/>
            <a:chExt cx="813958" cy="932766"/>
          </a:xfrm>
        </p:grpSpPr>
        <p:sp>
          <p:nvSpPr>
            <p:cNvPr id="24" name="Rectangle 9">
              <a:extLst>
                <a:ext uri="{FF2B5EF4-FFF2-40B4-BE49-F238E27FC236}">
                  <a16:creationId xmlns:a16="http://schemas.microsoft.com/office/drawing/2014/main" id="{EEE738C2-B8A8-5BFF-8E9D-269177AF6500}"/>
                </a:ext>
              </a:extLst>
            </p:cNvPr>
            <p:cNvSpPr>
              <a:spLocks noChangeArrowheads="1"/>
            </p:cNvSpPr>
            <p:nvPr/>
          </p:nvSpPr>
          <p:spPr bwMode="auto">
            <a:xfrm>
              <a:off x="2817760" y="2576723"/>
              <a:ext cx="609735"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sz="2000" b="1">
                  <a:solidFill>
                    <a:schemeClr val="bg1"/>
                  </a:solidFill>
                  <a:latin typeface="+mn-ea"/>
                  <a:cs typeface="宋体" panose="02010600030101010101" pitchFamily="2" charset="-122"/>
                </a:rPr>
                <a:t>P</a:t>
              </a:r>
              <a:r>
                <a:rPr lang="en-US" altLang="zh-CN" sz="2000" b="1" baseline="-25000">
                  <a:solidFill>
                    <a:schemeClr val="bg1"/>
                  </a:solidFill>
                  <a:latin typeface="+mn-ea"/>
                  <a:cs typeface="宋体" panose="02010600030101010101" pitchFamily="2" charset="-122"/>
                </a:rPr>
                <a:t>4</a:t>
              </a:r>
            </a:p>
          </p:txBody>
        </p:sp>
        <p:sp>
          <p:nvSpPr>
            <p:cNvPr id="25" name="Text Box 20">
              <a:extLst>
                <a:ext uri="{FF2B5EF4-FFF2-40B4-BE49-F238E27FC236}">
                  <a16:creationId xmlns:a16="http://schemas.microsoft.com/office/drawing/2014/main" id="{F658F49D-55D5-C0DB-49F6-F2E06C8070D7}"/>
                </a:ext>
              </a:extLst>
            </p:cNvPr>
            <p:cNvSpPr txBox="1">
              <a:spLocks noChangeArrowheads="1"/>
            </p:cNvSpPr>
            <p:nvPr/>
          </p:nvSpPr>
          <p:spPr bwMode="auto">
            <a:xfrm>
              <a:off x="3219426" y="3170935"/>
              <a:ext cx="412292"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a:solidFill>
                    <a:srgbClr val="11576A"/>
                  </a:solidFill>
                  <a:latin typeface="+mn-ea"/>
                  <a:cs typeface="宋体" panose="02010600030101010101" pitchFamily="2" charset="-122"/>
                </a:rPr>
                <a:t>68</a:t>
              </a:r>
            </a:p>
          </p:txBody>
        </p:sp>
      </p:grpSp>
      <p:grpSp>
        <p:nvGrpSpPr>
          <p:cNvPr id="26" name="组合 25">
            <a:extLst>
              <a:ext uri="{FF2B5EF4-FFF2-40B4-BE49-F238E27FC236}">
                <a16:creationId xmlns:a16="http://schemas.microsoft.com/office/drawing/2014/main" id="{27F0E7B5-722D-6D4E-CD0E-DD1C977D4CD0}"/>
              </a:ext>
            </a:extLst>
          </p:cNvPr>
          <p:cNvGrpSpPr/>
          <p:nvPr/>
        </p:nvGrpSpPr>
        <p:grpSpPr>
          <a:xfrm>
            <a:off x="3425542" y="3512632"/>
            <a:ext cx="815776" cy="932766"/>
            <a:chOff x="3425542" y="2576723"/>
            <a:chExt cx="815776" cy="932766"/>
          </a:xfrm>
        </p:grpSpPr>
        <p:sp>
          <p:nvSpPr>
            <p:cNvPr id="27" name="Rectangle 10">
              <a:extLst>
                <a:ext uri="{FF2B5EF4-FFF2-40B4-BE49-F238E27FC236}">
                  <a16:creationId xmlns:a16="http://schemas.microsoft.com/office/drawing/2014/main" id="{0DCCC4D7-42AB-6ADE-D955-84BD245061CD}"/>
                </a:ext>
              </a:extLst>
            </p:cNvPr>
            <p:cNvSpPr>
              <a:spLocks noChangeArrowheads="1"/>
            </p:cNvSpPr>
            <p:nvPr/>
          </p:nvSpPr>
          <p:spPr bwMode="auto">
            <a:xfrm>
              <a:off x="3425542" y="2576723"/>
              <a:ext cx="609735"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sz="2000" b="1" dirty="0">
                  <a:solidFill>
                    <a:schemeClr val="bg1"/>
                  </a:solidFill>
                  <a:latin typeface="+mn-ea"/>
                  <a:cs typeface="宋体" panose="02010600030101010101" pitchFamily="2" charset="-122"/>
                </a:rPr>
                <a:t>P</a:t>
              </a:r>
              <a:r>
                <a:rPr lang="en-US" altLang="zh-CN" sz="2000" b="1" baseline="-25000" dirty="0">
                  <a:solidFill>
                    <a:schemeClr val="bg1"/>
                  </a:solidFill>
                  <a:latin typeface="+mn-ea"/>
                  <a:cs typeface="宋体" panose="02010600030101010101" pitchFamily="2" charset="-122"/>
                </a:rPr>
                <a:t>1</a:t>
              </a:r>
            </a:p>
          </p:txBody>
        </p:sp>
        <p:sp>
          <p:nvSpPr>
            <p:cNvPr id="28" name="Text Box 21">
              <a:extLst>
                <a:ext uri="{FF2B5EF4-FFF2-40B4-BE49-F238E27FC236}">
                  <a16:creationId xmlns:a16="http://schemas.microsoft.com/office/drawing/2014/main" id="{00177C29-00C8-169D-509F-F0FF3C008E26}"/>
                </a:ext>
              </a:extLst>
            </p:cNvPr>
            <p:cNvSpPr txBox="1">
              <a:spLocks noChangeArrowheads="1"/>
            </p:cNvSpPr>
            <p:nvPr/>
          </p:nvSpPr>
          <p:spPr bwMode="auto">
            <a:xfrm>
              <a:off x="3829026" y="3170935"/>
              <a:ext cx="412292"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a:solidFill>
                    <a:srgbClr val="11576A"/>
                  </a:solidFill>
                  <a:latin typeface="+mn-ea"/>
                  <a:cs typeface="宋体" panose="02010600030101010101" pitchFamily="2" charset="-122"/>
                </a:rPr>
                <a:t>88</a:t>
              </a:r>
            </a:p>
          </p:txBody>
        </p:sp>
      </p:grpSp>
      <p:grpSp>
        <p:nvGrpSpPr>
          <p:cNvPr id="29" name="组合 28">
            <a:extLst>
              <a:ext uri="{FF2B5EF4-FFF2-40B4-BE49-F238E27FC236}">
                <a16:creationId xmlns:a16="http://schemas.microsoft.com/office/drawing/2014/main" id="{21DEECD7-CA6B-1FBE-4E90-6381CE130E15}"/>
              </a:ext>
            </a:extLst>
          </p:cNvPr>
          <p:cNvGrpSpPr/>
          <p:nvPr/>
        </p:nvGrpSpPr>
        <p:grpSpPr>
          <a:xfrm>
            <a:off x="4035277" y="3512632"/>
            <a:ext cx="758005" cy="932766"/>
            <a:chOff x="4035277" y="2576723"/>
            <a:chExt cx="758005" cy="932766"/>
          </a:xfrm>
        </p:grpSpPr>
        <p:sp>
          <p:nvSpPr>
            <p:cNvPr id="30" name="Rectangle 11">
              <a:extLst>
                <a:ext uri="{FF2B5EF4-FFF2-40B4-BE49-F238E27FC236}">
                  <a16:creationId xmlns:a16="http://schemas.microsoft.com/office/drawing/2014/main" id="{BF61B49E-67A5-60E6-D831-AA79C31D7A40}"/>
                </a:ext>
              </a:extLst>
            </p:cNvPr>
            <p:cNvSpPr>
              <a:spLocks noChangeArrowheads="1"/>
            </p:cNvSpPr>
            <p:nvPr/>
          </p:nvSpPr>
          <p:spPr bwMode="auto">
            <a:xfrm>
              <a:off x="4035277" y="2576723"/>
              <a:ext cx="609735"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sz="2000" b="1">
                  <a:solidFill>
                    <a:schemeClr val="bg1"/>
                  </a:solidFill>
                  <a:latin typeface="+mn-ea"/>
                  <a:cs typeface="宋体" panose="02010600030101010101" pitchFamily="2" charset="-122"/>
                </a:rPr>
                <a:t>P</a:t>
              </a:r>
              <a:r>
                <a:rPr lang="en-US" altLang="zh-CN" sz="2000" b="1" baseline="-25000">
                  <a:solidFill>
                    <a:schemeClr val="bg1"/>
                  </a:solidFill>
                  <a:latin typeface="+mn-ea"/>
                  <a:cs typeface="宋体" panose="02010600030101010101" pitchFamily="2" charset="-122"/>
                </a:rPr>
                <a:t>3</a:t>
              </a:r>
            </a:p>
          </p:txBody>
        </p:sp>
        <p:sp>
          <p:nvSpPr>
            <p:cNvPr id="31" name="Text Box 22">
              <a:extLst>
                <a:ext uri="{FF2B5EF4-FFF2-40B4-BE49-F238E27FC236}">
                  <a16:creationId xmlns:a16="http://schemas.microsoft.com/office/drawing/2014/main" id="{A1B87648-3191-3CFF-12CD-10C2A781E889}"/>
                </a:ext>
              </a:extLst>
            </p:cNvPr>
            <p:cNvSpPr txBox="1">
              <a:spLocks noChangeArrowheads="1"/>
            </p:cNvSpPr>
            <p:nvPr/>
          </p:nvSpPr>
          <p:spPr bwMode="auto">
            <a:xfrm>
              <a:off x="4267176" y="3170935"/>
              <a:ext cx="526106"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a:solidFill>
                    <a:srgbClr val="11576A"/>
                  </a:solidFill>
                  <a:latin typeface="+mn-ea"/>
                  <a:cs typeface="宋体" panose="02010600030101010101" pitchFamily="2" charset="-122"/>
                </a:rPr>
                <a:t>108</a:t>
              </a:r>
            </a:p>
          </p:txBody>
        </p:sp>
      </p:grpSp>
      <p:grpSp>
        <p:nvGrpSpPr>
          <p:cNvPr id="32" name="组合 31">
            <a:extLst>
              <a:ext uri="{FF2B5EF4-FFF2-40B4-BE49-F238E27FC236}">
                <a16:creationId xmlns:a16="http://schemas.microsoft.com/office/drawing/2014/main" id="{AD63C60B-8D57-5DC6-6051-13E1A1A3476B}"/>
              </a:ext>
            </a:extLst>
          </p:cNvPr>
          <p:cNvGrpSpPr/>
          <p:nvPr/>
        </p:nvGrpSpPr>
        <p:grpSpPr>
          <a:xfrm>
            <a:off x="4639884" y="3512632"/>
            <a:ext cx="544990" cy="932766"/>
            <a:chOff x="4639883" y="2576723"/>
            <a:chExt cx="544990" cy="932766"/>
          </a:xfrm>
        </p:grpSpPr>
        <p:sp>
          <p:nvSpPr>
            <p:cNvPr id="33" name="Rectangle 12">
              <a:extLst>
                <a:ext uri="{FF2B5EF4-FFF2-40B4-BE49-F238E27FC236}">
                  <a16:creationId xmlns:a16="http://schemas.microsoft.com/office/drawing/2014/main" id="{09E510C5-8630-2683-8EF0-0345F877D3D6}"/>
                </a:ext>
              </a:extLst>
            </p:cNvPr>
            <p:cNvSpPr>
              <a:spLocks noChangeArrowheads="1"/>
            </p:cNvSpPr>
            <p:nvPr/>
          </p:nvSpPr>
          <p:spPr bwMode="auto">
            <a:xfrm>
              <a:off x="4639883" y="2576723"/>
              <a:ext cx="228651"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b="1" spc="-100">
                  <a:solidFill>
                    <a:schemeClr val="bg1"/>
                  </a:solidFill>
                  <a:latin typeface="+mn-ea"/>
                  <a:cs typeface="宋体" panose="02010600030101010101" pitchFamily="2" charset="-122"/>
                </a:rPr>
                <a:t>P</a:t>
              </a:r>
              <a:r>
                <a:rPr lang="en-US" altLang="zh-CN" b="1" spc="-100" baseline="-25000">
                  <a:solidFill>
                    <a:schemeClr val="bg1"/>
                  </a:solidFill>
                  <a:latin typeface="+mn-ea"/>
                  <a:cs typeface="宋体" panose="02010600030101010101" pitchFamily="2" charset="-122"/>
                </a:rPr>
                <a:t>4</a:t>
              </a:r>
            </a:p>
          </p:txBody>
        </p:sp>
        <p:sp>
          <p:nvSpPr>
            <p:cNvPr id="34" name="Text Box 23">
              <a:extLst>
                <a:ext uri="{FF2B5EF4-FFF2-40B4-BE49-F238E27FC236}">
                  <a16:creationId xmlns:a16="http://schemas.microsoft.com/office/drawing/2014/main" id="{79E5E400-16BD-4791-7E12-74DE8BF8D4FD}"/>
                </a:ext>
              </a:extLst>
            </p:cNvPr>
            <p:cNvSpPr txBox="1">
              <a:spLocks noChangeArrowheads="1"/>
            </p:cNvSpPr>
            <p:nvPr/>
          </p:nvSpPr>
          <p:spPr bwMode="auto">
            <a:xfrm>
              <a:off x="4658767" y="3170935"/>
              <a:ext cx="526106"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dirty="0">
                  <a:solidFill>
                    <a:srgbClr val="11576A"/>
                  </a:solidFill>
                  <a:latin typeface="+mn-ea"/>
                  <a:cs typeface="宋体" panose="02010600030101010101" pitchFamily="2" charset="-122"/>
                </a:rPr>
                <a:t>112</a:t>
              </a:r>
            </a:p>
          </p:txBody>
        </p:sp>
      </p:grpSp>
      <p:grpSp>
        <p:nvGrpSpPr>
          <p:cNvPr id="35" name="组合 34">
            <a:extLst>
              <a:ext uri="{FF2B5EF4-FFF2-40B4-BE49-F238E27FC236}">
                <a16:creationId xmlns:a16="http://schemas.microsoft.com/office/drawing/2014/main" id="{B2F30E37-735F-FBD3-364E-8F558E39A78F}"/>
              </a:ext>
            </a:extLst>
          </p:cNvPr>
          <p:cNvGrpSpPr/>
          <p:nvPr/>
        </p:nvGrpSpPr>
        <p:grpSpPr>
          <a:xfrm>
            <a:off x="4866487" y="3512632"/>
            <a:ext cx="749628" cy="932766"/>
            <a:chOff x="4866486" y="2576723"/>
            <a:chExt cx="749628" cy="932766"/>
          </a:xfrm>
        </p:grpSpPr>
        <p:sp>
          <p:nvSpPr>
            <p:cNvPr id="36" name="Rectangle 13">
              <a:extLst>
                <a:ext uri="{FF2B5EF4-FFF2-40B4-BE49-F238E27FC236}">
                  <a16:creationId xmlns:a16="http://schemas.microsoft.com/office/drawing/2014/main" id="{A876904C-7B87-14A1-35C4-303DB618D1C8}"/>
                </a:ext>
              </a:extLst>
            </p:cNvPr>
            <p:cNvSpPr>
              <a:spLocks noChangeArrowheads="1"/>
            </p:cNvSpPr>
            <p:nvPr/>
          </p:nvSpPr>
          <p:spPr bwMode="auto">
            <a:xfrm>
              <a:off x="4866486" y="2576723"/>
              <a:ext cx="457302"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sz="2000" b="1" dirty="0">
                  <a:solidFill>
                    <a:schemeClr val="bg1"/>
                  </a:solidFill>
                  <a:latin typeface="+mn-ea"/>
                  <a:cs typeface="宋体" panose="02010600030101010101" pitchFamily="2" charset="-122"/>
                </a:rPr>
                <a:t>P</a:t>
              </a:r>
              <a:r>
                <a:rPr lang="en-US" altLang="zh-CN" sz="2000" b="1" baseline="-25000" dirty="0">
                  <a:solidFill>
                    <a:schemeClr val="bg1"/>
                  </a:solidFill>
                  <a:latin typeface="+mn-ea"/>
                  <a:cs typeface="宋体" panose="02010600030101010101" pitchFamily="2" charset="-122"/>
                </a:rPr>
                <a:t>1</a:t>
              </a:r>
            </a:p>
          </p:txBody>
        </p:sp>
        <p:sp>
          <p:nvSpPr>
            <p:cNvPr id="37" name="Text Box 24">
              <a:extLst>
                <a:ext uri="{FF2B5EF4-FFF2-40B4-BE49-F238E27FC236}">
                  <a16:creationId xmlns:a16="http://schemas.microsoft.com/office/drawing/2014/main" id="{62DBE0D5-F7B3-3CB0-BC37-6DE47BD143C8}"/>
                </a:ext>
              </a:extLst>
            </p:cNvPr>
            <p:cNvSpPr txBox="1">
              <a:spLocks noChangeArrowheads="1"/>
            </p:cNvSpPr>
            <p:nvPr/>
          </p:nvSpPr>
          <p:spPr bwMode="auto">
            <a:xfrm>
              <a:off x="5090008" y="3170935"/>
              <a:ext cx="526106"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dirty="0">
                  <a:solidFill>
                    <a:srgbClr val="11576A"/>
                  </a:solidFill>
                  <a:latin typeface="+mn-ea"/>
                  <a:cs typeface="宋体" panose="02010600030101010101" pitchFamily="2" charset="-122"/>
                </a:rPr>
                <a:t>125</a:t>
              </a:r>
            </a:p>
          </p:txBody>
        </p:sp>
      </p:grpSp>
      <p:grpSp>
        <p:nvGrpSpPr>
          <p:cNvPr id="38" name="组合 37">
            <a:extLst>
              <a:ext uri="{FF2B5EF4-FFF2-40B4-BE49-F238E27FC236}">
                <a16:creationId xmlns:a16="http://schemas.microsoft.com/office/drawing/2014/main" id="{595978D7-A761-B26C-57C9-B3E558E864EB}"/>
              </a:ext>
            </a:extLst>
          </p:cNvPr>
          <p:cNvGrpSpPr/>
          <p:nvPr/>
        </p:nvGrpSpPr>
        <p:grpSpPr>
          <a:xfrm>
            <a:off x="5323789" y="3512632"/>
            <a:ext cx="872676" cy="932766"/>
            <a:chOff x="5323788" y="2576723"/>
            <a:chExt cx="872676" cy="932766"/>
          </a:xfrm>
        </p:grpSpPr>
        <p:sp>
          <p:nvSpPr>
            <p:cNvPr id="39" name="Rectangle 14">
              <a:extLst>
                <a:ext uri="{FF2B5EF4-FFF2-40B4-BE49-F238E27FC236}">
                  <a16:creationId xmlns:a16="http://schemas.microsoft.com/office/drawing/2014/main" id="{BB675993-90E1-4D96-A676-81626CF8BB55}"/>
                </a:ext>
              </a:extLst>
            </p:cNvPr>
            <p:cNvSpPr>
              <a:spLocks noChangeArrowheads="1"/>
            </p:cNvSpPr>
            <p:nvPr/>
          </p:nvSpPr>
          <p:spPr bwMode="auto">
            <a:xfrm>
              <a:off x="5323788" y="2576723"/>
              <a:ext cx="629278"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sz="2000" b="1" dirty="0">
                  <a:solidFill>
                    <a:schemeClr val="bg1"/>
                  </a:solidFill>
                  <a:latin typeface="+mn-ea"/>
                  <a:cs typeface="宋体" panose="02010600030101010101" pitchFamily="2" charset="-122"/>
                </a:rPr>
                <a:t>P</a:t>
              </a:r>
              <a:r>
                <a:rPr lang="en-US" altLang="zh-CN" sz="2000" b="1" baseline="-25000" dirty="0">
                  <a:solidFill>
                    <a:schemeClr val="bg1"/>
                  </a:solidFill>
                  <a:latin typeface="+mn-ea"/>
                  <a:cs typeface="宋体" panose="02010600030101010101" pitchFamily="2" charset="-122"/>
                </a:rPr>
                <a:t>3</a:t>
              </a:r>
            </a:p>
          </p:txBody>
        </p:sp>
        <p:sp>
          <p:nvSpPr>
            <p:cNvPr id="40" name="Text Box 25">
              <a:extLst>
                <a:ext uri="{FF2B5EF4-FFF2-40B4-BE49-F238E27FC236}">
                  <a16:creationId xmlns:a16="http://schemas.microsoft.com/office/drawing/2014/main" id="{ED434A65-504B-239B-081B-A661967455EE}"/>
                </a:ext>
              </a:extLst>
            </p:cNvPr>
            <p:cNvSpPr txBox="1">
              <a:spLocks noChangeArrowheads="1"/>
            </p:cNvSpPr>
            <p:nvPr/>
          </p:nvSpPr>
          <p:spPr bwMode="auto">
            <a:xfrm>
              <a:off x="5670358" y="3170935"/>
              <a:ext cx="526106"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dirty="0">
                  <a:solidFill>
                    <a:srgbClr val="11576A"/>
                  </a:solidFill>
                  <a:latin typeface="+mn-ea"/>
                  <a:cs typeface="宋体" panose="02010600030101010101" pitchFamily="2" charset="-122"/>
                </a:rPr>
                <a:t>145</a:t>
              </a:r>
            </a:p>
          </p:txBody>
        </p:sp>
      </p:grpSp>
      <p:grpSp>
        <p:nvGrpSpPr>
          <p:cNvPr id="41" name="组合 40">
            <a:extLst>
              <a:ext uri="{FF2B5EF4-FFF2-40B4-BE49-F238E27FC236}">
                <a16:creationId xmlns:a16="http://schemas.microsoft.com/office/drawing/2014/main" id="{F5FFFE82-7E7A-258B-C7E7-7D66AC00440F}"/>
              </a:ext>
            </a:extLst>
          </p:cNvPr>
          <p:cNvGrpSpPr/>
          <p:nvPr/>
        </p:nvGrpSpPr>
        <p:grpSpPr>
          <a:xfrm>
            <a:off x="5947351" y="3512632"/>
            <a:ext cx="642982" cy="932766"/>
            <a:chOff x="5947350" y="2576723"/>
            <a:chExt cx="642982" cy="932766"/>
          </a:xfrm>
        </p:grpSpPr>
        <p:sp>
          <p:nvSpPr>
            <p:cNvPr id="42" name="Rectangle 15">
              <a:extLst>
                <a:ext uri="{FF2B5EF4-FFF2-40B4-BE49-F238E27FC236}">
                  <a16:creationId xmlns:a16="http://schemas.microsoft.com/office/drawing/2014/main" id="{BD33085A-9B0C-2B3C-391A-DF47D9B9631F}"/>
                </a:ext>
              </a:extLst>
            </p:cNvPr>
            <p:cNvSpPr>
              <a:spLocks noChangeArrowheads="1"/>
            </p:cNvSpPr>
            <p:nvPr/>
          </p:nvSpPr>
          <p:spPr bwMode="auto">
            <a:xfrm>
              <a:off x="5947350" y="2576723"/>
              <a:ext cx="304868"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ln>
          </p:spPr>
          <p:txBody>
            <a:bodyPr wrap="none" anchor="ctr"/>
            <a:lstStyle/>
            <a:p>
              <a:pPr algn="ctr">
                <a:buFont typeface="Monotype Sorts" charset="0"/>
                <a:buNone/>
              </a:pPr>
              <a:r>
                <a:rPr lang="en-US" altLang="zh-CN" sz="2000" b="1">
                  <a:solidFill>
                    <a:schemeClr val="bg1"/>
                  </a:solidFill>
                  <a:latin typeface="+mn-ea"/>
                  <a:cs typeface="宋体" panose="02010600030101010101" pitchFamily="2" charset="-122"/>
                </a:rPr>
                <a:t>P</a:t>
              </a:r>
              <a:r>
                <a:rPr lang="en-US" altLang="zh-CN" sz="2000" b="1" baseline="-25000">
                  <a:solidFill>
                    <a:schemeClr val="bg1"/>
                  </a:solidFill>
                  <a:latin typeface="+mn-ea"/>
                  <a:cs typeface="宋体" panose="02010600030101010101" pitchFamily="2" charset="-122"/>
                </a:rPr>
                <a:t>3</a:t>
              </a:r>
            </a:p>
          </p:txBody>
        </p:sp>
        <p:sp>
          <p:nvSpPr>
            <p:cNvPr id="43" name="Text Box 26">
              <a:extLst>
                <a:ext uri="{FF2B5EF4-FFF2-40B4-BE49-F238E27FC236}">
                  <a16:creationId xmlns:a16="http://schemas.microsoft.com/office/drawing/2014/main" id="{556C815B-EA83-421E-2FC9-830CF025F1BC}"/>
                </a:ext>
              </a:extLst>
            </p:cNvPr>
            <p:cNvSpPr txBox="1">
              <a:spLocks noChangeArrowheads="1"/>
            </p:cNvSpPr>
            <p:nvPr/>
          </p:nvSpPr>
          <p:spPr bwMode="auto">
            <a:xfrm>
              <a:off x="6064226" y="3170935"/>
              <a:ext cx="526106" cy="338554"/>
            </a:xfrm>
            <a:prstGeom prst="rect">
              <a:avLst/>
            </a:prstGeom>
            <a:noFill/>
            <a:ln>
              <a:noFill/>
            </a:ln>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600" b="1">
                  <a:solidFill>
                    <a:srgbClr val="11576A"/>
                  </a:solidFill>
                  <a:latin typeface="+mn-ea"/>
                  <a:cs typeface="宋体" panose="02010600030101010101" pitchFamily="2" charset="-122"/>
                </a:rPr>
                <a:t>153</a:t>
              </a:r>
            </a:p>
          </p:txBody>
        </p:sp>
      </p:grpSp>
      <p:sp>
        <p:nvSpPr>
          <p:cNvPr id="44" name="内容占位符 2">
            <a:extLst>
              <a:ext uri="{FF2B5EF4-FFF2-40B4-BE49-F238E27FC236}">
                <a16:creationId xmlns:a16="http://schemas.microsoft.com/office/drawing/2014/main" id="{D18B9276-2014-B213-863C-090D23D26666}"/>
              </a:ext>
            </a:extLst>
          </p:cNvPr>
          <p:cNvSpPr txBox="1"/>
          <p:nvPr/>
        </p:nvSpPr>
        <p:spPr>
          <a:xfrm>
            <a:off x="971600" y="5802894"/>
            <a:ext cx="6357982" cy="42898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1">
              <a:tabLst>
                <a:tab pos="2630170" algn="ctr"/>
                <a:tab pos="3206750" algn="l"/>
                <a:tab pos="4458970" algn="ctr"/>
              </a:tabLst>
            </a:pPr>
            <a:r>
              <a:rPr lang="zh-CN" altLang="en-US" dirty="0"/>
              <a:t>平均等待时间 = (72+20+85+88)/4=66</a:t>
            </a:r>
            <a:r>
              <a:rPr lang="en-US" altLang="zh-CN" dirty="0"/>
              <a:t>.25</a:t>
            </a:r>
            <a:endParaRPr lang="zh-CN" altLang="en-US" dirty="0"/>
          </a:p>
        </p:txBody>
      </p:sp>
    </p:spTree>
    <p:extLst>
      <p:ext uri="{BB962C8B-B14F-4D97-AF65-F5344CB8AC3E}">
        <p14:creationId xmlns:p14="http://schemas.microsoft.com/office/powerpoint/2010/main" val="4015912189"/>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22" presetClass="entr" presetSubtype="8" fill="hold" nodeType="after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500"/>
                            </p:stCondLst>
                            <p:childTnLst>
                              <p:par>
                                <p:cTn id="18" presetID="22" presetClass="entr" presetSubtype="8" fill="hold" nodeType="afterEffect">
                                  <p:stCondLst>
                                    <p:cond delay="5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2500"/>
                            </p:stCondLst>
                            <p:childTnLst>
                              <p:par>
                                <p:cTn id="22" presetID="22" presetClass="entr" presetSubtype="8" fill="hold" nodeType="afterEffect">
                                  <p:stCondLst>
                                    <p:cond delay="50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par>
                          <p:cTn id="25" fill="hold">
                            <p:stCondLst>
                              <p:cond delay="3500"/>
                            </p:stCondLst>
                            <p:childTnLst>
                              <p:par>
                                <p:cTn id="26" presetID="22" presetClass="entr" presetSubtype="8" fill="hold" nodeType="afterEffect">
                                  <p:stCondLst>
                                    <p:cond delay="50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nodeType="after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1500"/>
                            </p:stCondLst>
                            <p:childTnLst>
                              <p:par>
                                <p:cTn id="39" presetID="22" presetClass="entr" presetSubtype="8" fill="hold" nodeType="after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500"/>
                            </p:stCondLst>
                            <p:childTnLst>
                              <p:par>
                                <p:cTn id="48" presetID="22" presetClass="entr" presetSubtype="8" fill="hold" nodeType="afterEffect">
                                  <p:stCondLst>
                                    <p:cond delay="50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1500"/>
                            </p:stCondLst>
                            <p:childTnLst>
                              <p:par>
                                <p:cTn id="52" presetID="22" presetClass="entr" presetSubtype="8" fill="hold" nodeType="afterEffect">
                                  <p:stCondLst>
                                    <p:cond delay="50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时间片轮转算法中的时间片长度</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7A6B735E-F4F3-8D77-A847-CC1F60FFDF4E}"/>
              </a:ext>
            </a:extLst>
          </p:cNvPr>
          <p:cNvGrpSpPr/>
          <p:nvPr/>
        </p:nvGrpSpPr>
        <p:grpSpPr>
          <a:xfrm>
            <a:off x="844894" y="2500675"/>
            <a:ext cx="4735217" cy="1102666"/>
            <a:chOff x="844893" y="1357304"/>
            <a:chExt cx="4735217" cy="1102666"/>
          </a:xfrm>
        </p:grpSpPr>
        <p:sp>
          <p:nvSpPr>
            <p:cNvPr id="8" name="内容占位符 2">
              <a:extLst>
                <a:ext uri="{FF2B5EF4-FFF2-40B4-BE49-F238E27FC236}">
                  <a16:creationId xmlns:a16="http://schemas.microsoft.com/office/drawing/2014/main" id="{550AE481-9E3F-0E33-A56E-90C6DDE9B061}"/>
                </a:ext>
              </a:extLst>
            </p:cNvPr>
            <p:cNvSpPr txBox="1"/>
            <p:nvPr/>
          </p:nvSpPr>
          <p:spPr>
            <a:xfrm>
              <a:off x="1394986" y="1729476"/>
              <a:ext cx="3127852"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等待时间过长</a:t>
              </a:r>
            </a:p>
          </p:txBody>
        </p:sp>
        <p:pic>
          <p:nvPicPr>
            <p:cNvPr id="9" name="图片 8" descr="小点1.png">
              <a:extLst>
                <a:ext uri="{FF2B5EF4-FFF2-40B4-BE49-F238E27FC236}">
                  <a16:creationId xmlns:a16="http://schemas.microsoft.com/office/drawing/2014/main" id="{443CE70B-1B00-B61D-1DCF-9FC75C7A2A56}"/>
                </a:ext>
              </a:extLst>
            </p:cNvPr>
            <p:cNvPicPr>
              <a:picLocks noChangeAspect="1"/>
            </p:cNvPicPr>
            <p:nvPr/>
          </p:nvPicPr>
          <p:blipFill>
            <a:blip r:embed="rId2" cstate="print"/>
            <a:stretch>
              <a:fillRect/>
            </a:stretch>
          </p:blipFill>
          <p:spPr>
            <a:xfrm>
              <a:off x="1262422" y="2173086"/>
              <a:ext cx="151066" cy="148997"/>
            </a:xfrm>
            <a:prstGeom prst="rect">
              <a:avLst/>
            </a:prstGeom>
            <a:effectLst/>
          </p:spPr>
        </p:pic>
        <p:sp>
          <p:nvSpPr>
            <p:cNvPr id="10" name="内容占位符 2">
              <a:extLst>
                <a:ext uri="{FF2B5EF4-FFF2-40B4-BE49-F238E27FC236}">
                  <a16:creationId xmlns:a16="http://schemas.microsoft.com/office/drawing/2014/main" id="{0F7621D9-2DB7-11F7-C4AF-A4B0BDD24954}"/>
                </a:ext>
              </a:extLst>
            </p:cNvPr>
            <p:cNvSpPr txBox="1"/>
            <p:nvPr/>
          </p:nvSpPr>
          <p:spPr>
            <a:xfrm>
              <a:off x="1394985" y="2073752"/>
              <a:ext cx="4185125" cy="3862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极限情况退化成F</a:t>
              </a:r>
              <a:r>
                <a:rPr lang="en-US" altLang="zh-CN" sz="2400" dirty="0"/>
                <a:t>CFS</a:t>
              </a:r>
              <a:endParaRPr lang="zh-CN" altLang="en-US" sz="2400" dirty="0"/>
            </a:p>
          </p:txBody>
        </p:sp>
        <p:pic>
          <p:nvPicPr>
            <p:cNvPr id="11" name="图片 10" descr="小点1.png">
              <a:extLst>
                <a:ext uri="{FF2B5EF4-FFF2-40B4-BE49-F238E27FC236}">
                  <a16:creationId xmlns:a16="http://schemas.microsoft.com/office/drawing/2014/main" id="{4EA23E26-8BCA-78A3-E3C6-B1582D116CA9}"/>
                </a:ext>
              </a:extLst>
            </p:cNvPr>
            <p:cNvPicPr>
              <a:picLocks noChangeAspect="1"/>
            </p:cNvPicPr>
            <p:nvPr/>
          </p:nvPicPr>
          <p:blipFill>
            <a:blip r:embed="rId2" cstate="print"/>
            <a:stretch>
              <a:fillRect/>
            </a:stretch>
          </p:blipFill>
          <p:spPr>
            <a:xfrm>
              <a:off x="1262422" y="1844456"/>
              <a:ext cx="151066" cy="148997"/>
            </a:xfrm>
            <a:prstGeom prst="rect">
              <a:avLst/>
            </a:prstGeom>
            <a:effectLst/>
          </p:spPr>
        </p:pic>
        <p:sp>
          <p:nvSpPr>
            <p:cNvPr id="12" name="内容占位符 2">
              <a:extLst>
                <a:ext uri="{FF2B5EF4-FFF2-40B4-BE49-F238E27FC236}">
                  <a16:creationId xmlns:a16="http://schemas.microsoft.com/office/drawing/2014/main" id="{C0DB23E4-AA2C-AC69-2B1E-9975D0035347}"/>
                </a:ext>
              </a:extLst>
            </p:cNvPr>
            <p:cNvSpPr txBox="1"/>
            <p:nvPr/>
          </p:nvSpPr>
          <p:spPr>
            <a:xfrm>
              <a:off x="1142976" y="1357304"/>
              <a:ext cx="200026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时间片太大</a:t>
              </a:r>
            </a:p>
          </p:txBody>
        </p:sp>
        <p:sp>
          <p:nvSpPr>
            <p:cNvPr id="13" name="TextBox 15">
              <a:extLst>
                <a:ext uri="{FF2B5EF4-FFF2-40B4-BE49-F238E27FC236}">
                  <a16:creationId xmlns:a16="http://schemas.microsoft.com/office/drawing/2014/main" id="{FEDC07D1-9128-22A1-2D3E-5842E23FC8DC}"/>
                </a:ext>
              </a:extLst>
            </p:cNvPr>
            <p:cNvSpPr txBox="1"/>
            <p:nvPr/>
          </p:nvSpPr>
          <p:spPr>
            <a:xfrm>
              <a:off x="844893" y="135730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974D1D88-0484-B87E-1F96-076D29A0D493}"/>
              </a:ext>
            </a:extLst>
          </p:cNvPr>
          <p:cNvGrpSpPr/>
          <p:nvPr/>
        </p:nvGrpSpPr>
        <p:grpSpPr>
          <a:xfrm>
            <a:off x="844894" y="3761458"/>
            <a:ext cx="6391647" cy="1122330"/>
            <a:chOff x="844893" y="2342922"/>
            <a:chExt cx="6391647" cy="1122330"/>
          </a:xfrm>
        </p:grpSpPr>
        <p:sp>
          <p:nvSpPr>
            <p:cNvPr id="15" name="内容占位符 2">
              <a:extLst>
                <a:ext uri="{FF2B5EF4-FFF2-40B4-BE49-F238E27FC236}">
                  <a16:creationId xmlns:a16="http://schemas.microsoft.com/office/drawing/2014/main" id="{14544F89-8619-3B6C-F807-6AEA658B6DD4}"/>
                </a:ext>
              </a:extLst>
            </p:cNvPr>
            <p:cNvSpPr txBox="1"/>
            <p:nvPr/>
          </p:nvSpPr>
          <p:spPr>
            <a:xfrm>
              <a:off x="1394985" y="2685598"/>
              <a:ext cx="5248715"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2400" dirty="0"/>
                <a:t>反应迅速，但产生大量上下文切换</a:t>
              </a:r>
            </a:p>
          </p:txBody>
        </p:sp>
        <p:pic>
          <p:nvPicPr>
            <p:cNvPr id="16" name="图片 15" descr="小点1.png">
              <a:extLst>
                <a:ext uri="{FF2B5EF4-FFF2-40B4-BE49-F238E27FC236}">
                  <a16:creationId xmlns:a16="http://schemas.microsoft.com/office/drawing/2014/main" id="{8A2A557D-FB05-2785-D2E8-031D951B246B}"/>
                </a:ext>
              </a:extLst>
            </p:cNvPr>
            <p:cNvPicPr>
              <a:picLocks noChangeAspect="1"/>
            </p:cNvPicPr>
            <p:nvPr/>
          </p:nvPicPr>
          <p:blipFill>
            <a:blip r:embed="rId2" cstate="print"/>
            <a:stretch>
              <a:fillRect/>
            </a:stretch>
          </p:blipFill>
          <p:spPr>
            <a:xfrm>
              <a:off x="1262422" y="3178368"/>
              <a:ext cx="151066" cy="148997"/>
            </a:xfrm>
            <a:prstGeom prst="rect">
              <a:avLst/>
            </a:prstGeom>
            <a:effectLst/>
          </p:spPr>
        </p:pic>
        <p:sp>
          <p:nvSpPr>
            <p:cNvPr id="17" name="内容占位符 2">
              <a:extLst>
                <a:ext uri="{FF2B5EF4-FFF2-40B4-BE49-F238E27FC236}">
                  <a16:creationId xmlns:a16="http://schemas.microsoft.com/office/drawing/2014/main" id="{5B2C46C8-BCD9-CB1A-747B-B3B3C1E18B8C}"/>
                </a:ext>
              </a:extLst>
            </p:cNvPr>
            <p:cNvSpPr txBox="1"/>
            <p:nvPr/>
          </p:nvSpPr>
          <p:spPr>
            <a:xfrm>
              <a:off x="1394985" y="3079034"/>
              <a:ext cx="5841555" cy="3862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大量上下文切换开销影响到系统吞吐量</a:t>
              </a:r>
            </a:p>
          </p:txBody>
        </p:sp>
        <p:pic>
          <p:nvPicPr>
            <p:cNvPr id="18" name="图片 17" descr="小点1.png">
              <a:extLst>
                <a:ext uri="{FF2B5EF4-FFF2-40B4-BE49-F238E27FC236}">
                  <a16:creationId xmlns:a16="http://schemas.microsoft.com/office/drawing/2014/main" id="{EC1EDFF4-8427-6FC1-3B98-8DA85F395B02}"/>
                </a:ext>
              </a:extLst>
            </p:cNvPr>
            <p:cNvPicPr>
              <a:picLocks noChangeAspect="1"/>
            </p:cNvPicPr>
            <p:nvPr/>
          </p:nvPicPr>
          <p:blipFill>
            <a:blip r:embed="rId2" cstate="print"/>
            <a:stretch>
              <a:fillRect/>
            </a:stretch>
          </p:blipFill>
          <p:spPr>
            <a:xfrm>
              <a:off x="1262422" y="2800578"/>
              <a:ext cx="151066" cy="148997"/>
            </a:xfrm>
            <a:prstGeom prst="rect">
              <a:avLst/>
            </a:prstGeom>
            <a:effectLst/>
          </p:spPr>
        </p:pic>
        <p:sp>
          <p:nvSpPr>
            <p:cNvPr id="19" name="内容占位符 2">
              <a:extLst>
                <a:ext uri="{FF2B5EF4-FFF2-40B4-BE49-F238E27FC236}">
                  <a16:creationId xmlns:a16="http://schemas.microsoft.com/office/drawing/2014/main" id="{FE7399AC-106E-FC82-EA28-53DFC04AA77B}"/>
                </a:ext>
              </a:extLst>
            </p:cNvPr>
            <p:cNvSpPr txBox="1"/>
            <p:nvPr/>
          </p:nvSpPr>
          <p:spPr>
            <a:xfrm>
              <a:off x="1142976" y="2342922"/>
              <a:ext cx="200026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时间片太小</a:t>
              </a:r>
            </a:p>
          </p:txBody>
        </p:sp>
        <p:sp>
          <p:nvSpPr>
            <p:cNvPr id="20" name="TextBox 26">
              <a:extLst>
                <a:ext uri="{FF2B5EF4-FFF2-40B4-BE49-F238E27FC236}">
                  <a16:creationId xmlns:a16="http://schemas.microsoft.com/office/drawing/2014/main" id="{1EBA4825-CB46-180B-C7C1-5CAA5B66862C}"/>
                </a:ext>
              </a:extLst>
            </p:cNvPr>
            <p:cNvSpPr txBox="1"/>
            <p:nvPr/>
          </p:nvSpPr>
          <p:spPr>
            <a:xfrm>
              <a:off x="844893" y="2342922"/>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EE8DB646-6ECE-A797-9331-B6685F0A3070}"/>
              </a:ext>
            </a:extLst>
          </p:cNvPr>
          <p:cNvGrpSpPr/>
          <p:nvPr/>
        </p:nvGrpSpPr>
        <p:grpSpPr>
          <a:xfrm>
            <a:off x="844894" y="5022241"/>
            <a:ext cx="7188061" cy="1122330"/>
            <a:chOff x="844893" y="3314026"/>
            <a:chExt cx="7188061" cy="1122330"/>
          </a:xfrm>
        </p:grpSpPr>
        <p:sp>
          <p:nvSpPr>
            <p:cNvPr id="22" name="内容占位符 2">
              <a:extLst>
                <a:ext uri="{FF2B5EF4-FFF2-40B4-BE49-F238E27FC236}">
                  <a16:creationId xmlns:a16="http://schemas.microsoft.com/office/drawing/2014/main" id="{4267CD8B-B28F-168D-DE5C-B0BEBF1FC3B5}"/>
                </a:ext>
              </a:extLst>
            </p:cNvPr>
            <p:cNvSpPr txBox="1"/>
            <p:nvPr/>
          </p:nvSpPr>
          <p:spPr>
            <a:xfrm>
              <a:off x="1394985" y="3656702"/>
              <a:ext cx="4701013"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2400" dirty="0"/>
                <a:t>选择一个合适的时间片长度</a:t>
              </a:r>
            </a:p>
          </p:txBody>
        </p:sp>
        <p:pic>
          <p:nvPicPr>
            <p:cNvPr id="23" name="图片 22" descr="小点1.png">
              <a:extLst>
                <a:ext uri="{FF2B5EF4-FFF2-40B4-BE49-F238E27FC236}">
                  <a16:creationId xmlns:a16="http://schemas.microsoft.com/office/drawing/2014/main" id="{B1194CF0-45EE-C339-9E5E-95716BF6DDC6}"/>
                </a:ext>
              </a:extLst>
            </p:cNvPr>
            <p:cNvPicPr>
              <a:picLocks noChangeAspect="1"/>
            </p:cNvPicPr>
            <p:nvPr/>
          </p:nvPicPr>
          <p:blipFill>
            <a:blip r:embed="rId2" cstate="print"/>
            <a:stretch>
              <a:fillRect/>
            </a:stretch>
          </p:blipFill>
          <p:spPr>
            <a:xfrm>
              <a:off x="1262422" y="4139640"/>
              <a:ext cx="151066" cy="148997"/>
            </a:xfrm>
            <a:prstGeom prst="rect">
              <a:avLst/>
            </a:prstGeom>
            <a:effectLst/>
          </p:spPr>
        </p:pic>
        <p:sp>
          <p:nvSpPr>
            <p:cNvPr id="24" name="内容占位符 2">
              <a:extLst>
                <a:ext uri="{FF2B5EF4-FFF2-40B4-BE49-F238E27FC236}">
                  <a16:creationId xmlns:a16="http://schemas.microsoft.com/office/drawing/2014/main" id="{B288ABBF-3567-0A16-B772-1EC2D590FF4A}"/>
                </a:ext>
              </a:extLst>
            </p:cNvPr>
            <p:cNvSpPr txBox="1"/>
            <p:nvPr/>
          </p:nvSpPr>
          <p:spPr>
            <a:xfrm>
              <a:off x="1385154" y="4050138"/>
              <a:ext cx="6647800" cy="3862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经验规则：维持上下文切换开销处于1%以内</a:t>
              </a:r>
            </a:p>
          </p:txBody>
        </p:sp>
        <p:pic>
          <p:nvPicPr>
            <p:cNvPr id="25" name="图片 24" descr="小点1.png">
              <a:extLst>
                <a:ext uri="{FF2B5EF4-FFF2-40B4-BE49-F238E27FC236}">
                  <a16:creationId xmlns:a16="http://schemas.microsoft.com/office/drawing/2014/main" id="{4C98ED39-A6B4-5DFF-CAE8-72CAD4F60E4F}"/>
                </a:ext>
              </a:extLst>
            </p:cNvPr>
            <p:cNvPicPr>
              <a:picLocks noChangeAspect="1"/>
            </p:cNvPicPr>
            <p:nvPr/>
          </p:nvPicPr>
          <p:blipFill>
            <a:blip r:embed="rId2" cstate="print"/>
            <a:stretch>
              <a:fillRect/>
            </a:stretch>
          </p:blipFill>
          <p:spPr>
            <a:xfrm>
              <a:off x="1262422" y="3771682"/>
              <a:ext cx="151066" cy="148997"/>
            </a:xfrm>
            <a:prstGeom prst="rect">
              <a:avLst/>
            </a:prstGeom>
            <a:effectLst/>
          </p:spPr>
        </p:pic>
        <p:sp>
          <p:nvSpPr>
            <p:cNvPr id="26" name="内容占位符 2">
              <a:extLst>
                <a:ext uri="{FF2B5EF4-FFF2-40B4-BE49-F238E27FC236}">
                  <a16:creationId xmlns:a16="http://schemas.microsoft.com/office/drawing/2014/main" id="{5DFC3D44-A425-B056-38DB-4E20AAC20384}"/>
                </a:ext>
              </a:extLst>
            </p:cNvPr>
            <p:cNvSpPr txBox="1"/>
            <p:nvPr/>
          </p:nvSpPr>
          <p:spPr>
            <a:xfrm>
              <a:off x="1142976" y="3314026"/>
              <a:ext cx="314327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时间片长度选择目标</a:t>
              </a:r>
            </a:p>
          </p:txBody>
        </p:sp>
        <p:sp>
          <p:nvSpPr>
            <p:cNvPr id="27" name="TextBox 38">
              <a:extLst>
                <a:ext uri="{FF2B5EF4-FFF2-40B4-BE49-F238E27FC236}">
                  <a16:creationId xmlns:a16="http://schemas.microsoft.com/office/drawing/2014/main" id="{0481EBE0-0E4E-D0B4-4E20-54846713CEEF}"/>
                </a:ext>
              </a:extLst>
            </p:cNvPr>
            <p:cNvSpPr txBox="1"/>
            <p:nvPr/>
          </p:nvSpPr>
          <p:spPr>
            <a:xfrm>
              <a:off x="844893" y="3314026"/>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E9DE39EC-BC42-BB25-1C1A-3B7F4BC96CA0}"/>
              </a:ext>
            </a:extLst>
          </p:cNvPr>
          <p:cNvGrpSpPr/>
          <p:nvPr/>
        </p:nvGrpSpPr>
        <p:grpSpPr>
          <a:xfrm>
            <a:off x="844894" y="1715059"/>
            <a:ext cx="4084297" cy="647164"/>
            <a:chOff x="844893" y="699542"/>
            <a:chExt cx="4084297" cy="647164"/>
          </a:xfrm>
        </p:grpSpPr>
        <p:sp>
          <p:nvSpPr>
            <p:cNvPr id="29" name="内容占位符 2">
              <a:extLst>
                <a:ext uri="{FF2B5EF4-FFF2-40B4-BE49-F238E27FC236}">
                  <a16:creationId xmlns:a16="http://schemas.microsoft.com/office/drawing/2014/main" id="{39A40E2D-8A04-6A3F-1213-305476387078}"/>
                </a:ext>
              </a:extLst>
            </p:cNvPr>
            <p:cNvSpPr txBox="1"/>
            <p:nvPr/>
          </p:nvSpPr>
          <p:spPr>
            <a:xfrm>
              <a:off x="1142976" y="699542"/>
              <a:ext cx="378621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RR算法开销</a:t>
              </a:r>
              <a:endParaRPr lang="en-US" altLang="zh-CN" sz="2400" dirty="0"/>
            </a:p>
            <a:p>
              <a:r>
                <a:rPr lang="zh-CN" altLang="en-US" sz="2400" dirty="0"/>
                <a:t>   额外的上下文切换</a:t>
              </a:r>
            </a:p>
          </p:txBody>
        </p:sp>
        <p:sp>
          <p:nvSpPr>
            <p:cNvPr id="30" name="TextBox 11">
              <a:extLst>
                <a:ext uri="{FF2B5EF4-FFF2-40B4-BE49-F238E27FC236}">
                  <a16:creationId xmlns:a16="http://schemas.microsoft.com/office/drawing/2014/main" id="{98246B1F-D26B-961A-7B69-06CAFDE4621A}"/>
                </a:ext>
              </a:extLst>
            </p:cNvPr>
            <p:cNvSpPr txBox="1"/>
            <p:nvPr/>
          </p:nvSpPr>
          <p:spPr>
            <a:xfrm>
              <a:off x="844893" y="699542"/>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31" name="图片 30" descr="小点1.png">
              <a:extLst>
                <a:ext uri="{FF2B5EF4-FFF2-40B4-BE49-F238E27FC236}">
                  <a16:creationId xmlns:a16="http://schemas.microsoft.com/office/drawing/2014/main" id="{2A309F3C-BB35-4DB3-78AA-61EB23496E65}"/>
                </a:ext>
              </a:extLst>
            </p:cNvPr>
            <p:cNvPicPr>
              <a:picLocks noChangeAspect="1"/>
            </p:cNvPicPr>
            <p:nvPr/>
          </p:nvPicPr>
          <p:blipFill>
            <a:blip r:embed="rId2" cstate="print"/>
            <a:stretch>
              <a:fillRect/>
            </a:stretch>
          </p:blipFill>
          <p:spPr>
            <a:xfrm>
              <a:off x="1246163" y="1197709"/>
              <a:ext cx="151066" cy="148997"/>
            </a:xfrm>
            <a:prstGeom prst="rect">
              <a:avLst/>
            </a:prstGeom>
            <a:effectLst/>
          </p:spPr>
        </p:pic>
      </p:grpSp>
    </p:spTree>
    <p:extLst>
      <p:ext uri="{BB962C8B-B14F-4D97-AF65-F5344CB8AC3E}">
        <p14:creationId xmlns:p14="http://schemas.microsoft.com/office/powerpoint/2010/main" val="3430917503"/>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处理机资源的使用模式</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1A7DD18E-4422-0B27-D498-0375E058DC38}"/>
              </a:ext>
            </a:extLst>
          </p:cNvPr>
          <p:cNvGrpSpPr/>
          <p:nvPr/>
        </p:nvGrpSpPr>
        <p:grpSpPr>
          <a:xfrm>
            <a:off x="1693138" y="2240719"/>
            <a:ext cx="6742939" cy="428628"/>
            <a:chOff x="1807757" y="1178666"/>
            <a:chExt cx="6742939" cy="428628"/>
          </a:xfrm>
        </p:grpSpPr>
        <p:pic>
          <p:nvPicPr>
            <p:cNvPr id="8" name="图片 7" descr="小点1.png">
              <a:extLst>
                <a:ext uri="{FF2B5EF4-FFF2-40B4-BE49-F238E27FC236}">
                  <a16:creationId xmlns:a16="http://schemas.microsoft.com/office/drawing/2014/main" id="{880A599D-5A9F-4695-B278-08275F9FF726}"/>
                </a:ext>
              </a:extLst>
            </p:cNvPr>
            <p:cNvPicPr>
              <a:picLocks noChangeAspect="1"/>
            </p:cNvPicPr>
            <p:nvPr/>
          </p:nvPicPr>
          <p:blipFill>
            <a:blip r:embed="rId2" cstate="print"/>
            <a:stretch>
              <a:fillRect/>
            </a:stretch>
          </p:blipFill>
          <p:spPr>
            <a:xfrm>
              <a:off x="1807757" y="1263486"/>
              <a:ext cx="176137" cy="148997"/>
            </a:xfrm>
            <a:prstGeom prst="rect">
              <a:avLst/>
            </a:prstGeom>
            <a:effectLst/>
          </p:spPr>
        </p:pic>
        <p:sp>
          <p:nvSpPr>
            <p:cNvPr id="9" name="内容占位符 2">
              <a:extLst>
                <a:ext uri="{FF2B5EF4-FFF2-40B4-BE49-F238E27FC236}">
                  <a16:creationId xmlns:a16="http://schemas.microsoft.com/office/drawing/2014/main" id="{0362EF78-9F71-476F-4EDE-A1ACC0C96ECB}"/>
                </a:ext>
              </a:extLst>
            </p:cNvPr>
            <p:cNvSpPr txBox="1"/>
            <p:nvPr/>
          </p:nvSpPr>
          <p:spPr>
            <a:xfrm>
              <a:off x="1962321" y="1178666"/>
              <a:ext cx="6588375"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1800" dirty="0"/>
                <a:t>每次调度决定在下一个CPU计算时将哪个工作交给</a:t>
              </a:r>
              <a:r>
                <a:rPr lang="en-US" altLang="zh-CN" sz="1800" dirty="0"/>
                <a:t>CPU</a:t>
              </a:r>
              <a:endParaRPr lang="zh-CN" altLang="en-US" sz="1800" dirty="0"/>
            </a:p>
          </p:txBody>
        </p:sp>
      </p:grpSp>
      <p:grpSp>
        <p:nvGrpSpPr>
          <p:cNvPr id="10" name="组合 9">
            <a:extLst>
              <a:ext uri="{FF2B5EF4-FFF2-40B4-BE49-F238E27FC236}">
                <a16:creationId xmlns:a16="http://schemas.microsoft.com/office/drawing/2014/main" id="{B8FEEBE1-C207-942A-12A6-1A33ABBB51A8}"/>
              </a:ext>
            </a:extLst>
          </p:cNvPr>
          <p:cNvGrpSpPr/>
          <p:nvPr/>
        </p:nvGrpSpPr>
        <p:grpSpPr>
          <a:xfrm>
            <a:off x="1267230" y="1867604"/>
            <a:ext cx="6146292" cy="461665"/>
            <a:chOff x="1381850" y="805551"/>
            <a:chExt cx="6146292" cy="461665"/>
          </a:xfrm>
        </p:grpSpPr>
        <p:sp>
          <p:nvSpPr>
            <p:cNvPr id="11" name="内容占位符 2">
              <a:extLst>
                <a:ext uri="{FF2B5EF4-FFF2-40B4-BE49-F238E27FC236}">
                  <a16:creationId xmlns:a16="http://schemas.microsoft.com/office/drawing/2014/main" id="{20C0D9AE-BDD9-3D4A-8F6A-5DF51186824C}"/>
                </a:ext>
              </a:extLst>
            </p:cNvPr>
            <p:cNvSpPr txBox="1"/>
            <p:nvPr/>
          </p:nvSpPr>
          <p:spPr>
            <a:xfrm>
              <a:off x="1712439" y="819703"/>
              <a:ext cx="5815703"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dirty="0"/>
                <a:t>进程在CPU计算和I/O操作间交替</a:t>
              </a:r>
            </a:p>
          </p:txBody>
        </p:sp>
        <p:sp>
          <p:nvSpPr>
            <p:cNvPr id="12" name="TextBox 24">
              <a:extLst>
                <a:ext uri="{FF2B5EF4-FFF2-40B4-BE49-F238E27FC236}">
                  <a16:creationId xmlns:a16="http://schemas.microsoft.com/office/drawing/2014/main" id="{7071D00F-9026-BC32-F665-BC53EDA0CB4D}"/>
                </a:ext>
              </a:extLst>
            </p:cNvPr>
            <p:cNvSpPr txBox="1"/>
            <p:nvPr/>
          </p:nvSpPr>
          <p:spPr>
            <a:xfrm>
              <a:off x="1381850" y="805551"/>
              <a:ext cx="505314"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4B99EC28-4814-53D0-FD1D-B364EB2F1395}"/>
              </a:ext>
            </a:extLst>
          </p:cNvPr>
          <p:cNvGrpSpPr/>
          <p:nvPr/>
        </p:nvGrpSpPr>
        <p:grpSpPr>
          <a:xfrm>
            <a:off x="1693137" y="2571837"/>
            <a:ext cx="7352540" cy="357190"/>
            <a:chOff x="1807757" y="1509784"/>
            <a:chExt cx="7352540" cy="357190"/>
          </a:xfrm>
        </p:grpSpPr>
        <p:pic>
          <p:nvPicPr>
            <p:cNvPr id="14" name="图片 13" descr="小点1.png">
              <a:extLst>
                <a:ext uri="{FF2B5EF4-FFF2-40B4-BE49-F238E27FC236}">
                  <a16:creationId xmlns:a16="http://schemas.microsoft.com/office/drawing/2014/main" id="{EC31AA11-74EF-7BDE-A2C2-39C257B70BA3}"/>
                </a:ext>
              </a:extLst>
            </p:cNvPr>
            <p:cNvPicPr>
              <a:picLocks noChangeAspect="1"/>
            </p:cNvPicPr>
            <p:nvPr/>
          </p:nvPicPr>
          <p:blipFill>
            <a:blip r:embed="rId2" cstate="print"/>
            <a:stretch>
              <a:fillRect/>
            </a:stretch>
          </p:blipFill>
          <p:spPr>
            <a:xfrm>
              <a:off x="1807757" y="1594604"/>
              <a:ext cx="176137" cy="148997"/>
            </a:xfrm>
            <a:prstGeom prst="rect">
              <a:avLst/>
            </a:prstGeom>
            <a:effectLst/>
          </p:spPr>
        </p:pic>
        <p:sp>
          <p:nvSpPr>
            <p:cNvPr id="15" name="内容占位符 2">
              <a:extLst>
                <a:ext uri="{FF2B5EF4-FFF2-40B4-BE49-F238E27FC236}">
                  <a16:creationId xmlns:a16="http://schemas.microsoft.com/office/drawing/2014/main" id="{9D2381B7-1A22-FCC6-AB2A-C0AB72101D17}"/>
                </a:ext>
              </a:extLst>
            </p:cNvPr>
            <p:cNvSpPr txBox="1"/>
            <p:nvPr/>
          </p:nvSpPr>
          <p:spPr>
            <a:xfrm>
              <a:off x="1962321" y="1509784"/>
              <a:ext cx="7197976" cy="35719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1800" dirty="0"/>
                <a:t>在时间片机制下，进程可能在结束当前CPU计算前被迫放弃</a:t>
              </a:r>
              <a:r>
                <a:rPr lang="en-US" altLang="zh-CN" sz="1800" dirty="0"/>
                <a:t>CPU</a:t>
              </a:r>
              <a:endParaRPr lang="zh-CN" altLang="en-US" sz="1800" dirty="0"/>
            </a:p>
          </p:txBody>
        </p:sp>
      </p:grpSp>
      <p:sp>
        <p:nvSpPr>
          <p:cNvPr id="16" name="TextBox 80">
            <a:extLst>
              <a:ext uri="{FF2B5EF4-FFF2-40B4-BE49-F238E27FC236}">
                <a16:creationId xmlns:a16="http://schemas.microsoft.com/office/drawing/2014/main" id="{2D70979A-43F3-3CB0-26E6-3912DE8DAC57}"/>
              </a:ext>
            </a:extLst>
          </p:cNvPr>
          <p:cNvSpPr txBox="1"/>
          <p:nvPr/>
        </p:nvSpPr>
        <p:spPr>
          <a:xfrm rot="5400000">
            <a:off x="1402386" y="2606595"/>
            <a:ext cx="453970" cy="400110"/>
          </a:xfrm>
          <a:prstGeom prst="rect">
            <a:avLst/>
          </a:prstGeom>
          <a:noFill/>
        </p:spPr>
        <p:txBody>
          <a:bodyPr wrap="none" rtlCol="0">
            <a:spAutoFit/>
          </a:bodyPr>
          <a:lstStyle/>
          <a:p>
            <a:r>
              <a:rPr lang="en-US" altLang="zh-CN" sz="2000" b="1" dirty="0">
                <a:solidFill>
                  <a:srgbClr val="11576A"/>
                </a:solidFill>
                <a:latin typeface="+mn-ea"/>
              </a:rPr>
              <a:t>…</a:t>
            </a:r>
          </a:p>
        </p:txBody>
      </p:sp>
      <p:sp>
        <p:nvSpPr>
          <p:cNvPr id="17" name="TextBox 106">
            <a:extLst>
              <a:ext uri="{FF2B5EF4-FFF2-40B4-BE49-F238E27FC236}">
                <a16:creationId xmlns:a16="http://schemas.microsoft.com/office/drawing/2014/main" id="{0B017AA9-BB4A-33B0-4D3E-AD630986D963}"/>
              </a:ext>
            </a:extLst>
          </p:cNvPr>
          <p:cNvSpPr txBox="1"/>
          <p:nvPr/>
        </p:nvSpPr>
        <p:spPr>
          <a:xfrm rot="5400000">
            <a:off x="1411968" y="5882280"/>
            <a:ext cx="453970" cy="400110"/>
          </a:xfrm>
          <a:prstGeom prst="rect">
            <a:avLst/>
          </a:prstGeom>
          <a:noFill/>
        </p:spPr>
        <p:txBody>
          <a:bodyPr wrap="none" rtlCol="0">
            <a:spAutoFit/>
          </a:bodyPr>
          <a:lstStyle/>
          <a:p>
            <a:r>
              <a:rPr lang="en-US" altLang="zh-CN" sz="2000" b="1">
                <a:solidFill>
                  <a:srgbClr val="11576A"/>
                </a:solidFill>
                <a:latin typeface="+mn-ea"/>
              </a:rPr>
              <a:t>…</a:t>
            </a:r>
          </a:p>
        </p:txBody>
      </p:sp>
      <p:grpSp>
        <p:nvGrpSpPr>
          <p:cNvPr id="18" name="组合 17">
            <a:extLst>
              <a:ext uri="{FF2B5EF4-FFF2-40B4-BE49-F238E27FC236}">
                <a16:creationId xmlns:a16="http://schemas.microsoft.com/office/drawing/2014/main" id="{BBAB964C-5C9B-2C44-7785-773D56262477}"/>
              </a:ext>
            </a:extLst>
          </p:cNvPr>
          <p:cNvGrpSpPr/>
          <p:nvPr/>
        </p:nvGrpSpPr>
        <p:grpSpPr>
          <a:xfrm>
            <a:off x="1043609" y="2972741"/>
            <a:ext cx="2684419" cy="581801"/>
            <a:chOff x="675970" y="1720077"/>
            <a:chExt cx="2684419" cy="581801"/>
          </a:xfrm>
        </p:grpSpPr>
        <p:sp>
          <p:nvSpPr>
            <p:cNvPr id="19" name="矩形 18">
              <a:extLst>
                <a:ext uri="{FF2B5EF4-FFF2-40B4-BE49-F238E27FC236}">
                  <a16:creationId xmlns:a16="http://schemas.microsoft.com/office/drawing/2014/main" id="{31387E2F-02C1-3B88-5EE0-6D1B5C9D3D41}"/>
                </a:ext>
              </a:extLst>
            </p:cNvPr>
            <p:cNvSpPr/>
            <p:nvPr/>
          </p:nvSpPr>
          <p:spPr>
            <a:xfrm>
              <a:off x="716029" y="1743293"/>
              <a:ext cx="1327444" cy="549311"/>
            </a:xfrm>
            <a:prstGeom prst="rect">
              <a:avLst/>
            </a:prstGeom>
            <a:gradFill>
              <a:gsLst>
                <a:gs pos="100000">
                  <a:srgbClr val="FF9900"/>
                </a:gs>
                <a:gs pos="0">
                  <a:srgbClr val="FFCC66"/>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5182010D-3BC1-F2EA-5C65-2A772865E839}"/>
                </a:ext>
              </a:extLst>
            </p:cNvPr>
            <p:cNvGrpSpPr/>
            <p:nvPr/>
          </p:nvGrpSpPr>
          <p:grpSpPr>
            <a:xfrm>
              <a:off x="675970" y="1720077"/>
              <a:ext cx="1366080" cy="581801"/>
              <a:chOff x="428596" y="928676"/>
              <a:chExt cx="1366080" cy="581801"/>
            </a:xfrm>
          </p:grpSpPr>
          <p:sp>
            <p:nvSpPr>
              <p:cNvPr id="25" name="TextBox 86">
                <a:extLst>
                  <a:ext uri="{FF2B5EF4-FFF2-40B4-BE49-F238E27FC236}">
                    <a16:creationId xmlns:a16="http://schemas.microsoft.com/office/drawing/2014/main" id="{9A77A612-437C-0B6B-BC42-23EDFC763185}"/>
                  </a:ext>
                </a:extLst>
              </p:cNvPr>
              <p:cNvSpPr txBox="1"/>
              <p:nvPr/>
            </p:nvSpPr>
            <p:spPr>
              <a:xfrm>
                <a:off x="428596" y="928676"/>
                <a:ext cx="1053494" cy="276999"/>
              </a:xfrm>
              <a:prstGeom prst="rect">
                <a:avLst/>
              </a:prstGeom>
              <a:noFill/>
            </p:spPr>
            <p:txBody>
              <a:bodyPr wrap="none" rtlCol="0">
                <a:spAutoFit/>
              </a:bodyPr>
              <a:lstStyle/>
              <a:p>
                <a:r>
                  <a:rPr lang="en-US" altLang="zh-CN" sz="1200" b="1">
                    <a:solidFill>
                      <a:srgbClr val="11576A"/>
                    </a:solidFill>
                    <a:latin typeface="+mn-ea"/>
                  </a:rPr>
                  <a:t>load store</a:t>
                </a:r>
                <a:endParaRPr lang="zh-CN" altLang="en-US" sz="1200" b="1">
                  <a:solidFill>
                    <a:srgbClr val="11576A"/>
                  </a:solidFill>
                  <a:latin typeface="+mn-ea"/>
                </a:endParaRPr>
              </a:p>
            </p:txBody>
          </p:sp>
          <p:sp>
            <p:nvSpPr>
              <p:cNvPr id="26" name="TextBox 93">
                <a:extLst>
                  <a:ext uri="{FF2B5EF4-FFF2-40B4-BE49-F238E27FC236}">
                    <a16:creationId xmlns:a16="http://schemas.microsoft.com/office/drawing/2014/main" id="{B0244E9C-8687-F558-B23B-D10D1554B22C}"/>
                  </a:ext>
                </a:extLst>
              </p:cNvPr>
              <p:cNvSpPr txBox="1"/>
              <p:nvPr/>
            </p:nvSpPr>
            <p:spPr>
              <a:xfrm>
                <a:off x="428596" y="1085840"/>
                <a:ext cx="1002197" cy="276999"/>
              </a:xfrm>
              <a:prstGeom prst="rect">
                <a:avLst/>
              </a:prstGeom>
              <a:noFill/>
            </p:spPr>
            <p:txBody>
              <a:bodyPr wrap="none" rtlCol="0">
                <a:spAutoFit/>
              </a:bodyPr>
              <a:lstStyle/>
              <a:p>
                <a:r>
                  <a:rPr lang="en-US" altLang="zh-CN" sz="1200" b="1" dirty="0">
                    <a:solidFill>
                      <a:srgbClr val="11576A"/>
                    </a:solidFill>
                    <a:latin typeface="+mn-ea"/>
                  </a:rPr>
                  <a:t>add store</a:t>
                </a:r>
                <a:endParaRPr lang="zh-CN" altLang="en-US" sz="1200" b="1" dirty="0">
                  <a:solidFill>
                    <a:srgbClr val="11576A"/>
                  </a:solidFill>
                  <a:latin typeface="+mn-ea"/>
                </a:endParaRPr>
              </a:p>
            </p:txBody>
          </p:sp>
          <p:sp>
            <p:nvSpPr>
              <p:cNvPr id="27" name="TextBox 94">
                <a:extLst>
                  <a:ext uri="{FF2B5EF4-FFF2-40B4-BE49-F238E27FC236}">
                    <a16:creationId xmlns:a16="http://schemas.microsoft.com/office/drawing/2014/main" id="{0E63AD37-55ED-4177-8BEB-49707402380C}"/>
                  </a:ext>
                </a:extLst>
              </p:cNvPr>
              <p:cNvSpPr txBox="1"/>
              <p:nvPr/>
            </p:nvSpPr>
            <p:spPr>
              <a:xfrm>
                <a:off x="428596" y="1233478"/>
                <a:ext cx="1366080" cy="276999"/>
              </a:xfrm>
              <a:prstGeom prst="rect">
                <a:avLst/>
              </a:prstGeom>
              <a:noFill/>
            </p:spPr>
            <p:txBody>
              <a:bodyPr wrap="none" rtlCol="0">
                <a:spAutoFit/>
              </a:bodyPr>
              <a:lstStyle/>
              <a:p>
                <a:r>
                  <a:rPr lang="en-US" altLang="zh-CN" sz="1200" b="1" dirty="0">
                    <a:solidFill>
                      <a:srgbClr val="11576A"/>
                    </a:solidFill>
                    <a:latin typeface="+mn-ea"/>
                  </a:rPr>
                  <a:t>read from file</a:t>
                </a:r>
                <a:endParaRPr lang="zh-CN" altLang="en-US" sz="1200" b="1" dirty="0">
                  <a:solidFill>
                    <a:srgbClr val="11576A"/>
                  </a:solidFill>
                  <a:latin typeface="+mn-ea"/>
                </a:endParaRPr>
              </a:p>
            </p:txBody>
          </p:sp>
        </p:grpSp>
        <p:sp>
          <p:nvSpPr>
            <p:cNvPr id="21" name="右大括号 20">
              <a:extLst>
                <a:ext uri="{FF2B5EF4-FFF2-40B4-BE49-F238E27FC236}">
                  <a16:creationId xmlns:a16="http://schemas.microsoft.com/office/drawing/2014/main" id="{0E4F22F2-5BE5-D50D-038C-A45940AC88D8}"/>
                </a:ext>
              </a:extLst>
            </p:cNvPr>
            <p:cNvSpPr/>
            <p:nvPr/>
          </p:nvSpPr>
          <p:spPr>
            <a:xfrm>
              <a:off x="2237595" y="1743292"/>
              <a:ext cx="151525" cy="549311"/>
            </a:xfrm>
            <a:prstGeom prst="rightBrace">
              <a:avLst>
                <a:gd name="adj1" fmla="val 41619"/>
                <a:gd name="adj2" fmla="val 50000"/>
              </a:avLst>
            </a:prstGeom>
            <a:no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1A30E90F-F9B0-B8FF-9C88-8922A0C2F604}"/>
                </a:ext>
              </a:extLst>
            </p:cNvPr>
            <p:cNvGrpSpPr/>
            <p:nvPr/>
          </p:nvGrpSpPr>
          <p:grpSpPr>
            <a:xfrm>
              <a:off x="2409488" y="1843653"/>
              <a:ext cx="950901" cy="311041"/>
              <a:chOff x="2409488" y="1843653"/>
              <a:chExt cx="950901" cy="311041"/>
            </a:xfrm>
          </p:grpSpPr>
          <p:sp>
            <p:nvSpPr>
              <p:cNvPr id="23" name="矩形 22">
                <a:extLst>
                  <a:ext uri="{FF2B5EF4-FFF2-40B4-BE49-F238E27FC236}">
                    <a16:creationId xmlns:a16="http://schemas.microsoft.com/office/drawing/2014/main" id="{208DAAC6-63FC-BB98-B86E-ED0A894B280E}"/>
                  </a:ext>
                </a:extLst>
              </p:cNvPr>
              <p:cNvSpPr/>
              <p:nvPr/>
            </p:nvSpPr>
            <p:spPr>
              <a:xfrm>
                <a:off x="2432079" y="1843653"/>
                <a:ext cx="881692" cy="297964"/>
              </a:xfrm>
              <a:prstGeom prst="rect">
                <a:avLst/>
              </a:prstGeom>
              <a:gradFill>
                <a:gsLst>
                  <a:gs pos="100000">
                    <a:srgbClr val="FF9900"/>
                  </a:gs>
                  <a:gs pos="0">
                    <a:srgbClr val="FFCC66"/>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116">
                <a:extLst>
                  <a:ext uri="{FF2B5EF4-FFF2-40B4-BE49-F238E27FC236}">
                    <a16:creationId xmlns:a16="http://schemas.microsoft.com/office/drawing/2014/main" id="{F5FD41B5-C22C-842A-D161-7DA7BF137364}"/>
                  </a:ext>
                </a:extLst>
              </p:cNvPr>
              <p:cNvSpPr txBox="1"/>
              <p:nvPr/>
            </p:nvSpPr>
            <p:spPr>
              <a:xfrm>
                <a:off x="2409488" y="1846917"/>
                <a:ext cx="950901" cy="307777"/>
              </a:xfrm>
              <a:prstGeom prst="rect">
                <a:avLst/>
              </a:prstGeom>
              <a:noFill/>
            </p:spPr>
            <p:txBody>
              <a:bodyPr wrap="none" rtlCol="0">
                <a:spAutoFit/>
              </a:bodyPr>
              <a:lstStyle/>
              <a:p>
                <a:r>
                  <a:rPr lang="en-US" altLang="zh-CN" sz="1400" b="1" dirty="0">
                    <a:solidFill>
                      <a:srgbClr val="11576A"/>
                    </a:solidFill>
                    <a:latin typeface="+mn-ea"/>
                  </a:rPr>
                  <a:t>CPU</a:t>
                </a:r>
                <a:r>
                  <a:rPr lang="zh-CN" altLang="en-US" sz="1400" b="1" dirty="0">
                    <a:solidFill>
                      <a:srgbClr val="11576A"/>
                    </a:solidFill>
                    <a:latin typeface="+mn-ea"/>
                  </a:rPr>
                  <a:t>计算</a:t>
                </a:r>
              </a:p>
            </p:txBody>
          </p:sp>
        </p:grpSp>
      </p:grpSp>
      <p:grpSp>
        <p:nvGrpSpPr>
          <p:cNvPr id="28" name="组合 27">
            <a:extLst>
              <a:ext uri="{FF2B5EF4-FFF2-40B4-BE49-F238E27FC236}">
                <a16:creationId xmlns:a16="http://schemas.microsoft.com/office/drawing/2014/main" id="{AE2806C1-5A21-15B5-7FCA-80C36298CE9E}"/>
              </a:ext>
            </a:extLst>
          </p:cNvPr>
          <p:cNvGrpSpPr/>
          <p:nvPr/>
        </p:nvGrpSpPr>
        <p:grpSpPr>
          <a:xfrm>
            <a:off x="3775230" y="3203670"/>
            <a:ext cx="5098639" cy="2732834"/>
            <a:chOff x="3314555" y="915988"/>
            <a:chExt cx="6635347" cy="3556499"/>
          </a:xfrm>
        </p:grpSpPr>
        <p:grpSp>
          <p:nvGrpSpPr>
            <p:cNvPr id="29" name="组合 28">
              <a:extLst>
                <a:ext uri="{FF2B5EF4-FFF2-40B4-BE49-F238E27FC236}">
                  <a16:creationId xmlns:a16="http://schemas.microsoft.com/office/drawing/2014/main" id="{A3C05336-161A-2950-5E89-891CAA3C38CF}"/>
                </a:ext>
              </a:extLst>
            </p:cNvPr>
            <p:cNvGrpSpPr/>
            <p:nvPr/>
          </p:nvGrpSpPr>
          <p:grpSpPr>
            <a:xfrm>
              <a:off x="3639498" y="915988"/>
              <a:ext cx="6310404" cy="3224626"/>
              <a:chOff x="3639498" y="915988"/>
              <a:chExt cx="6310404" cy="3224626"/>
            </a:xfrm>
          </p:grpSpPr>
          <p:grpSp>
            <p:nvGrpSpPr>
              <p:cNvPr id="32" name="组合 31">
                <a:extLst>
                  <a:ext uri="{FF2B5EF4-FFF2-40B4-BE49-F238E27FC236}">
                    <a16:creationId xmlns:a16="http://schemas.microsoft.com/office/drawing/2014/main" id="{BF540D80-3B2D-5C85-6DD6-6D70AD304CC7}"/>
                  </a:ext>
                </a:extLst>
              </p:cNvPr>
              <p:cNvGrpSpPr/>
              <p:nvPr/>
            </p:nvGrpSpPr>
            <p:grpSpPr>
              <a:xfrm>
                <a:off x="3994977" y="915988"/>
                <a:ext cx="5954925" cy="3224626"/>
                <a:chOff x="2957126" y="827138"/>
                <a:chExt cx="5954925" cy="3224626"/>
              </a:xfrm>
            </p:grpSpPr>
            <p:grpSp>
              <p:nvGrpSpPr>
                <p:cNvPr id="42" name="组合 41">
                  <a:extLst>
                    <a:ext uri="{FF2B5EF4-FFF2-40B4-BE49-F238E27FC236}">
                      <a16:creationId xmlns:a16="http://schemas.microsoft.com/office/drawing/2014/main" id="{4A62B682-A8CC-42A0-50D8-262A8F184D09}"/>
                    </a:ext>
                  </a:extLst>
                </p:cNvPr>
                <p:cNvGrpSpPr/>
                <p:nvPr/>
              </p:nvGrpSpPr>
              <p:grpSpPr>
                <a:xfrm>
                  <a:off x="3142446" y="827138"/>
                  <a:ext cx="4320793" cy="2881270"/>
                  <a:chOff x="3142446" y="827138"/>
                  <a:chExt cx="4320793" cy="2881270"/>
                </a:xfrm>
              </p:grpSpPr>
              <p:grpSp>
                <p:nvGrpSpPr>
                  <p:cNvPr id="44" name="组合 43">
                    <a:extLst>
                      <a:ext uri="{FF2B5EF4-FFF2-40B4-BE49-F238E27FC236}">
                        <a16:creationId xmlns:a16="http://schemas.microsoft.com/office/drawing/2014/main" id="{9170B028-6CF5-FDC3-96EE-69AF8DBD8689}"/>
                      </a:ext>
                    </a:extLst>
                  </p:cNvPr>
                  <p:cNvGrpSpPr/>
                  <p:nvPr/>
                </p:nvGrpSpPr>
                <p:grpSpPr>
                  <a:xfrm>
                    <a:off x="3143240" y="1115614"/>
                    <a:ext cx="3960000" cy="2592794"/>
                    <a:chOff x="4562475" y="695312"/>
                    <a:chExt cx="3960000" cy="2592794"/>
                  </a:xfrm>
                  <a:gradFill>
                    <a:gsLst>
                      <a:gs pos="100000">
                        <a:srgbClr val="666666"/>
                      </a:gs>
                      <a:gs pos="0">
                        <a:srgbClr val="CCCCCC"/>
                      </a:gs>
                      <a:gs pos="100000">
                        <a:schemeClr val="accent1">
                          <a:tint val="23500"/>
                          <a:satMod val="160000"/>
                        </a:schemeClr>
                      </a:gs>
                    </a:gsLst>
                    <a:lin ang="5400000" scaled="0"/>
                  </a:gradFill>
                </p:grpSpPr>
                <p:sp>
                  <p:nvSpPr>
                    <p:cNvPr id="47" name="矩形 46">
                      <a:extLst>
                        <a:ext uri="{FF2B5EF4-FFF2-40B4-BE49-F238E27FC236}">
                          <a16:creationId xmlns:a16="http://schemas.microsoft.com/office/drawing/2014/main" id="{97F10B3F-8D84-8071-56FD-3948CCABC407}"/>
                        </a:ext>
                      </a:extLst>
                    </p:cNvPr>
                    <p:cNvSpPr/>
                    <p:nvPr/>
                  </p:nvSpPr>
                  <p:spPr>
                    <a:xfrm>
                      <a:off x="4562475" y="695312"/>
                      <a:ext cx="3960000" cy="2592000"/>
                    </a:xfrm>
                    <a:prstGeom prst="rect">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CD336A37-A770-0CEC-FCD7-DD5323EE2435}"/>
                        </a:ext>
                      </a:extLst>
                    </p:cNvPr>
                    <p:cNvCxnSpPr/>
                    <p:nvPr/>
                  </p:nvCxnSpPr>
                  <p:spPr>
                    <a:xfrm rot="16200000" flipH="1">
                      <a:off x="5428720" y="1991312"/>
                      <a:ext cx="2592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C667B64-0FC4-FBB9-6439-9FC5CB0AAD2D}"/>
                        </a:ext>
                      </a:extLst>
                    </p:cNvPr>
                    <p:cNvCxnSpPr/>
                    <p:nvPr/>
                  </p:nvCxnSpPr>
                  <p:spPr>
                    <a:xfrm rot="16200000" flipH="1">
                      <a:off x="3983554" y="1991312"/>
                      <a:ext cx="2592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518622B-396A-BB35-5DF5-FB82EB2D1AF2}"/>
                        </a:ext>
                      </a:extLst>
                    </p:cNvPr>
                    <p:cNvCxnSpPr/>
                    <p:nvPr/>
                  </p:nvCxnSpPr>
                  <p:spPr>
                    <a:xfrm rot="16200000" flipH="1">
                      <a:off x="6147965" y="1991312"/>
                      <a:ext cx="2592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3EDD8CC-1A28-E634-B048-6F0AEA78E52C}"/>
                        </a:ext>
                      </a:extLst>
                    </p:cNvPr>
                    <p:cNvCxnSpPr/>
                    <p:nvPr/>
                  </p:nvCxnSpPr>
                  <p:spPr>
                    <a:xfrm rot="16200000" flipH="1">
                      <a:off x="4711586" y="1991312"/>
                      <a:ext cx="2592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FB8A25E-2EA8-5B6F-EA63-B9166B9F23F2}"/>
                        </a:ext>
                      </a:extLst>
                    </p:cNvPr>
                    <p:cNvCxnSpPr/>
                    <p:nvPr/>
                  </p:nvCxnSpPr>
                  <p:spPr>
                    <a:xfrm rot="16200000" flipH="1">
                      <a:off x="6863934" y="1991312"/>
                      <a:ext cx="2592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FAC2284-BD45-D70B-D9AA-6E276B2AA14D}"/>
                        </a:ext>
                      </a:extLst>
                    </p:cNvPr>
                    <p:cNvCxnSpPr/>
                    <p:nvPr/>
                  </p:nvCxnSpPr>
                  <p:spPr>
                    <a:xfrm rot="10800000" flipH="1">
                      <a:off x="4562475" y="3000378"/>
                      <a:ext cx="3960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FF97CE7-E1EC-BD76-957B-735BAF655E29}"/>
                        </a:ext>
                      </a:extLst>
                    </p:cNvPr>
                    <p:cNvCxnSpPr/>
                    <p:nvPr/>
                  </p:nvCxnSpPr>
                  <p:spPr>
                    <a:xfrm rot="10800000" flipH="1">
                      <a:off x="4562475" y="2714626"/>
                      <a:ext cx="3960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50A4863-FBD8-D1BE-88A1-732E44603903}"/>
                        </a:ext>
                      </a:extLst>
                    </p:cNvPr>
                    <p:cNvCxnSpPr/>
                    <p:nvPr/>
                  </p:nvCxnSpPr>
                  <p:spPr>
                    <a:xfrm rot="10800000" flipH="1">
                      <a:off x="4562475" y="2428874"/>
                      <a:ext cx="3960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D4BB323-FEBE-F9B8-5130-57860CAD9552}"/>
                        </a:ext>
                      </a:extLst>
                    </p:cNvPr>
                    <p:cNvCxnSpPr/>
                    <p:nvPr/>
                  </p:nvCxnSpPr>
                  <p:spPr>
                    <a:xfrm rot="10800000" flipH="1">
                      <a:off x="4562475" y="2143122"/>
                      <a:ext cx="3960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FF7BCEA-45FF-5A48-4331-D3882462ED22}"/>
                        </a:ext>
                      </a:extLst>
                    </p:cNvPr>
                    <p:cNvCxnSpPr/>
                    <p:nvPr/>
                  </p:nvCxnSpPr>
                  <p:spPr>
                    <a:xfrm rot="10800000" flipH="1">
                      <a:off x="4562475" y="1857370"/>
                      <a:ext cx="3960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12147F1-18AE-9D9D-369C-4F998BD37D8F}"/>
                        </a:ext>
                      </a:extLst>
                    </p:cNvPr>
                    <p:cNvCxnSpPr/>
                    <p:nvPr/>
                  </p:nvCxnSpPr>
                  <p:spPr>
                    <a:xfrm rot="10800000" flipH="1">
                      <a:off x="4562475" y="1571618"/>
                      <a:ext cx="3960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9F5D423-8F4D-602E-EFE1-2FC680EAE718}"/>
                        </a:ext>
                      </a:extLst>
                    </p:cNvPr>
                    <p:cNvCxnSpPr/>
                    <p:nvPr/>
                  </p:nvCxnSpPr>
                  <p:spPr>
                    <a:xfrm rot="10800000" flipH="1">
                      <a:off x="4562475" y="1285866"/>
                      <a:ext cx="3960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26A4831-6A07-1A18-B217-7F70051D2D50}"/>
                        </a:ext>
                      </a:extLst>
                    </p:cNvPr>
                    <p:cNvCxnSpPr/>
                    <p:nvPr/>
                  </p:nvCxnSpPr>
                  <p:spPr>
                    <a:xfrm rot="10800000" flipH="1">
                      <a:off x="4562475" y="1000114"/>
                      <a:ext cx="3960000" cy="1588"/>
                    </a:xfrm>
                    <a:prstGeom prst="line">
                      <a:avLst/>
                    </a:prstGeom>
                    <a:grpFill/>
                    <a:ln w="15875">
                      <a:solidFill>
                        <a:srgbClr val="11576A"/>
                      </a:solidFill>
                    </a:ln>
                  </p:spPr>
                  <p:style>
                    <a:lnRef idx="1">
                      <a:schemeClr val="accent1"/>
                    </a:lnRef>
                    <a:fillRef idx="0">
                      <a:schemeClr val="accent1"/>
                    </a:fillRef>
                    <a:effectRef idx="0">
                      <a:schemeClr val="accent1"/>
                    </a:effectRef>
                    <a:fontRef idx="minor">
                      <a:schemeClr val="tx1"/>
                    </a:fontRef>
                  </p:style>
                </p:cxnSp>
              </p:grpSp>
              <p:cxnSp>
                <p:nvCxnSpPr>
                  <p:cNvPr id="45" name="直接连接符 44">
                    <a:extLst>
                      <a:ext uri="{FF2B5EF4-FFF2-40B4-BE49-F238E27FC236}">
                        <a16:creationId xmlns:a16="http://schemas.microsoft.com/office/drawing/2014/main" id="{1DDF0D1D-2EB5-9C60-DDE3-7BC8E7005600}"/>
                      </a:ext>
                    </a:extLst>
                  </p:cNvPr>
                  <p:cNvCxnSpPr/>
                  <p:nvPr/>
                </p:nvCxnSpPr>
                <p:spPr>
                  <a:xfrm flipV="1">
                    <a:off x="3143239" y="3699222"/>
                    <a:ext cx="4320000" cy="6"/>
                  </a:xfrm>
                  <a:prstGeom prst="line">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2C28DF1-2F2E-EB8C-F8BA-284B74ABE30D}"/>
                      </a:ext>
                    </a:extLst>
                  </p:cNvPr>
                  <p:cNvCxnSpPr/>
                  <p:nvPr/>
                </p:nvCxnSpPr>
                <p:spPr>
                  <a:xfrm rot="5400000" flipH="1" flipV="1">
                    <a:off x="1703240" y="2266344"/>
                    <a:ext cx="2880000" cy="1588"/>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内容占位符 2">
                  <a:extLst>
                    <a:ext uri="{FF2B5EF4-FFF2-40B4-BE49-F238E27FC236}">
                      <a16:creationId xmlns:a16="http://schemas.microsoft.com/office/drawing/2014/main" id="{467004B0-FF87-0828-5A9F-E6172D0B33B2}"/>
                    </a:ext>
                  </a:extLst>
                </p:cNvPr>
                <p:cNvSpPr txBox="1"/>
                <p:nvPr/>
              </p:nvSpPr>
              <p:spPr>
                <a:xfrm>
                  <a:off x="2957126" y="3694574"/>
                  <a:ext cx="5954925" cy="35719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en-US" altLang="zh-CN" sz="1200" dirty="0"/>
                    <a:t> 0         8         16         24        32       40</a:t>
                  </a:r>
                  <a:endParaRPr lang="zh-CN" altLang="en-US" sz="1200" dirty="0"/>
                </a:p>
              </p:txBody>
            </p:sp>
          </p:grpSp>
          <p:grpSp>
            <p:nvGrpSpPr>
              <p:cNvPr id="33" name="组合 32">
                <a:extLst>
                  <a:ext uri="{FF2B5EF4-FFF2-40B4-BE49-F238E27FC236}">
                    <a16:creationId xmlns:a16="http://schemas.microsoft.com/office/drawing/2014/main" id="{64C581A8-2D97-CF78-671E-E5A41CADDFB9}"/>
                  </a:ext>
                </a:extLst>
              </p:cNvPr>
              <p:cNvGrpSpPr/>
              <p:nvPr/>
            </p:nvGrpSpPr>
            <p:grpSpPr>
              <a:xfrm>
                <a:off x="3639498" y="1338856"/>
                <a:ext cx="665897" cy="2360746"/>
                <a:chOff x="3639498" y="1338856"/>
                <a:chExt cx="665897" cy="2360746"/>
              </a:xfrm>
            </p:grpSpPr>
            <p:sp>
              <p:nvSpPr>
                <p:cNvPr id="34" name="TextBox 124">
                  <a:extLst>
                    <a:ext uri="{FF2B5EF4-FFF2-40B4-BE49-F238E27FC236}">
                      <a16:creationId xmlns:a16="http://schemas.microsoft.com/office/drawing/2014/main" id="{80CD2B66-5F1C-6A54-D4F9-1F69C9A681AB}"/>
                    </a:ext>
                  </a:extLst>
                </p:cNvPr>
                <p:cNvSpPr txBox="1"/>
                <p:nvPr/>
              </p:nvSpPr>
              <p:spPr>
                <a:xfrm>
                  <a:off x="3639498" y="1338856"/>
                  <a:ext cx="665896" cy="360485"/>
                </a:xfrm>
                <a:prstGeom prst="rect">
                  <a:avLst/>
                </a:prstGeom>
                <a:noFill/>
              </p:spPr>
              <p:txBody>
                <a:bodyPr wrap="none" rtlCol="0">
                  <a:spAutoFit/>
                </a:bodyPr>
                <a:lstStyle/>
                <a:p>
                  <a:r>
                    <a:rPr lang="en-US" altLang="zh-CN" sz="1200" b="1" dirty="0">
                      <a:solidFill>
                        <a:srgbClr val="11576A"/>
                      </a:solidFill>
                      <a:latin typeface="+mn-ea"/>
                    </a:rPr>
                    <a:t>160</a:t>
                  </a:r>
                  <a:endParaRPr lang="zh-CN" altLang="en-US" sz="1200" b="1" dirty="0">
                    <a:solidFill>
                      <a:srgbClr val="11576A"/>
                    </a:solidFill>
                    <a:latin typeface="+mn-ea"/>
                  </a:endParaRPr>
                </a:p>
              </p:txBody>
            </p:sp>
            <p:sp>
              <p:nvSpPr>
                <p:cNvPr id="35" name="TextBox 125">
                  <a:extLst>
                    <a:ext uri="{FF2B5EF4-FFF2-40B4-BE49-F238E27FC236}">
                      <a16:creationId xmlns:a16="http://schemas.microsoft.com/office/drawing/2014/main" id="{E249BF18-8435-BEDF-B449-01F2EFCA0AB0}"/>
                    </a:ext>
                  </a:extLst>
                </p:cNvPr>
                <p:cNvSpPr txBox="1"/>
                <p:nvPr/>
              </p:nvSpPr>
              <p:spPr>
                <a:xfrm>
                  <a:off x="3639498" y="1634134"/>
                  <a:ext cx="665897" cy="360485"/>
                </a:xfrm>
                <a:prstGeom prst="rect">
                  <a:avLst/>
                </a:prstGeom>
                <a:noFill/>
              </p:spPr>
              <p:txBody>
                <a:bodyPr wrap="none" rtlCol="0">
                  <a:spAutoFit/>
                </a:bodyPr>
                <a:lstStyle/>
                <a:p>
                  <a:r>
                    <a:rPr lang="en-US" altLang="zh-CN" sz="1200" b="1">
                      <a:solidFill>
                        <a:srgbClr val="11576A"/>
                      </a:solidFill>
                      <a:latin typeface="+mn-ea"/>
                    </a:rPr>
                    <a:t>140</a:t>
                  </a:r>
                  <a:endParaRPr lang="zh-CN" altLang="en-US" sz="1200" b="1">
                    <a:solidFill>
                      <a:srgbClr val="11576A"/>
                    </a:solidFill>
                    <a:latin typeface="+mn-ea"/>
                  </a:endParaRPr>
                </a:p>
              </p:txBody>
            </p:sp>
            <p:sp>
              <p:nvSpPr>
                <p:cNvPr id="36" name="TextBox 126">
                  <a:extLst>
                    <a:ext uri="{FF2B5EF4-FFF2-40B4-BE49-F238E27FC236}">
                      <a16:creationId xmlns:a16="http://schemas.microsoft.com/office/drawing/2014/main" id="{F64F4735-304B-60C8-8169-6D61F28E78DE}"/>
                    </a:ext>
                  </a:extLst>
                </p:cNvPr>
                <p:cNvSpPr txBox="1"/>
                <p:nvPr/>
              </p:nvSpPr>
              <p:spPr>
                <a:xfrm>
                  <a:off x="3639498" y="1910360"/>
                  <a:ext cx="665897" cy="360485"/>
                </a:xfrm>
                <a:prstGeom prst="rect">
                  <a:avLst/>
                </a:prstGeom>
                <a:noFill/>
              </p:spPr>
              <p:txBody>
                <a:bodyPr wrap="none" rtlCol="0">
                  <a:spAutoFit/>
                </a:bodyPr>
                <a:lstStyle/>
                <a:p>
                  <a:r>
                    <a:rPr lang="en-US" altLang="zh-CN" sz="1200" b="1">
                      <a:solidFill>
                        <a:srgbClr val="11576A"/>
                      </a:solidFill>
                      <a:latin typeface="+mn-ea"/>
                    </a:rPr>
                    <a:t>120</a:t>
                  </a:r>
                  <a:endParaRPr lang="zh-CN" altLang="en-US" sz="1200" b="1">
                    <a:solidFill>
                      <a:srgbClr val="11576A"/>
                    </a:solidFill>
                    <a:latin typeface="+mn-ea"/>
                  </a:endParaRPr>
                </a:p>
              </p:txBody>
            </p:sp>
            <p:sp>
              <p:nvSpPr>
                <p:cNvPr id="37" name="TextBox 127">
                  <a:extLst>
                    <a:ext uri="{FF2B5EF4-FFF2-40B4-BE49-F238E27FC236}">
                      <a16:creationId xmlns:a16="http://schemas.microsoft.com/office/drawing/2014/main" id="{4F1DCE3D-0DFF-092E-7E9C-33DD52568F89}"/>
                    </a:ext>
                  </a:extLst>
                </p:cNvPr>
                <p:cNvSpPr txBox="1"/>
                <p:nvPr/>
              </p:nvSpPr>
              <p:spPr>
                <a:xfrm>
                  <a:off x="3639498" y="2205638"/>
                  <a:ext cx="665897" cy="360485"/>
                </a:xfrm>
                <a:prstGeom prst="rect">
                  <a:avLst/>
                </a:prstGeom>
                <a:noFill/>
              </p:spPr>
              <p:txBody>
                <a:bodyPr wrap="none" rtlCol="0">
                  <a:spAutoFit/>
                </a:bodyPr>
                <a:lstStyle/>
                <a:p>
                  <a:r>
                    <a:rPr lang="en-US" altLang="zh-CN" sz="1200" b="1">
                      <a:solidFill>
                        <a:srgbClr val="11576A"/>
                      </a:solidFill>
                      <a:latin typeface="+mn-ea"/>
                    </a:rPr>
                    <a:t>100</a:t>
                  </a:r>
                  <a:endParaRPr lang="zh-CN" altLang="en-US" sz="1200" b="1">
                    <a:solidFill>
                      <a:srgbClr val="11576A"/>
                    </a:solidFill>
                    <a:latin typeface="+mn-ea"/>
                  </a:endParaRPr>
                </a:p>
              </p:txBody>
            </p:sp>
            <p:sp>
              <p:nvSpPr>
                <p:cNvPr id="38" name="TextBox 128">
                  <a:extLst>
                    <a:ext uri="{FF2B5EF4-FFF2-40B4-BE49-F238E27FC236}">
                      <a16:creationId xmlns:a16="http://schemas.microsoft.com/office/drawing/2014/main" id="{DCAB908A-14C8-B4AE-CEA0-73E69E510C63}"/>
                    </a:ext>
                  </a:extLst>
                </p:cNvPr>
                <p:cNvSpPr txBox="1"/>
                <p:nvPr/>
              </p:nvSpPr>
              <p:spPr>
                <a:xfrm>
                  <a:off x="3732406" y="2481864"/>
                  <a:ext cx="524038" cy="360485"/>
                </a:xfrm>
                <a:prstGeom prst="rect">
                  <a:avLst/>
                </a:prstGeom>
                <a:noFill/>
              </p:spPr>
              <p:txBody>
                <a:bodyPr wrap="none" rtlCol="0">
                  <a:spAutoFit/>
                </a:bodyPr>
                <a:lstStyle/>
                <a:p>
                  <a:r>
                    <a:rPr lang="en-US" altLang="zh-CN" sz="1200" b="1">
                      <a:solidFill>
                        <a:srgbClr val="11576A"/>
                      </a:solidFill>
                      <a:latin typeface="+mn-ea"/>
                    </a:rPr>
                    <a:t>80</a:t>
                  </a:r>
                  <a:endParaRPr lang="zh-CN" altLang="en-US" sz="1200" b="1">
                    <a:solidFill>
                      <a:srgbClr val="11576A"/>
                    </a:solidFill>
                    <a:latin typeface="+mn-ea"/>
                  </a:endParaRPr>
                </a:p>
              </p:txBody>
            </p:sp>
            <p:sp>
              <p:nvSpPr>
                <p:cNvPr id="39" name="TextBox 129">
                  <a:extLst>
                    <a:ext uri="{FF2B5EF4-FFF2-40B4-BE49-F238E27FC236}">
                      <a16:creationId xmlns:a16="http://schemas.microsoft.com/office/drawing/2014/main" id="{37EA973F-06AA-A4FE-395A-2A7984C31DC2}"/>
                    </a:ext>
                  </a:extLst>
                </p:cNvPr>
                <p:cNvSpPr txBox="1"/>
                <p:nvPr/>
              </p:nvSpPr>
              <p:spPr>
                <a:xfrm>
                  <a:off x="3732406" y="2777139"/>
                  <a:ext cx="524038" cy="360485"/>
                </a:xfrm>
                <a:prstGeom prst="rect">
                  <a:avLst/>
                </a:prstGeom>
                <a:noFill/>
              </p:spPr>
              <p:txBody>
                <a:bodyPr wrap="none" rtlCol="0">
                  <a:spAutoFit/>
                </a:bodyPr>
                <a:lstStyle/>
                <a:p>
                  <a:r>
                    <a:rPr lang="en-US" altLang="zh-CN" sz="1200" b="1">
                      <a:solidFill>
                        <a:srgbClr val="11576A"/>
                      </a:solidFill>
                      <a:latin typeface="+mn-ea"/>
                    </a:rPr>
                    <a:t>60</a:t>
                  </a:r>
                  <a:endParaRPr lang="zh-CN" altLang="en-US" sz="1200" b="1">
                    <a:solidFill>
                      <a:srgbClr val="11576A"/>
                    </a:solidFill>
                    <a:latin typeface="+mn-ea"/>
                  </a:endParaRPr>
                </a:p>
              </p:txBody>
            </p:sp>
            <p:sp>
              <p:nvSpPr>
                <p:cNvPr id="40" name="TextBox 130">
                  <a:extLst>
                    <a:ext uri="{FF2B5EF4-FFF2-40B4-BE49-F238E27FC236}">
                      <a16:creationId xmlns:a16="http://schemas.microsoft.com/office/drawing/2014/main" id="{FC9DC46F-DFE2-3237-625A-B708268267DE}"/>
                    </a:ext>
                  </a:extLst>
                </p:cNvPr>
                <p:cNvSpPr txBox="1"/>
                <p:nvPr/>
              </p:nvSpPr>
              <p:spPr>
                <a:xfrm>
                  <a:off x="3732406" y="3053369"/>
                  <a:ext cx="524038" cy="360485"/>
                </a:xfrm>
                <a:prstGeom prst="rect">
                  <a:avLst/>
                </a:prstGeom>
                <a:noFill/>
              </p:spPr>
              <p:txBody>
                <a:bodyPr wrap="none" rtlCol="0">
                  <a:spAutoFit/>
                </a:bodyPr>
                <a:lstStyle/>
                <a:p>
                  <a:r>
                    <a:rPr lang="en-US" altLang="zh-CN" sz="1200" b="1">
                      <a:solidFill>
                        <a:srgbClr val="11576A"/>
                      </a:solidFill>
                      <a:latin typeface="+mn-ea"/>
                    </a:rPr>
                    <a:t>40</a:t>
                  </a:r>
                  <a:endParaRPr lang="zh-CN" altLang="en-US" sz="1200" b="1">
                    <a:solidFill>
                      <a:srgbClr val="11576A"/>
                    </a:solidFill>
                    <a:latin typeface="+mn-ea"/>
                  </a:endParaRPr>
                </a:p>
              </p:txBody>
            </p:sp>
            <p:sp>
              <p:nvSpPr>
                <p:cNvPr id="41" name="TextBox 131">
                  <a:extLst>
                    <a:ext uri="{FF2B5EF4-FFF2-40B4-BE49-F238E27FC236}">
                      <a16:creationId xmlns:a16="http://schemas.microsoft.com/office/drawing/2014/main" id="{0535A8F6-E4DA-9EE9-B00F-FDDBB2A2AC95}"/>
                    </a:ext>
                  </a:extLst>
                </p:cNvPr>
                <p:cNvSpPr txBox="1"/>
                <p:nvPr/>
              </p:nvSpPr>
              <p:spPr>
                <a:xfrm>
                  <a:off x="3732406" y="3339117"/>
                  <a:ext cx="524038" cy="360485"/>
                </a:xfrm>
                <a:prstGeom prst="rect">
                  <a:avLst/>
                </a:prstGeom>
                <a:noFill/>
              </p:spPr>
              <p:txBody>
                <a:bodyPr wrap="none" rtlCol="0">
                  <a:spAutoFit/>
                </a:bodyPr>
                <a:lstStyle/>
                <a:p>
                  <a:r>
                    <a:rPr lang="en-US" altLang="zh-CN" sz="1200" b="1">
                      <a:solidFill>
                        <a:srgbClr val="11576A"/>
                      </a:solidFill>
                      <a:latin typeface="+mn-ea"/>
                    </a:rPr>
                    <a:t>20</a:t>
                  </a:r>
                  <a:endParaRPr lang="zh-CN" altLang="en-US" sz="1200" b="1">
                    <a:solidFill>
                      <a:srgbClr val="11576A"/>
                    </a:solidFill>
                    <a:latin typeface="+mn-ea"/>
                  </a:endParaRPr>
                </a:p>
              </p:txBody>
            </p:sp>
          </p:grpSp>
        </p:grpSp>
        <p:sp>
          <p:nvSpPr>
            <p:cNvPr id="30" name="TextBox 135">
              <a:extLst>
                <a:ext uri="{FF2B5EF4-FFF2-40B4-BE49-F238E27FC236}">
                  <a16:creationId xmlns:a16="http://schemas.microsoft.com/office/drawing/2014/main" id="{BC74A8CD-552A-3111-BEA3-9661D021ECC5}"/>
                </a:ext>
              </a:extLst>
            </p:cNvPr>
            <p:cNvSpPr txBox="1"/>
            <p:nvPr/>
          </p:nvSpPr>
          <p:spPr>
            <a:xfrm rot="10800000">
              <a:off x="3314555" y="1368192"/>
              <a:ext cx="520701" cy="2285577"/>
            </a:xfrm>
            <a:prstGeom prst="rect">
              <a:avLst/>
            </a:prstGeom>
            <a:noFill/>
          </p:spPr>
          <p:txBody>
            <a:bodyPr vert="vert" wrap="none" rtlCol="0">
              <a:spAutoFit/>
            </a:bodyPr>
            <a:lstStyle/>
            <a:p>
              <a:r>
                <a:rPr lang="en-US" altLang="zh-CN" sz="1400" b="1" dirty="0">
                  <a:solidFill>
                    <a:srgbClr val="11576A"/>
                  </a:solidFill>
                  <a:latin typeface="+mj-ea"/>
                  <a:ea typeface="+mj-ea"/>
                </a:rPr>
                <a:t>CPU</a:t>
              </a:r>
              <a:r>
                <a:rPr lang="zh-CN" altLang="en-US" sz="1400" b="1" dirty="0">
                  <a:solidFill>
                    <a:srgbClr val="11576A"/>
                  </a:solidFill>
                  <a:latin typeface="+mj-ea"/>
                  <a:ea typeface="+mj-ea"/>
                </a:rPr>
                <a:t>计算的执行次数</a:t>
              </a:r>
            </a:p>
          </p:txBody>
        </p:sp>
        <p:sp>
          <p:nvSpPr>
            <p:cNvPr id="31" name="TextBox 136">
              <a:extLst>
                <a:ext uri="{FF2B5EF4-FFF2-40B4-BE49-F238E27FC236}">
                  <a16:creationId xmlns:a16="http://schemas.microsoft.com/office/drawing/2014/main" id="{54D645EE-562F-4F7D-D130-24D2514D92C5}"/>
                </a:ext>
              </a:extLst>
            </p:cNvPr>
            <p:cNvSpPr txBox="1"/>
            <p:nvPr/>
          </p:nvSpPr>
          <p:spPr>
            <a:xfrm>
              <a:off x="4643438" y="4071947"/>
              <a:ext cx="3127543" cy="400540"/>
            </a:xfrm>
            <a:prstGeom prst="rect">
              <a:avLst/>
            </a:prstGeom>
            <a:noFill/>
          </p:spPr>
          <p:txBody>
            <a:bodyPr wrap="none" rtlCol="0">
              <a:spAutoFit/>
            </a:bodyPr>
            <a:lstStyle/>
            <a:p>
              <a:r>
                <a:rPr lang="zh-CN" altLang="en-US" sz="1400" b="1" dirty="0">
                  <a:solidFill>
                    <a:srgbClr val="11576A"/>
                  </a:solidFill>
                  <a:latin typeface="+mn-ea"/>
                </a:rPr>
                <a:t>每次</a:t>
              </a:r>
              <a:r>
                <a:rPr lang="en-US" altLang="zh-CN" sz="1400" b="1" dirty="0">
                  <a:solidFill>
                    <a:srgbClr val="11576A"/>
                  </a:solidFill>
                  <a:latin typeface="+mn-ea"/>
                </a:rPr>
                <a:t>CPU</a:t>
              </a:r>
              <a:r>
                <a:rPr lang="zh-CN" altLang="en-US" sz="1400" b="1" dirty="0">
                  <a:solidFill>
                    <a:srgbClr val="11576A"/>
                  </a:solidFill>
                  <a:latin typeface="+mn-ea"/>
                </a:rPr>
                <a:t>计算的时间</a:t>
              </a:r>
              <a:r>
                <a:rPr lang="en-US" altLang="zh-CN" sz="1400" b="1" dirty="0">
                  <a:solidFill>
                    <a:srgbClr val="11576A"/>
                  </a:solidFill>
                  <a:latin typeface="+mn-ea"/>
                </a:rPr>
                <a:t>(</a:t>
              </a:r>
              <a:r>
                <a:rPr lang="zh-CN" altLang="en-US" sz="1400" b="1" dirty="0">
                  <a:solidFill>
                    <a:srgbClr val="11576A"/>
                  </a:solidFill>
                  <a:latin typeface="+mn-ea"/>
                </a:rPr>
                <a:t>毫秒</a:t>
              </a:r>
              <a:r>
                <a:rPr lang="en-US" altLang="zh-CN" sz="1400" b="1" dirty="0">
                  <a:solidFill>
                    <a:srgbClr val="11576A"/>
                  </a:solidFill>
                  <a:latin typeface="+mn-ea"/>
                </a:rPr>
                <a:t>)</a:t>
              </a:r>
              <a:endParaRPr lang="zh-CN" altLang="en-US" sz="1400" b="1" dirty="0">
                <a:solidFill>
                  <a:srgbClr val="11576A"/>
                </a:solidFill>
                <a:latin typeface="+mn-ea"/>
              </a:endParaRPr>
            </a:p>
          </p:txBody>
        </p:sp>
      </p:grpSp>
      <p:grpSp>
        <p:nvGrpSpPr>
          <p:cNvPr id="61" name="组合 60">
            <a:extLst>
              <a:ext uri="{FF2B5EF4-FFF2-40B4-BE49-F238E27FC236}">
                <a16:creationId xmlns:a16="http://schemas.microsoft.com/office/drawing/2014/main" id="{612C6CF1-4557-8FAC-A04E-702FF945D544}"/>
              </a:ext>
            </a:extLst>
          </p:cNvPr>
          <p:cNvGrpSpPr/>
          <p:nvPr/>
        </p:nvGrpSpPr>
        <p:grpSpPr>
          <a:xfrm>
            <a:off x="1083667" y="3603166"/>
            <a:ext cx="2677892" cy="307777"/>
            <a:chOff x="716029" y="2350502"/>
            <a:chExt cx="2677892" cy="307777"/>
          </a:xfrm>
        </p:grpSpPr>
        <p:grpSp>
          <p:nvGrpSpPr>
            <p:cNvPr id="62" name="组合 61">
              <a:extLst>
                <a:ext uri="{FF2B5EF4-FFF2-40B4-BE49-F238E27FC236}">
                  <a16:creationId xmlns:a16="http://schemas.microsoft.com/office/drawing/2014/main" id="{58474E34-2E9B-ACC5-BC53-3DF02451D1CD}"/>
                </a:ext>
              </a:extLst>
            </p:cNvPr>
            <p:cNvGrpSpPr/>
            <p:nvPr/>
          </p:nvGrpSpPr>
          <p:grpSpPr>
            <a:xfrm>
              <a:off x="716029" y="2363270"/>
              <a:ext cx="1327444" cy="288000"/>
              <a:chOff x="2190787" y="1857370"/>
              <a:chExt cx="1327444" cy="288000"/>
            </a:xfrm>
          </p:grpSpPr>
          <p:sp>
            <p:nvSpPr>
              <p:cNvPr id="67" name="矩形 66">
                <a:extLst>
                  <a:ext uri="{FF2B5EF4-FFF2-40B4-BE49-F238E27FC236}">
                    <a16:creationId xmlns:a16="http://schemas.microsoft.com/office/drawing/2014/main" id="{AF02F0E6-8029-408B-6091-DE77E3E158A0}"/>
                  </a:ext>
                </a:extLst>
              </p:cNvPr>
              <p:cNvSpPr/>
              <p:nvPr/>
            </p:nvSpPr>
            <p:spPr>
              <a:xfrm>
                <a:off x="2190787" y="1857370"/>
                <a:ext cx="1327444" cy="288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TextBox 87">
                <a:extLst>
                  <a:ext uri="{FF2B5EF4-FFF2-40B4-BE49-F238E27FC236}">
                    <a16:creationId xmlns:a16="http://schemas.microsoft.com/office/drawing/2014/main" id="{78914BCF-12A1-9144-EAF9-29AB4BDC3757}"/>
                  </a:ext>
                </a:extLst>
              </p:cNvPr>
              <p:cNvSpPr txBox="1"/>
              <p:nvPr/>
            </p:nvSpPr>
            <p:spPr>
              <a:xfrm>
                <a:off x="2278637" y="1886108"/>
                <a:ext cx="1056700" cy="246221"/>
              </a:xfrm>
              <a:prstGeom prst="rect">
                <a:avLst/>
              </a:prstGeom>
              <a:noFill/>
            </p:spPr>
            <p:txBody>
              <a:bodyPr wrap="none" rtlCol="0">
                <a:spAutoFit/>
              </a:bodyPr>
              <a:lstStyle/>
              <a:p>
                <a:r>
                  <a:rPr lang="en-US" altLang="zh-CN" sz="1000" b="1" dirty="0">
                    <a:solidFill>
                      <a:schemeClr val="bg1"/>
                    </a:solidFill>
                    <a:latin typeface="+mn-ea"/>
                  </a:rPr>
                  <a:t>wait for I/O</a:t>
                </a:r>
                <a:endParaRPr lang="zh-CN" altLang="en-US" sz="1000" b="1" dirty="0">
                  <a:solidFill>
                    <a:schemeClr val="bg1"/>
                  </a:solidFill>
                  <a:latin typeface="+mn-ea"/>
                </a:endParaRPr>
              </a:p>
            </p:txBody>
          </p:sp>
        </p:grpSp>
        <p:sp>
          <p:nvSpPr>
            <p:cNvPr id="63" name="右大括号 62">
              <a:extLst>
                <a:ext uri="{FF2B5EF4-FFF2-40B4-BE49-F238E27FC236}">
                  <a16:creationId xmlns:a16="http://schemas.microsoft.com/office/drawing/2014/main" id="{BD616F18-5166-6CEF-90BD-3455CDCEA175}"/>
                </a:ext>
              </a:extLst>
            </p:cNvPr>
            <p:cNvSpPr/>
            <p:nvPr/>
          </p:nvSpPr>
          <p:spPr>
            <a:xfrm>
              <a:off x="2220752" y="2360315"/>
              <a:ext cx="123108" cy="288153"/>
            </a:xfrm>
            <a:prstGeom prst="rightBrace">
              <a:avLst>
                <a:gd name="adj1" fmla="val 41619"/>
                <a:gd name="adj2" fmla="val 50000"/>
              </a:avLst>
            </a:prstGeom>
            <a:no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E7C19299-778F-5B32-33A1-EB52E4DA80A6}"/>
                </a:ext>
              </a:extLst>
            </p:cNvPr>
            <p:cNvGrpSpPr/>
            <p:nvPr/>
          </p:nvGrpSpPr>
          <p:grpSpPr>
            <a:xfrm>
              <a:off x="2439274" y="2350502"/>
              <a:ext cx="954647" cy="307777"/>
              <a:chOff x="2190787" y="1841238"/>
              <a:chExt cx="954647" cy="307777"/>
            </a:xfrm>
          </p:grpSpPr>
          <p:sp>
            <p:nvSpPr>
              <p:cNvPr id="65" name="矩形 64">
                <a:extLst>
                  <a:ext uri="{FF2B5EF4-FFF2-40B4-BE49-F238E27FC236}">
                    <a16:creationId xmlns:a16="http://schemas.microsoft.com/office/drawing/2014/main" id="{2A4BCBC7-8830-4682-BA77-FA5B683EA2EB}"/>
                  </a:ext>
                </a:extLst>
              </p:cNvPr>
              <p:cNvSpPr/>
              <p:nvPr/>
            </p:nvSpPr>
            <p:spPr>
              <a:xfrm>
                <a:off x="2190787" y="1857370"/>
                <a:ext cx="874497" cy="288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TextBox 87">
                <a:extLst>
                  <a:ext uri="{FF2B5EF4-FFF2-40B4-BE49-F238E27FC236}">
                    <a16:creationId xmlns:a16="http://schemas.microsoft.com/office/drawing/2014/main" id="{06D90D76-3444-587D-6875-E2580C150B65}"/>
                  </a:ext>
                </a:extLst>
              </p:cNvPr>
              <p:cNvSpPr txBox="1"/>
              <p:nvPr/>
            </p:nvSpPr>
            <p:spPr>
              <a:xfrm>
                <a:off x="2228195" y="1841238"/>
                <a:ext cx="917239" cy="307777"/>
              </a:xfrm>
              <a:prstGeom prst="rect">
                <a:avLst/>
              </a:prstGeom>
              <a:noFill/>
            </p:spPr>
            <p:txBody>
              <a:bodyPr wrap="none" rtlCol="0">
                <a:spAutoFit/>
              </a:bodyPr>
              <a:lstStyle/>
              <a:p>
                <a:r>
                  <a:rPr lang="en-US" altLang="zh-CN" sz="1400" b="1" dirty="0">
                    <a:solidFill>
                      <a:schemeClr val="bg1"/>
                    </a:solidFill>
                    <a:latin typeface="+mn-ea"/>
                  </a:rPr>
                  <a:t>I/O</a:t>
                </a:r>
                <a:r>
                  <a:rPr lang="zh-CN" altLang="en-US" sz="1400" b="1" dirty="0">
                    <a:solidFill>
                      <a:schemeClr val="bg1"/>
                    </a:solidFill>
                    <a:latin typeface="+mn-ea"/>
                  </a:rPr>
                  <a:t>操作</a:t>
                </a:r>
              </a:p>
            </p:txBody>
          </p:sp>
        </p:grpSp>
      </p:grpSp>
      <p:grpSp>
        <p:nvGrpSpPr>
          <p:cNvPr id="69" name="组合 68">
            <a:extLst>
              <a:ext uri="{FF2B5EF4-FFF2-40B4-BE49-F238E27FC236}">
                <a16:creationId xmlns:a16="http://schemas.microsoft.com/office/drawing/2014/main" id="{E255154B-EDB5-1447-40FD-2D735F20634B}"/>
              </a:ext>
            </a:extLst>
          </p:cNvPr>
          <p:cNvGrpSpPr/>
          <p:nvPr/>
        </p:nvGrpSpPr>
        <p:grpSpPr>
          <a:xfrm>
            <a:off x="1089182" y="4582057"/>
            <a:ext cx="2650331" cy="307777"/>
            <a:chOff x="721543" y="3329393"/>
            <a:chExt cx="2650331" cy="307777"/>
          </a:xfrm>
        </p:grpSpPr>
        <p:grpSp>
          <p:nvGrpSpPr>
            <p:cNvPr id="70" name="组合 69">
              <a:extLst>
                <a:ext uri="{FF2B5EF4-FFF2-40B4-BE49-F238E27FC236}">
                  <a16:creationId xmlns:a16="http://schemas.microsoft.com/office/drawing/2014/main" id="{7CA5C8F7-EBDF-BFFA-11BC-F304E3ACFA92}"/>
                </a:ext>
              </a:extLst>
            </p:cNvPr>
            <p:cNvGrpSpPr/>
            <p:nvPr/>
          </p:nvGrpSpPr>
          <p:grpSpPr>
            <a:xfrm>
              <a:off x="721543" y="3334355"/>
              <a:ext cx="1327444" cy="288000"/>
              <a:chOff x="2190787" y="1857370"/>
              <a:chExt cx="1327444" cy="288000"/>
            </a:xfrm>
          </p:grpSpPr>
          <p:sp>
            <p:nvSpPr>
              <p:cNvPr id="75" name="矩形 74">
                <a:extLst>
                  <a:ext uri="{FF2B5EF4-FFF2-40B4-BE49-F238E27FC236}">
                    <a16:creationId xmlns:a16="http://schemas.microsoft.com/office/drawing/2014/main" id="{F66B61BF-8582-A13A-C199-87830E90CD86}"/>
                  </a:ext>
                </a:extLst>
              </p:cNvPr>
              <p:cNvSpPr/>
              <p:nvPr/>
            </p:nvSpPr>
            <p:spPr>
              <a:xfrm>
                <a:off x="2190787" y="1857370"/>
                <a:ext cx="1327444" cy="288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TextBox 87">
                <a:extLst>
                  <a:ext uri="{FF2B5EF4-FFF2-40B4-BE49-F238E27FC236}">
                    <a16:creationId xmlns:a16="http://schemas.microsoft.com/office/drawing/2014/main" id="{13137D36-7A34-3DC1-9A7F-5939FD635DEA}"/>
                  </a:ext>
                </a:extLst>
              </p:cNvPr>
              <p:cNvSpPr txBox="1"/>
              <p:nvPr/>
            </p:nvSpPr>
            <p:spPr>
              <a:xfrm>
                <a:off x="2278637" y="1886108"/>
                <a:ext cx="1056700" cy="246221"/>
              </a:xfrm>
              <a:prstGeom prst="rect">
                <a:avLst/>
              </a:prstGeom>
              <a:noFill/>
            </p:spPr>
            <p:txBody>
              <a:bodyPr wrap="none" rtlCol="0">
                <a:spAutoFit/>
              </a:bodyPr>
              <a:lstStyle/>
              <a:p>
                <a:r>
                  <a:rPr lang="en-US" altLang="zh-CN" sz="1000" b="1" dirty="0">
                    <a:solidFill>
                      <a:schemeClr val="bg1"/>
                    </a:solidFill>
                    <a:latin typeface="+mn-ea"/>
                  </a:rPr>
                  <a:t>wait for I/O</a:t>
                </a:r>
                <a:endParaRPr lang="zh-CN" altLang="en-US" sz="1000" b="1" dirty="0">
                  <a:solidFill>
                    <a:schemeClr val="bg1"/>
                  </a:solidFill>
                  <a:latin typeface="+mn-ea"/>
                </a:endParaRPr>
              </a:p>
            </p:txBody>
          </p:sp>
        </p:grpSp>
        <p:sp>
          <p:nvSpPr>
            <p:cNvPr id="71" name="右大括号 70">
              <a:extLst>
                <a:ext uri="{FF2B5EF4-FFF2-40B4-BE49-F238E27FC236}">
                  <a16:creationId xmlns:a16="http://schemas.microsoft.com/office/drawing/2014/main" id="{23670751-ED2C-2DDE-5F5E-9D4A80E5BE05}"/>
                </a:ext>
              </a:extLst>
            </p:cNvPr>
            <p:cNvSpPr/>
            <p:nvPr/>
          </p:nvSpPr>
          <p:spPr>
            <a:xfrm>
              <a:off x="2198094" y="3330619"/>
              <a:ext cx="123108" cy="288153"/>
            </a:xfrm>
            <a:prstGeom prst="rightBrace">
              <a:avLst>
                <a:gd name="adj1" fmla="val 41619"/>
                <a:gd name="adj2" fmla="val 50000"/>
              </a:avLst>
            </a:prstGeom>
            <a:no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2" name="组合 71">
              <a:extLst>
                <a:ext uri="{FF2B5EF4-FFF2-40B4-BE49-F238E27FC236}">
                  <a16:creationId xmlns:a16="http://schemas.microsoft.com/office/drawing/2014/main" id="{69115373-041A-F0AE-D9AA-2EB0782C7605}"/>
                </a:ext>
              </a:extLst>
            </p:cNvPr>
            <p:cNvGrpSpPr/>
            <p:nvPr/>
          </p:nvGrpSpPr>
          <p:grpSpPr>
            <a:xfrm>
              <a:off x="2417227" y="3329393"/>
              <a:ext cx="954647" cy="307777"/>
              <a:chOff x="2190787" y="1841238"/>
              <a:chExt cx="954647" cy="307777"/>
            </a:xfrm>
          </p:grpSpPr>
          <p:sp>
            <p:nvSpPr>
              <p:cNvPr id="73" name="矩形 72">
                <a:extLst>
                  <a:ext uri="{FF2B5EF4-FFF2-40B4-BE49-F238E27FC236}">
                    <a16:creationId xmlns:a16="http://schemas.microsoft.com/office/drawing/2014/main" id="{3A585DF4-4719-7422-6628-95E54E961BB5}"/>
                  </a:ext>
                </a:extLst>
              </p:cNvPr>
              <p:cNvSpPr/>
              <p:nvPr/>
            </p:nvSpPr>
            <p:spPr>
              <a:xfrm>
                <a:off x="2190787" y="1857370"/>
                <a:ext cx="874497" cy="288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TextBox 87">
                <a:extLst>
                  <a:ext uri="{FF2B5EF4-FFF2-40B4-BE49-F238E27FC236}">
                    <a16:creationId xmlns:a16="http://schemas.microsoft.com/office/drawing/2014/main" id="{5C6CEACF-8458-1962-B92D-07B2DED0F646}"/>
                  </a:ext>
                </a:extLst>
              </p:cNvPr>
              <p:cNvSpPr txBox="1"/>
              <p:nvPr/>
            </p:nvSpPr>
            <p:spPr>
              <a:xfrm>
                <a:off x="2228195" y="1841238"/>
                <a:ext cx="917239" cy="307777"/>
              </a:xfrm>
              <a:prstGeom prst="rect">
                <a:avLst/>
              </a:prstGeom>
              <a:noFill/>
            </p:spPr>
            <p:txBody>
              <a:bodyPr wrap="none" rtlCol="0">
                <a:spAutoFit/>
              </a:bodyPr>
              <a:lstStyle/>
              <a:p>
                <a:r>
                  <a:rPr lang="en-US" altLang="zh-CN" sz="1400" b="1" dirty="0">
                    <a:solidFill>
                      <a:schemeClr val="bg1"/>
                    </a:solidFill>
                    <a:latin typeface="+mn-ea"/>
                  </a:rPr>
                  <a:t>I/O</a:t>
                </a:r>
                <a:r>
                  <a:rPr lang="zh-CN" altLang="en-US" sz="1400" b="1" dirty="0">
                    <a:solidFill>
                      <a:schemeClr val="bg1"/>
                    </a:solidFill>
                    <a:latin typeface="+mn-ea"/>
                  </a:rPr>
                  <a:t>操作</a:t>
                </a:r>
              </a:p>
            </p:txBody>
          </p:sp>
        </p:grpSp>
      </p:grpSp>
      <p:grpSp>
        <p:nvGrpSpPr>
          <p:cNvPr id="77" name="组合 76">
            <a:extLst>
              <a:ext uri="{FF2B5EF4-FFF2-40B4-BE49-F238E27FC236}">
                <a16:creationId xmlns:a16="http://schemas.microsoft.com/office/drawing/2014/main" id="{8371FBEB-69F0-BED6-947D-75E0C687F089}"/>
              </a:ext>
            </a:extLst>
          </p:cNvPr>
          <p:cNvGrpSpPr/>
          <p:nvPr/>
        </p:nvGrpSpPr>
        <p:grpSpPr>
          <a:xfrm>
            <a:off x="1083667" y="5598388"/>
            <a:ext cx="2641738" cy="307777"/>
            <a:chOff x="716029" y="4345724"/>
            <a:chExt cx="2641738" cy="307777"/>
          </a:xfrm>
        </p:grpSpPr>
        <p:grpSp>
          <p:nvGrpSpPr>
            <p:cNvPr id="78" name="组合 77">
              <a:extLst>
                <a:ext uri="{FF2B5EF4-FFF2-40B4-BE49-F238E27FC236}">
                  <a16:creationId xmlns:a16="http://schemas.microsoft.com/office/drawing/2014/main" id="{DE9AB196-624B-BE9F-D48B-0F2CD2225F3F}"/>
                </a:ext>
              </a:extLst>
            </p:cNvPr>
            <p:cNvGrpSpPr/>
            <p:nvPr/>
          </p:nvGrpSpPr>
          <p:grpSpPr>
            <a:xfrm>
              <a:off x="716029" y="4348575"/>
              <a:ext cx="1327444" cy="288000"/>
              <a:chOff x="2190787" y="1857370"/>
              <a:chExt cx="1327444" cy="288000"/>
            </a:xfrm>
          </p:grpSpPr>
          <p:sp>
            <p:nvSpPr>
              <p:cNvPr id="83" name="矩形 82">
                <a:extLst>
                  <a:ext uri="{FF2B5EF4-FFF2-40B4-BE49-F238E27FC236}">
                    <a16:creationId xmlns:a16="http://schemas.microsoft.com/office/drawing/2014/main" id="{414F7C36-F0D7-1635-7616-D4C8CA95ED50}"/>
                  </a:ext>
                </a:extLst>
              </p:cNvPr>
              <p:cNvSpPr/>
              <p:nvPr/>
            </p:nvSpPr>
            <p:spPr>
              <a:xfrm>
                <a:off x="2190787" y="1857370"/>
                <a:ext cx="1327444" cy="288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TextBox 87">
                <a:extLst>
                  <a:ext uri="{FF2B5EF4-FFF2-40B4-BE49-F238E27FC236}">
                    <a16:creationId xmlns:a16="http://schemas.microsoft.com/office/drawing/2014/main" id="{EEB93C7B-139B-E8A9-B907-BD3920BE1058}"/>
                  </a:ext>
                </a:extLst>
              </p:cNvPr>
              <p:cNvSpPr txBox="1"/>
              <p:nvPr/>
            </p:nvSpPr>
            <p:spPr>
              <a:xfrm>
                <a:off x="2278637" y="1886108"/>
                <a:ext cx="1056700" cy="246221"/>
              </a:xfrm>
              <a:prstGeom prst="rect">
                <a:avLst/>
              </a:prstGeom>
              <a:noFill/>
            </p:spPr>
            <p:txBody>
              <a:bodyPr wrap="none" rtlCol="0">
                <a:spAutoFit/>
              </a:bodyPr>
              <a:lstStyle/>
              <a:p>
                <a:r>
                  <a:rPr lang="en-US" altLang="zh-CN" sz="1000" b="1" dirty="0">
                    <a:solidFill>
                      <a:schemeClr val="bg1"/>
                    </a:solidFill>
                    <a:latin typeface="+mn-ea"/>
                  </a:rPr>
                  <a:t>wait for I/O</a:t>
                </a:r>
                <a:endParaRPr lang="zh-CN" altLang="en-US" sz="1000" b="1" dirty="0">
                  <a:solidFill>
                    <a:schemeClr val="bg1"/>
                  </a:solidFill>
                  <a:latin typeface="+mn-ea"/>
                </a:endParaRPr>
              </a:p>
            </p:txBody>
          </p:sp>
        </p:grpSp>
        <p:sp>
          <p:nvSpPr>
            <p:cNvPr id="79" name="右大括号 78">
              <a:extLst>
                <a:ext uri="{FF2B5EF4-FFF2-40B4-BE49-F238E27FC236}">
                  <a16:creationId xmlns:a16="http://schemas.microsoft.com/office/drawing/2014/main" id="{8D041597-CCE8-AB13-8DC8-80DF6DF1D032}"/>
                </a:ext>
              </a:extLst>
            </p:cNvPr>
            <p:cNvSpPr/>
            <p:nvPr/>
          </p:nvSpPr>
          <p:spPr>
            <a:xfrm>
              <a:off x="2198094" y="4347146"/>
              <a:ext cx="123108" cy="288153"/>
            </a:xfrm>
            <a:prstGeom prst="rightBrace">
              <a:avLst>
                <a:gd name="adj1" fmla="val 41619"/>
                <a:gd name="adj2" fmla="val 50000"/>
              </a:avLst>
            </a:prstGeom>
            <a:no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BC548D9B-2B0A-06A3-EFB3-55FC0F6E081B}"/>
                </a:ext>
              </a:extLst>
            </p:cNvPr>
            <p:cNvGrpSpPr/>
            <p:nvPr/>
          </p:nvGrpSpPr>
          <p:grpSpPr>
            <a:xfrm>
              <a:off x="2403120" y="4345724"/>
              <a:ext cx="954647" cy="307777"/>
              <a:chOff x="2190787" y="1841238"/>
              <a:chExt cx="954647" cy="307777"/>
            </a:xfrm>
          </p:grpSpPr>
          <p:sp>
            <p:nvSpPr>
              <p:cNvPr id="81" name="矩形 80">
                <a:extLst>
                  <a:ext uri="{FF2B5EF4-FFF2-40B4-BE49-F238E27FC236}">
                    <a16:creationId xmlns:a16="http://schemas.microsoft.com/office/drawing/2014/main" id="{0D708640-E1EB-3B59-5A27-458944C72C2F}"/>
                  </a:ext>
                </a:extLst>
              </p:cNvPr>
              <p:cNvSpPr/>
              <p:nvPr/>
            </p:nvSpPr>
            <p:spPr>
              <a:xfrm>
                <a:off x="2190787" y="1857370"/>
                <a:ext cx="874497" cy="288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TextBox 87">
                <a:extLst>
                  <a:ext uri="{FF2B5EF4-FFF2-40B4-BE49-F238E27FC236}">
                    <a16:creationId xmlns:a16="http://schemas.microsoft.com/office/drawing/2014/main" id="{11259615-5C7A-7221-EC80-3FBC6289A1BD}"/>
                  </a:ext>
                </a:extLst>
              </p:cNvPr>
              <p:cNvSpPr txBox="1"/>
              <p:nvPr/>
            </p:nvSpPr>
            <p:spPr>
              <a:xfrm>
                <a:off x="2228195" y="1841238"/>
                <a:ext cx="917239" cy="307777"/>
              </a:xfrm>
              <a:prstGeom prst="rect">
                <a:avLst/>
              </a:prstGeom>
              <a:noFill/>
            </p:spPr>
            <p:txBody>
              <a:bodyPr wrap="none" rtlCol="0">
                <a:spAutoFit/>
              </a:bodyPr>
              <a:lstStyle/>
              <a:p>
                <a:r>
                  <a:rPr lang="en-US" altLang="zh-CN" sz="1400" b="1" dirty="0">
                    <a:solidFill>
                      <a:schemeClr val="bg1"/>
                    </a:solidFill>
                    <a:latin typeface="+mn-ea"/>
                  </a:rPr>
                  <a:t>I/O</a:t>
                </a:r>
                <a:r>
                  <a:rPr lang="zh-CN" altLang="en-US" sz="1400" b="1" dirty="0">
                    <a:solidFill>
                      <a:schemeClr val="bg1"/>
                    </a:solidFill>
                    <a:latin typeface="+mn-ea"/>
                  </a:rPr>
                  <a:t>操作</a:t>
                </a:r>
              </a:p>
            </p:txBody>
          </p:sp>
        </p:grpSp>
      </p:grpSp>
      <p:grpSp>
        <p:nvGrpSpPr>
          <p:cNvPr id="85" name="组合 84">
            <a:extLst>
              <a:ext uri="{FF2B5EF4-FFF2-40B4-BE49-F238E27FC236}">
                <a16:creationId xmlns:a16="http://schemas.microsoft.com/office/drawing/2014/main" id="{D29080DF-A718-EC7E-42A3-8715D5C026F0}"/>
              </a:ext>
            </a:extLst>
          </p:cNvPr>
          <p:cNvGrpSpPr/>
          <p:nvPr/>
        </p:nvGrpSpPr>
        <p:grpSpPr>
          <a:xfrm>
            <a:off x="1043609" y="3937745"/>
            <a:ext cx="2692705" cy="586564"/>
            <a:chOff x="675970" y="2685082"/>
            <a:chExt cx="2692705" cy="586564"/>
          </a:xfrm>
        </p:grpSpPr>
        <p:sp>
          <p:nvSpPr>
            <p:cNvPr id="86" name="矩形 85">
              <a:extLst>
                <a:ext uri="{FF2B5EF4-FFF2-40B4-BE49-F238E27FC236}">
                  <a16:creationId xmlns:a16="http://schemas.microsoft.com/office/drawing/2014/main" id="{EEA6F453-EBF6-5F53-E29B-E180240D7CA7}"/>
                </a:ext>
              </a:extLst>
            </p:cNvPr>
            <p:cNvSpPr/>
            <p:nvPr/>
          </p:nvSpPr>
          <p:spPr>
            <a:xfrm>
              <a:off x="716386" y="2709817"/>
              <a:ext cx="1327087" cy="549311"/>
            </a:xfrm>
            <a:prstGeom prst="rect">
              <a:avLst/>
            </a:prstGeom>
            <a:gradFill>
              <a:gsLst>
                <a:gs pos="100000">
                  <a:srgbClr val="FF9900"/>
                </a:gs>
                <a:gs pos="0">
                  <a:srgbClr val="FFCC66"/>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7" name="组合 86">
              <a:extLst>
                <a:ext uri="{FF2B5EF4-FFF2-40B4-BE49-F238E27FC236}">
                  <a16:creationId xmlns:a16="http://schemas.microsoft.com/office/drawing/2014/main" id="{E3B6E9EC-3B29-27D8-60EA-E373149383EC}"/>
                </a:ext>
              </a:extLst>
            </p:cNvPr>
            <p:cNvGrpSpPr/>
            <p:nvPr/>
          </p:nvGrpSpPr>
          <p:grpSpPr>
            <a:xfrm>
              <a:off x="675970" y="2685082"/>
              <a:ext cx="1561646" cy="586564"/>
              <a:chOff x="428596" y="1785932"/>
              <a:chExt cx="1561646" cy="586564"/>
            </a:xfrm>
          </p:grpSpPr>
          <p:sp>
            <p:nvSpPr>
              <p:cNvPr id="92" name="TextBox 95">
                <a:extLst>
                  <a:ext uri="{FF2B5EF4-FFF2-40B4-BE49-F238E27FC236}">
                    <a16:creationId xmlns:a16="http://schemas.microsoft.com/office/drawing/2014/main" id="{BB440AAA-16C9-D3BD-2B9C-87BDF12FF36C}"/>
                  </a:ext>
                </a:extLst>
              </p:cNvPr>
              <p:cNvSpPr txBox="1"/>
              <p:nvPr/>
            </p:nvSpPr>
            <p:spPr>
              <a:xfrm>
                <a:off x="428596" y="1785932"/>
                <a:ext cx="1561646" cy="276999"/>
              </a:xfrm>
              <a:prstGeom prst="rect">
                <a:avLst/>
              </a:prstGeom>
              <a:noFill/>
            </p:spPr>
            <p:txBody>
              <a:bodyPr wrap="none" rtlCol="0">
                <a:spAutoFit/>
              </a:bodyPr>
              <a:lstStyle/>
              <a:p>
                <a:r>
                  <a:rPr lang="en-US" altLang="zh-CN" sz="1200" b="1">
                    <a:solidFill>
                      <a:srgbClr val="11576A"/>
                    </a:solidFill>
                    <a:latin typeface="+mn-ea"/>
                  </a:rPr>
                  <a:t>store increment</a:t>
                </a:r>
                <a:endParaRPr lang="zh-CN" altLang="en-US" sz="1200" b="1">
                  <a:solidFill>
                    <a:srgbClr val="11576A"/>
                  </a:solidFill>
                  <a:latin typeface="+mn-ea"/>
                </a:endParaRPr>
              </a:p>
            </p:txBody>
          </p:sp>
          <p:sp>
            <p:nvSpPr>
              <p:cNvPr id="93" name="TextBox 96">
                <a:extLst>
                  <a:ext uri="{FF2B5EF4-FFF2-40B4-BE49-F238E27FC236}">
                    <a16:creationId xmlns:a16="http://schemas.microsoft.com/office/drawing/2014/main" id="{49BB2D07-83DD-FCAE-25AC-4FFE0E6C9601}"/>
                  </a:ext>
                </a:extLst>
              </p:cNvPr>
              <p:cNvSpPr txBox="1"/>
              <p:nvPr/>
            </p:nvSpPr>
            <p:spPr>
              <a:xfrm>
                <a:off x="428596" y="1947858"/>
                <a:ext cx="659155" cy="276999"/>
              </a:xfrm>
              <a:prstGeom prst="rect">
                <a:avLst/>
              </a:prstGeom>
              <a:noFill/>
            </p:spPr>
            <p:txBody>
              <a:bodyPr wrap="none" rtlCol="0">
                <a:spAutoFit/>
              </a:bodyPr>
              <a:lstStyle/>
              <a:p>
                <a:r>
                  <a:rPr lang="en-US" altLang="zh-CN" sz="1200" b="1">
                    <a:solidFill>
                      <a:srgbClr val="11576A"/>
                    </a:solidFill>
                    <a:latin typeface="+mn-ea"/>
                  </a:rPr>
                  <a:t>index</a:t>
                </a:r>
                <a:endParaRPr lang="zh-CN" altLang="en-US" sz="1200" b="1">
                  <a:solidFill>
                    <a:srgbClr val="11576A"/>
                  </a:solidFill>
                  <a:latin typeface="+mn-ea"/>
                </a:endParaRPr>
              </a:p>
            </p:txBody>
          </p:sp>
          <p:sp>
            <p:nvSpPr>
              <p:cNvPr id="94" name="TextBox 97">
                <a:extLst>
                  <a:ext uri="{FF2B5EF4-FFF2-40B4-BE49-F238E27FC236}">
                    <a16:creationId xmlns:a16="http://schemas.microsoft.com/office/drawing/2014/main" id="{7A9E8330-47BE-F0E0-880C-D80D852239FA}"/>
                  </a:ext>
                </a:extLst>
              </p:cNvPr>
              <p:cNvSpPr txBox="1"/>
              <p:nvPr/>
            </p:nvSpPr>
            <p:spPr>
              <a:xfrm>
                <a:off x="428596" y="2095497"/>
                <a:ext cx="1194558" cy="276999"/>
              </a:xfrm>
              <a:prstGeom prst="rect">
                <a:avLst/>
              </a:prstGeom>
              <a:noFill/>
            </p:spPr>
            <p:txBody>
              <a:bodyPr wrap="none" rtlCol="0">
                <a:spAutoFit/>
              </a:bodyPr>
              <a:lstStyle/>
              <a:p>
                <a:r>
                  <a:rPr lang="en-US" altLang="zh-CN" sz="1200" b="1">
                    <a:solidFill>
                      <a:srgbClr val="11576A"/>
                    </a:solidFill>
                    <a:latin typeface="+mn-ea"/>
                  </a:rPr>
                  <a:t>write to file</a:t>
                </a:r>
                <a:endParaRPr lang="zh-CN" altLang="en-US" sz="1200" b="1">
                  <a:solidFill>
                    <a:srgbClr val="11576A"/>
                  </a:solidFill>
                  <a:latin typeface="+mn-ea"/>
                </a:endParaRPr>
              </a:p>
            </p:txBody>
          </p:sp>
        </p:grpSp>
        <p:sp>
          <p:nvSpPr>
            <p:cNvPr id="88" name="右大括号 87">
              <a:extLst>
                <a:ext uri="{FF2B5EF4-FFF2-40B4-BE49-F238E27FC236}">
                  <a16:creationId xmlns:a16="http://schemas.microsoft.com/office/drawing/2014/main" id="{EE82F0A0-69DE-3283-EF3C-7749D386E82F}"/>
                </a:ext>
              </a:extLst>
            </p:cNvPr>
            <p:cNvSpPr/>
            <p:nvPr/>
          </p:nvSpPr>
          <p:spPr>
            <a:xfrm>
              <a:off x="2205995" y="2707523"/>
              <a:ext cx="151525" cy="549311"/>
            </a:xfrm>
            <a:prstGeom prst="rightBrace">
              <a:avLst>
                <a:gd name="adj1" fmla="val 41619"/>
                <a:gd name="adj2" fmla="val 50000"/>
              </a:avLst>
            </a:prstGeom>
            <a:no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9" name="组合 88">
              <a:extLst>
                <a:ext uri="{FF2B5EF4-FFF2-40B4-BE49-F238E27FC236}">
                  <a16:creationId xmlns:a16="http://schemas.microsoft.com/office/drawing/2014/main" id="{B0088AB8-A48B-0F1E-A30E-BBEEDE181BC6}"/>
                </a:ext>
              </a:extLst>
            </p:cNvPr>
            <p:cNvGrpSpPr/>
            <p:nvPr/>
          </p:nvGrpSpPr>
          <p:grpSpPr>
            <a:xfrm>
              <a:off x="2417774" y="2856106"/>
              <a:ext cx="950901" cy="311041"/>
              <a:chOff x="2409488" y="1843653"/>
              <a:chExt cx="950901" cy="311041"/>
            </a:xfrm>
          </p:grpSpPr>
          <p:sp>
            <p:nvSpPr>
              <p:cNvPr id="90" name="矩形 89">
                <a:extLst>
                  <a:ext uri="{FF2B5EF4-FFF2-40B4-BE49-F238E27FC236}">
                    <a16:creationId xmlns:a16="http://schemas.microsoft.com/office/drawing/2014/main" id="{00AFA36C-E228-95C6-31C4-4D8C53CEEB2B}"/>
                  </a:ext>
                </a:extLst>
              </p:cNvPr>
              <p:cNvSpPr/>
              <p:nvPr/>
            </p:nvSpPr>
            <p:spPr>
              <a:xfrm>
                <a:off x="2432079" y="1843653"/>
                <a:ext cx="881692" cy="297964"/>
              </a:xfrm>
              <a:prstGeom prst="rect">
                <a:avLst/>
              </a:prstGeom>
              <a:gradFill>
                <a:gsLst>
                  <a:gs pos="100000">
                    <a:srgbClr val="FF9900"/>
                  </a:gs>
                  <a:gs pos="0">
                    <a:srgbClr val="FFCC66"/>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TextBox 116">
                <a:extLst>
                  <a:ext uri="{FF2B5EF4-FFF2-40B4-BE49-F238E27FC236}">
                    <a16:creationId xmlns:a16="http://schemas.microsoft.com/office/drawing/2014/main" id="{71CC7642-005D-F8D5-BEDA-7CDDD1456298}"/>
                  </a:ext>
                </a:extLst>
              </p:cNvPr>
              <p:cNvSpPr txBox="1"/>
              <p:nvPr/>
            </p:nvSpPr>
            <p:spPr>
              <a:xfrm>
                <a:off x="2409488" y="1846917"/>
                <a:ext cx="950901" cy="307777"/>
              </a:xfrm>
              <a:prstGeom prst="rect">
                <a:avLst/>
              </a:prstGeom>
              <a:noFill/>
            </p:spPr>
            <p:txBody>
              <a:bodyPr wrap="none" rtlCol="0">
                <a:spAutoFit/>
              </a:bodyPr>
              <a:lstStyle/>
              <a:p>
                <a:r>
                  <a:rPr lang="en-US" altLang="zh-CN" sz="1400" b="1" dirty="0">
                    <a:solidFill>
                      <a:srgbClr val="11576A"/>
                    </a:solidFill>
                    <a:latin typeface="+mn-ea"/>
                  </a:rPr>
                  <a:t>CPU</a:t>
                </a:r>
                <a:r>
                  <a:rPr lang="zh-CN" altLang="en-US" sz="1400" b="1" dirty="0">
                    <a:solidFill>
                      <a:srgbClr val="11576A"/>
                    </a:solidFill>
                    <a:latin typeface="+mn-ea"/>
                  </a:rPr>
                  <a:t>计算</a:t>
                </a:r>
              </a:p>
            </p:txBody>
          </p:sp>
        </p:grpSp>
      </p:grpSp>
      <p:grpSp>
        <p:nvGrpSpPr>
          <p:cNvPr id="95" name="组合 94">
            <a:extLst>
              <a:ext uri="{FF2B5EF4-FFF2-40B4-BE49-F238E27FC236}">
                <a16:creationId xmlns:a16="http://schemas.microsoft.com/office/drawing/2014/main" id="{3DEAC7E0-072C-D272-B90E-47BF9028F4AD}"/>
              </a:ext>
            </a:extLst>
          </p:cNvPr>
          <p:cNvGrpSpPr/>
          <p:nvPr/>
        </p:nvGrpSpPr>
        <p:grpSpPr>
          <a:xfrm>
            <a:off x="1043608" y="4941867"/>
            <a:ext cx="2664044" cy="587336"/>
            <a:chOff x="675970" y="3689204"/>
            <a:chExt cx="2664044" cy="587336"/>
          </a:xfrm>
        </p:grpSpPr>
        <p:sp>
          <p:nvSpPr>
            <p:cNvPr id="96" name="矩形 95">
              <a:extLst>
                <a:ext uri="{FF2B5EF4-FFF2-40B4-BE49-F238E27FC236}">
                  <a16:creationId xmlns:a16="http://schemas.microsoft.com/office/drawing/2014/main" id="{64D0FA97-372C-BD01-9B5A-2B25357B0A76}"/>
                </a:ext>
              </a:extLst>
            </p:cNvPr>
            <p:cNvSpPr/>
            <p:nvPr/>
          </p:nvSpPr>
          <p:spPr>
            <a:xfrm>
              <a:off x="721971" y="3697582"/>
              <a:ext cx="1327087" cy="549311"/>
            </a:xfrm>
            <a:prstGeom prst="rect">
              <a:avLst/>
            </a:prstGeom>
            <a:gradFill>
              <a:gsLst>
                <a:gs pos="100000">
                  <a:srgbClr val="FF9900"/>
                </a:gs>
                <a:gs pos="0">
                  <a:srgbClr val="FFCC66"/>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7" name="组合 96">
              <a:extLst>
                <a:ext uri="{FF2B5EF4-FFF2-40B4-BE49-F238E27FC236}">
                  <a16:creationId xmlns:a16="http://schemas.microsoft.com/office/drawing/2014/main" id="{B4BF46AD-A896-202A-10D7-56BDD95CD9E1}"/>
                </a:ext>
              </a:extLst>
            </p:cNvPr>
            <p:cNvGrpSpPr/>
            <p:nvPr/>
          </p:nvGrpSpPr>
          <p:grpSpPr>
            <a:xfrm>
              <a:off x="675970" y="3689204"/>
              <a:ext cx="1366080" cy="587336"/>
              <a:chOff x="428596" y="2704329"/>
              <a:chExt cx="1366080" cy="587336"/>
            </a:xfrm>
          </p:grpSpPr>
          <p:sp>
            <p:nvSpPr>
              <p:cNvPr id="102" name="TextBox 98">
                <a:extLst>
                  <a:ext uri="{FF2B5EF4-FFF2-40B4-BE49-F238E27FC236}">
                    <a16:creationId xmlns:a16="http://schemas.microsoft.com/office/drawing/2014/main" id="{DFD5E11E-C13A-E50B-6951-FA2C832F828C}"/>
                  </a:ext>
                </a:extLst>
              </p:cNvPr>
              <p:cNvSpPr txBox="1"/>
              <p:nvPr/>
            </p:nvSpPr>
            <p:spPr>
              <a:xfrm>
                <a:off x="428596" y="2704329"/>
                <a:ext cx="1053494" cy="276999"/>
              </a:xfrm>
              <a:prstGeom prst="rect">
                <a:avLst/>
              </a:prstGeom>
              <a:noFill/>
            </p:spPr>
            <p:txBody>
              <a:bodyPr wrap="none" rtlCol="0">
                <a:spAutoFit/>
              </a:bodyPr>
              <a:lstStyle/>
              <a:p>
                <a:r>
                  <a:rPr lang="en-US" altLang="zh-CN" sz="1200" b="1" dirty="0">
                    <a:solidFill>
                      <a:srgbClr val="11576A"/>
                    </a:solidFill>
                    <a:latin typeface="+mn-ea"/>
                  </a:rPr>
                  <a:t>load store</a:t>
                </a:r>
                <a:endParaRPr lang="zh-CN" altLang="en-US" sz="1200" b="1" dirty="0">
                  <a:solidFill>
                    <a:srgbClr val="11576A"/>
                  </a:solidFill>
                  <a:latin typeface="+mn-ea"/>
                </a:endParaRPr>
              </a:p>
            </p:txBody>
          </p:sp>
          <p:sp>
            <p:nvSpPr>
              <p:cNvPr id="103" name="TextBox 99">
                <a:extLst>
                  <a:ext uri="{FF2B5EF4-FFF2-40B4-BE49-F238E27FC236}">
                    <a16:creationId xmlns:a16="http://schemas.microsoft.com/office/drawing/2014/main" id="{8917EEAA-11D1-6194-229F-9C52AC350B02}"/>
                  </a:ext>
                </a:extLst>
              </p:cNvPr>
              <p:cNvSpPr txBox="1"/>
              <p:nvPr/>
            </p:nvSpPr>
            <p:spPr>
              <a:xfrm>
                <a:off x="428596" y="2861493"/>
                <a:ext cx="1002197" cy="276999"/>
              </a:xfrm>
              <a:prstGeom prst="rect">
                <a:avLst/>
              </a:prstGeom>
              <a:noFill/>
            </p:spPr>
            <p:txBody>
              <a:bodyPr wrap="none" rtlCol="0">
                <a:spAutoFit/>
              </a:bodyPr>
              <a:lstStyle/>
              <a:p>
                <a:r>
                  <a:rPr lang="en-US" altLang="zh-CN" sz="1200" b="1" dirty="0">
                    <a:solidFill>
                      <a:srgbClr val="11576A"/>
                    </a:solidFill>
                    <a:latin typeface="+mn-ea"/>
                  </a:rPr>
                  <a:t>add store</a:t>
                </a:r>
                <a:endParaRPr lang="zh-CN" altLang="en-US" sz="1200" b="1" dirty="0">
                  <a:solidFill>
                    <a:srgbClr val="11576A"/>
                  </a:solidFill>
                  <a:latin typeface="+mn-ea"/>
                </a:endParaRPr>
              </a:p>
            </p:txBody>
          </p:sp>
          <p:sp>
            <p:nvSpPr>
              <p:cNvPr id="104" name="TextBox 100">
                <a:extLst>
                  <a:ext uri="{FF2B5EF4-FFF2-40B4-BE49-F238E27FC236}">
                    <a16:creationId xmlns:a16="http://schemas.microsoft.com/office/drawing/2014/main" id="{15F7699C-DAE3-9D3A-9112-9943F20615AB}"/>
                  </a:ext>
                </a:extLst>
              </p:cNvPr>
              <p:cNvSpPr txBox="1"/>
              <p:nvPr/>
            </p:nvSpPr>
            <p:spPr>
              <a:xfrm>
                <a:off x="428596" y="3014666"/>
                <a:ext cx="1366080" cy="276999"/>
              </a:xfrm>
              <a:prstGeom prst="rect">
                <a:avLst/>
              </a:prstGeom>
              <a:noFill/>
            </p:spPr>
            <p:txBody>
              <a:bodyPr wrap="none" rtlCol="0">
                <a:spAutoFit/>
              </a:bodyPr>
              <a:lstStyle/>
              <a:p>
                <a:r>
                  <a:rPr lang="en-US" altLang="zh-CN" sz="1200" b="1">
                    <a:solidFill>
                      <a:srgbClr val="11576A"/>
                    </a:solidFill>
                    <a:latin typeface="+mn-ea"/>
                  </a:rPr>
                  <a:t>read from file</a:t>
                </a:r>
                <a:endParaRPr lang="zh-CN" altLang="en-US" sz="1200" b="1">
                  <a:solidFill>
                    <a:srgbClr val="11576A"/>
                  </a:solidFill>
                  <a:latin typeface="+mn-ea"/>
                </a:endParaRPr>
              </a:p>
            </p:txBody>
          </p:sp>
        </p:grpSp>
        <p:sp>
          <p:nvSpPr>
            <p:cNvPr id="98" name="右大括号 97">
              <a:extLst>
                <a:ext uri="{FF2B5EF4-FFF2-40B4-BE49-F238E27FC236}">
                  <a16:creationId xmlns:a16="http://schemas.microsoft.com/office/drawing/2014/main" id="{33477B81-CB12-0A98-DF83-B8323E42227B}"/>
                </a:ext>
              </a:extLst>
            </p:cNvPr>
            <p:cNvSpPr/>
            <p:nvPr/>
          </p:nvSpPr>
          <p:spPr>
            <a:xfrm>
              <a:off x="2205995" y="3692558"/>
              <a:ext cx="151525" cy="549311"/>
            </a:xfrm>
            <a:prstGeom prst="rightBrace">
              <a:avLst>
                <a:gd name="adj1" fmla="val 41619"/>
                <a:gd name="adj2" fmla="val 50000"/>
              </a:avLst>
            </a:prstGeom>
            <a:no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9" name="组合 98">
              <a:extLst>
                <a:ext uri="{FF2B5EF4-FFF2-40B4-BE49-F238E27FC236}">
                  <a16:creationId xmlns:a16="http://schemas.microsoft.com/office/drawing/2014/main" id="{103133D0-271F-B124-ABB1-0F1549F2D613}"/>
                </a:ext>
              </a:extLst>
            </p:cNvPr>
            <p:cNvGrpSpPr/>
            <p:nvPr/>
          </p:nvGrpSpPr>
          <p:grpSpPr>
            <a:xfrm>
              <a:off x="2389113" y="3842170"/>
              <a:ext cx="950901" cy="311041"/>
              <a:chOff x="2409488" y="1843653"/>
              <a:chExt cx="950901" cy="311041"/>
            </a:xfrm>
          </p:grpSpPr>
          <p:sp>
            <p:nvSpPr>
              <p:cNvPr id="100" name="矩形 99">
                <a:extLst>
                  <a:ext uri="{FF2B5EF4-FFF2-40B4-BE49-F238E27FC236}">
                    <a16:creationId xmlns:a16="http://schemas.microsoft.com/office/drawing/2014/main" id="{E6E03EA3-E14B-E8CE-27D9-56B20E356ABA}"/>
                  </a:ext>
                </a:extLst>
              </p:cNvPr>
              <p:cNvSpPr/>
              <p:nvPr/>
            </p:nvSpPr>
            <p:spPr>
              <a:xfrm>
                <a:off x="2432079" y="1843653"/>
                <a:ext cx="881692" cy="297964"/>
              </a:xfrm>
              <a:prstGeom prst="rect">
                <a:avLst/>
              </a:prstGeom>
              <a:gradFill>
                <a:gsLst>
                  <a:gs pos="100000">
                    <a:srgbClr val="FF9900"/>
                  </a:gs>
                  <a:gs pos="0">
                    <a:srgbClr val="FFCC66"/>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TextBox 116">
                <a:extLst>
                  <a:ext uri="{FF2B5EF4-FFF2-40B4-BE49-F238E27FC236}">
                    <a16:creationId xmlns:a16="http://schemas.microsoft.com/office/drawing/2014/main" id="{57305586-9C93-3E68-DA1C-0EF46B58B160}"/>
                  </a:ext>
                </a:extLst>
              </p:cNvPr>
              <p:cNvSpPr txBox="1"/>
              <p:nvPr/>
            </p:nvSpPr>
            <p:spPr>
              <a:xfrm>
                <a:off x="2409488" y="1846917"/>
                <a:ext cx="950901" cy="307777"/>
              </a:xfrm>
              <a:prstGeom prst="rect">
                <a:avLst/>
              </a:prstGeom>
              <a:noFill/>
            </p:spPr>
            <p:txBody>
              <a:bodyPr wrap="none" rtlCol="0">
                <a:spAutoFit/>
              </a:bodyPr>
              <a:lstStyle/>
              <a:p>
                <a:r>
                  <a:rPr lang="en-US" altLang="zh-CN" sz="1400" b="1" dirty="0">
                    <a:solidFill>
                      <a:srgbClr val="11576A"/>
                    </a:solidFill>
                    <a:latin typeface="+mn-ea"/>
                  </a:rPr>
                  <a:t>CPU</a:t>
                </a:r>
                <a:r>
                  <a:rPr lang="zh-CN" altLang="en-US" sz="1400" b="1" dirty="0">
                    <a:solidFill>
                      <a:srgbClr val="11576A"/>
                    </a:solidFill>
                    <a:latin typeface="+mn-ea"/>
                  </a:rPr>
                  <a:t>计算</a:t>
                </a:r>
              </a:p>
            </p:txBody>
          </p:sp>
        </p:grpSp>
      </p:grpSp>
      <p:grpSp>
        <p:nvGrpSpPr>
          <p:cNvPr id="105" name="组合 104">
            <a:extLst>
              <a:ext uri="{FF2B5EF4-FFF2-40B4-BE49-F238E27FC236}">
                <a16:creationId xmlns:a16="http://schemas.microsoft.com/office/drawing/2014/main" id="{8B0E8142-4576-9442-2586-493A3EEE49D3}"/>
              </a:ext>
            </a:extLst>
          </p:cNvPr>
          <p:cNvGrpSpPr/>
          <p:nvPr/>
        </p:nvGrpSpPr>
        <p:grpSpPr>
          <a:xfrm>
            <a:off x="4441080" y="3720841"/>
            <a:ext cx="2689776" cy="1593127"/>
            <a:chOff x="4073442" y="2658787"/>
            <a:chExt cx="2689776" cy="1593127"/>
          </a:xfrm>
        </p:grpSpPr>
        <p:cxnSp>
          <p:nvCxnSpPr>
            <p:cNvPr id="106" name="直接连接符 105">
              <a:extLst>
                <a:ext uri="{FF2B5EF4-FFF2-40B4-BE49-F238E27FC236}">
                  <a16:creationId xmlns:a16="http://schemas.microsoft.com/office/drawing/2014/main" id="{5B299324-8B76-1B4C-70D6-EA51375DF64A}"/>
                </a:ext>
              </a:extLst>
            </p:cNvPr>
            <p:cNvCxnSpPr/>
            <p:nvPr/>
          </p:nvCxnSpPr>
          <p:spPr>
            <a:xfrm rot="5400000" flipH="1" flipV="1">
              <a:off x="3497062" y="3235167"/>
              <a:ext cx="1262547" cy="109787"/>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D1AAF5F-18CB-2011-0A54-C964630867B0}"/>
                </a:ext>
              </a:extLst>
            </p:cNvPr>
            <p:cNvCxnSpPr/>
            <p:nvPr/>
          </p:nvCxnSpPr>
          <p:spPr>
            <a:xfrm rot="16200000" flipV="1">
              <a:off x="3606848" y="3235167"/>
              <a:ext cx="1372334" cy="219573"/>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D1E15E2-6FEB-533A-AB8C-7E591142A496}"/>
                </a:ext>
              </a:extLst>
            </p:cNvPr>
            <p:cNvCxnSpPr/>
            <p:nvPr/>
          </p:nvCxnSpPr>
          <p:spPr>
            <a:xfrm rot="16200000" flipV="1">
              <a:off x="4402802" y="4031120"/>
              <a:ext cx="219573" cy="219573"/>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A78AFE7-E5DE-9A59-A779-CA3167CE3043}"/>
                </a:ext>
              </a:extLst>
            </p:cNvPr>
            <p:cNvCxnSpPr/>
            <p:nvPr/>
          </p:nvCxnSpPr>
          <p:spPr>
            <a:xfrm>
              <a:off x="4622376" y="4250694"/>
              <a:ext cx="2140842" cy="1220"/>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10" name="文本框 109">
            <a:extLst>
              <a:ext uri="{FF2B5EF4-FFF2-40B4-BE49-F238E27FC236}">
                <a16:creationId xmlns:a16="http://schemas.microsoft.com/office/drawing/2014/main" id="{192C044F-9615-7AC8-27F2-67B716173245}"/>
              </a:ext>
            </a:extLst>
          </p:cNvPr>
          <p:cNvSpPr txBox="1"/>
          <p:nvPr/>
        </p:nvSpPr>
        <p:spPr>
          <a:xfrm>
            <a:off x="8691716" y="3130496"/>
            <a:ext cx="2833048"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合理的时间片设计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一方面要避免在有效的计算中打断连续运行的程序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另一方面要避免单个计算任务过度占用</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资源</a:t>
            </a:r>
          </a:p>
        </p:txBody>
      </p:sp>
    </p:spTree>
    <p:extLst>
      <p:ext uri="{BB962C8B-B14F-4D97-AF65-F5344CB8AC3E}">
        <p14:creationId xmlns:p14="http://schemas.microsoft.com/office/powerpoint/2010/main" val="18926173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par>
                          <p:cTn id="17" fill="hold">
                            <p:stCondLst>
                              <p:cond delay="1500"/>
                            </p:stCondLst>
                            <p:childTnLst>
                              <p:par>
                                <p:cTn id="18" presetID="22" presetClass="entr" presetSubtype="1" fill="hold" nodeType="afterEffect">
                                  <p:stCondLst>
                                    <p:cond delay="50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500"/>
                                        <p:tgtEl>
                                          <p:spTgt spid="61"/>
                                        </p:tgtEl>
                                      </p:cBhvr>
                                    </p:animEffect>
                                  </p:childTnLst>
                                </p:cTn>
                              </p:par>
                            </p:childTnLst>
                          </p:cTn>
                        </p:par>
                        <p:par>
                          <p:cTn id="21" fill="hold">
                            <p:stCondLst>
                              <p:cond delay="2500"/>
                            </p:stCondLst>
                            <p:childTnLst>
                              <p:par>
                                <p:cTn id="22" presetID="22" presetClass="entr" presetSubtype="1" fill="hold" nodeType="afterEffect">
                                  <p:stCondLst>
                                    <p:cond delay="500"/>
                                  </p:stCondLst>
                                  <p:childTnLst>
                                    <p:set>
                                      <p:cBhvr>
                                        <p:cTn id="23" dur="1" fill="hold">
                                          <p:stCondLst>
                                            <p:cond delay="0"/>
                                          </p:stCondLst>
                                        </p:cTn>
                                        <p:tgtEl>
                                          <p:spTgt spid="85"/>
                                        </p:tgtEl>
                                        <p:attrNameLst>
                                          <p:attrName>style.visibility</p:attrName>
                                        </p:attrNameLst>
                                      </p:cBhvr>
                                      <p:to>
                                        <p:strVal val="visible"/>
                                      </p:to>
                                    </p:set>
                                    <p:animEffect transition="in" filter="wipe(up)">
                                      <p:cBhvr>
                                        <p:cTn id="24" dur="500"/>
                                        <p:tgtEl>
                                          <p:spTgt spid="85"/>
                                        </p:tgtEl>
                                      </p:cBhvr>
                                    </p:animEffect>
                                  </p:childTnLst>
                                </p:cTn>
                              </p:par>
                            </p:childTnLst>
                          </p:cTn>
                        </p:par>
                        <p:par>
                          <p:cTn id="25" fill="hold">
                            <p:stCondLst>
                              <p:cond delay="3500"/>
                            </p:stCondLst>
                            <p:childTnLst>
                              <p:par>
                                <p:cTn id="26" presetID="22" presetClass="entr" presetSubtype="1" fill="hold" nodeType="afterEffect">
                                  <p:stCondLst>
                                    <p:cond delay="500"/>
                                  </p:stCondLst>
                                  <p:childTnLst>
                                    <p:set>
                                      <p:cBhvr>
                                        <p:cTn id="27" dur="1" fill="hold">
                                          <p:stCondLst>
                                            <p:cond delay="0"/>
                                          </p:stCondLst>
                                        </p:cTn>
                                        <p:tgtEl>
                                          <p:spTgt spid="69"/>
                                        </p:tgtEl>
                                        <p:attrNameLst>
                                          <p:attrName>style.visibility</p:attrName>
                                        </p:attrNameLst>
                                      </p:cBhvr>
                                      <p:to>
                                        <p:strVal val="visible"/>
                                      </p:to>
                                    </p:set>
                                    <p:animEffect transition="in" filter="wipe(up)">
                                      <p:cBhvr>
                                        <p:cTn id="28" dur="500"/>
                                        <p:tgtEl>
                                          <p:spTgt spid="69"/>
                                        </p:tgtEl>
                                      </p:cBhvr>
                                    </p:animEffect>
                                  </p:childTnLst>
                                </p:cTn>
                              </p:par>
                            </p:childTnLst>
                          </p:cTn>
                        </p:par>
                        <p:par>
                          <p:cTn id="29" fill="hold">
                            <p:stCondLst>
                              <p:cond delay="4500"/>
                            </p:stCondLst>
                            <p:childTnLst>
                              <p:par>
                                <p:cTn id="30" presetID="22" presetClass="entr" presetSubtype="1" fill="hold" nodeType="afterEffect">
                                  <p:stCondLst>
                                    <p:cond delay="500"/>
                                  </p:stCondLst>
                                  <p:childTnLst>
                                    <p:set>
                                      <p:cBhvr>
                                        <p:cTn id="31" dur="1" fill="hold">
                                          <p:stCondLst>
                                            <p:cond delay="0"/>
                                          </p:stCondLst>
                                        </p:cTn>
                                        <p:tgtEl>
                                          <p:spTgt spid="95"/>
                                        </p:tgtEl>
                                        <p:attrNameLst>
                                          <p:attrName>style.visibility</p:attrName>
                                        </p:attrNameLst>
                                      </p:cBhvr>
                                      <p:to>
                                        <p:strVal val="visible"/>
                                      </p:to>
                                    </p:set>
                                    <p:animEffect transition="in" filter="wipe(up)">
                                      <p:cBhvr>
                                        <p:cTn id="32" dur="500"/>
                                        <p:tgtEl>
                                          <p:spTgt spid="95"/>
                                        </p:tgtEl>
                                      </p:cBhvr>
                                    </p:animEffect>
                                  </p:childTnLst>
                                </p:cTn>
                              </p:par>
                            </p:childTnLst>
                          </p:cTn>
                        </p:par>
                        <p:par>
                          <p:cTn id="33" fill="hold">
                            <p:stCondLst>
                              <p:cond delay="5500"/>
                            </p:stCondLst>
                            <p:childTnLst>
                              <p:par>
                                <p:cTn id="34" presetID="22" presetClass="entr" presetSubtype="1" fill="hold" nodeType="afterEffect">
                                  <p:stCondLst>
                                    <p:cond delay="500"/>
                                  </p:stCondLst>
                                  <p:childTnLst>
                                    <p:set>
                                      <p:cBhvr>
                                        <p:cTn id="35" dur="1" fill="hold">
                                          <p:stCondLst>
                                            <p:cond delay="0"/>
                                          </p:stCondLst>
                                        </p:cTn>
                                        <p:tgtEl>
                                          <p:spTgt spid="77"/>
                                        </p:tgtEl>
                                        <p:attrNameLst>
                                          <p:attrName>style.visibility</p:attrName>
                                        </p:attrNameLst>
                                      </p:cBhvr>
                                      <p:to>
                                        <p:strVal val="visible"/>
                                      </p:to>
                                    </p:set>
                                    <p:animEffect transition="in" filter="wipe(up)">
                                      <p:cBhvr>
                                        <p:cTn id="36" dur="500"/>
                                        <p:tgtEl>
                                          <p:spTgt spid="77"/>
                                        </p:tgtEl>
                                      </p:cBhvr>
                                    </p:animEffect>
                                  </p:childTnLst>
                                </p:cTn>
                              </p:par>
                            </p:childTnLst>
                          </p:cTn>
                        </p:par>
                        <p:par>
                          <p:cTn id="37" fill="hold">
                            <p:stCondLst>
                              <p:cond delay="6500"/>
                            </p:stCondLst>
                            <p:childTnLst>
                              <p:par>
                                <p:cTn id="38" presetID="22" presetClass="entr" presetSubtype="1" fill="hold" grpId="0" nodeType="afterEffect">
                                  <p:stCondLst>
                                    <p:cond delay="50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5"/>
                                        </p:tgtEl>
                                        <p:attrNameLst>
                                          <p:attrName>style.visibility</p:attrName>
                                        </p:attrNameLst>
                                      </p:cBhvr>
                                      <p:to>
                                        <p:strVal val="visible"/>
                                      </p:to>
                                    </p:set>
                                    <p:animEffect transition="in" filter="wipe(left)">
                                      <p:cBhvr>
                                        <p:cTn id="50" dur="1000"/>
                                        <p:tgtEl>
                                          <p:spTgt spid="10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10"/>
                                        </p:tgtEl>
                                        <p:attrNameLst>
                                          <p:attrName>style.visibility</p:attrName>
                                        </p:attrNameLst>
                                      </p:cBhvr>
                                      <p:to>
                                        <p:strVal val="visible"/>
                                      </p:to>
                                    </p:set>
                                    <p:anim calcmode="lin" valueType="num">
                                      <p:cBhvr additive="base">
                                        <p:cTn id="65" dur="500" fill="hold"/>
                                        <p:tgtEl>
                                          <p:spTgt spid="110"/>
                                        </p:tgtEl>
                                        <p:attrNameLst>
                                          <p:attrName>ppt_x</p:attrName>
                                        </p:attrNameLst>
                                      </p:cBhvr>
                                      <p:tavLst>
                                        <p:tav tm="0">
                                          <p:val>
                                            <p:strVal val="#ppt_x"/>
                                          </p:val>
                                        </p:tav>
                                        <p:tav tm="100000">
                                          <p:val>
                                            <p:strVal val="#ppt_x"/>
                                          </p:val>
                                        </p:tav>
                                      </p:tavLst>
                                    </p:anim>
                                    <p:anim calcmode="lin" valueType="num">
                                      <p:cBhvr additive="base">
                                        <p:cTn id="66"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比较</a:t>
            </a:r>
            <a:r>
              <a:rPr lang="en-US" altLang="zh-CN" sz="3600" dirty="0">
                <a:latin typeface="微软雅黑" panose="020B0503020204020204" pitchFamily="34" charset="-122"/>
                <a:ea typeface="微软雅黑" panose="020B0503020204020204" pitchFamily="34" charset="-122"/>
              </a:rPr>
              <a:t>FCFS</a:t>
            </a:r>
            <a:r>
              <a:rPr lang="zh-CN" altLang="en-US" sz="3600" dirty="0">
                <a:latin typeface="微软雅黑" panose="020B0503020204020204" pitchFamily="34" charset="-122"/>
                <a:ea typeface="微软雅黑" panose="020B0503020204020204" pitchFamily="34" charset="-122"/>
              </a:rPr>
              <a:t>和</a:t>
            </a:r>
            <a:r>
              <a:rPr lang="en-US" altLang="zh-CN" sz="3600" dirty="0">
                <a:latin typeface="微软雅黑" panose="020B0503020204020204" pitchFamily="34" charset="-122"/>
                <a:ea typeface="微软雅黑" panose="020B0503020204020204" pitchFamily="34" charset="-122"/>
              </a:rPr>
              <a:t>RR</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BF0CA996-C93D-A4C1-5C53-672B8373AA50}"/>
              </a:ext>
            </a:extLst>
          </p:cNvPr>
          <p:cNvGrpSpPr/>
          <p:nvPr/>
        </p:nvGrpSpPr>
        <p:grpSpPr>
          <a:xfrm>
            <a:off x="844894" y="1628801"/>
            <a:ext cx="4316763" cy="1625609"/>
            <a:chOff x="844893" y="735000"/>
            <a:chExt cx="4316763" cy="1625609"/>
          </a:xfrm>
        </p:grpSpPr>
        <p:sp>
          <p:nvSpPr>
            <p:cNvPr id="8" name="内容占位符 2">
              <a:extLst>
                <a:ext uri="{FF2B5EF4-FFF2-40B4-BE49-F238E27FC236}">
                  <a16:creationId xmlns:a16="http://schemas.microsoft.com/office/drawing/2014/main" id="{37D7A83E-AEEC-BB1A-84B2-7438597E3436}"/>
                </a:ext>
              </a:extLst>
            </p:cNvPr>
            <p:cNvSpPr txBox="1"/>
            <p:nvPr/>
          </p:nvSpPr>
          <p:spPr>
            <a:xfrm>
              <a:off x="1142976" y="735000"/>
              <a:ext cx="4018680"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dirty="0"/>
                <a:t>示例: </a:t>
              </a:r>
              <a:r>
                <a:rPr lang="en-US" altLang="zh-CN" dirty="0"/>
                <a:t>4</a:t>
              </a:r>
              <a:r>
                <a:rPr lang="zh-CN" altLang="en-US" dirty="0"/>
                <a:t>个进程的执行时间如下</a:t>
              </a:r>
            </a:p>
          </p:txBody>
        </p:sp>
        <p:sp>
          <p:nvSpPr>
            <p:cNvPr id="9" name="TextBox 11">
              <a:extLst>
                <a:ext uri="{FF2B5EF4-FFF2-40B4-BE49-F238E27FC236}">
                  <a16:creationId xmlns:a16="http://schemas.microsoft.com/office/drawing/2014/main" id="{6E81850C-69AF-1670-148A-4E462CDE0048}"/>
                </a:ext>
              </a:extLst>
            </p:cNvPr>
            <p:cNvSpPr txBox="1"/>
            <p:nvPr/>
          </p:nvSpPr>
          <p:spPr>
            <a:xfrm>
              <a:off x="844893" y="73500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sp>
          <p:nvSpPr>
            <p:cNvPr id="10" name="内容占位符 2">
              <a:extLst>
                <a:ext uri="{FF2B5EF4-FFF2-40B4-BE49-F238E27FC236}">
                  <a16:creationId xmlns:a16="http://schemas.microsoft.com/office/drawing/2014/main" id="{AB99CB2F-414D-5498-0BDA-6D68D44CCB25}"/>
                </a:ext>
              </a:extLst>
            </p:cNvPr>
            <p:cNvSpPr txBox="1"/>
            <p:nvPr/>
          </p:nvSpPr>
          <p:spPr>
            <a:xfrm>
              <a:off x="1459606" y="1074725"/>
              <a:ext cx="3071834" cy="1285884"/>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tabLst>
                  <a:tab pos="2630170" algn="ctr"/>
                  <a:tab pos="3206750" algn="l"/>
                  <a:tab pos="4458970" algn="ctr"/>
                </a:tabLst>
              </a:pPr>
              <a:r>
                <a:rPr lang="zh-CN" altLang="en-US" sz="1800" dirty="0"/>
                <a:t>    P1	53</a:t>
              </a:r>
              <a:br>
                <a:rPr lang="zh-CN" altLang="en-US" sz="1800" dirty="0"/>
              </a:br>
              <a:r>
                <a:rPr lang="zh-CN" altLang="en-US" sz="1800" dirty="0"/>
                <a:t>    P2	 8</a:t>
              </a:r>
              <a:br>
                <a:rPr lang="zh-CN" altLang="en-US" sz="1800" dirty="0"/>
              </a:br>
              <a:r>
                <a:rPr lang="zh-CN" altLang="en-US" sz="1800" dirty="0"/>
                <a:t>    P3	68</a:t>
              </a:r>
              <a:br>
                <a:rPr lang="zh-CN" altLang="en-US" sz="1800" dirty="0"/>
              </a:br>
              <a:r>
                <a:rPr lang="zh-CN" altLang="en-US" sz="1800" dirty="0"/>
                <a:t>    P4	24</a:t>
              </a:r>
            </a:p>
          </p:txBody>
        </p:sp>
      </p:grpSp>
      <p:grpSp>
        <p:nvGrpSpPr>
          <p:cNvPr id="11" name="组合 10">
            <a:extLst>
              <a:ext uri="{FF2B5EF4-FFF2-40B4-BE49-F238E27FC236}">
                <a16:creationId xmlns:a16="http://schemas.microsoft.com/office/drawing/2014/main" id="{99C69642-59DC-7EB6-4197-56DF3E2D5C92}"/>
              </a:ext>
            </a:extLst>
          </p:cNvPr>
          <p:cNvGrpSpPr/>
          <p:nvPr/>
        </p:nvGrpSpPr>
        <p:grpSpPr>
          <a:xfrm>
            <a:off x="1142975" y="3179888"/>
            <a:ext cx="4146793" cy="707761"/>
            <a:chOff x="1142975" y="2008005"/>
            <a:chExt cx="4146793" cy="707761"/>
          </a:xfrm>
        </p:grpSpPr>
        <p:sp>
          <p:nvSpPr>
            <p:cNvPr id="12" name="内容占位符 2">
              <a:extLst>
                <a:ext uri="{FF2B5EF4-FFF2-40B4-BE49-F238E27FC236}">
                  <a16:creationId xmlns:a16="http://schemas.microsoft.com/office/drawing/2014/main" id="{FDC294D3-A60C-E988-0684-2F5122F2D57E}"/>
                </a:ext>
              </a:extLst>
            </p:cNvPr>
            <p:cNvSpPr txBox="1"/>
            <p:nvPr/>
          </p:nvSpPr>
          <p:spPr>
            <a:xfrm>
              <a:off x="1142975" y="2008005"/>
              <a:ext cx="3854247"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a:tabLst>
                  <a:tab pos="2630170" algn="ctr"/>
                  <a:tab pos="3206750" algn="l"/>
                  <a:tab pos="4458970" algn="ctr"/>
                </a:tabLst>
              </a:pPr>
              <a:r>
                <a:rPr lang="zh-CN" altLang="en-US" sz="1800" dirty="0"/>
                <a:t>假设上下文切换时间为零</a:t>
              </a:r>
            </a:p>
          </p:txBody>
        </p:sp>
        <p:sp>
          <p:nvSpPr>
            <p:cNvPr id="13" name="内容占位符 2">
              <a:extLst>
                <a:ext uri="{FF2B5EF4-FFF2-40B4-BE49-F238E27FC236}">
                  <a16:creationId xmlns:a16="http://schemas.microsoft.com/office/drawing/2014/main" id="{5D014946-39A7-2874-CAF0-6D927E5FBCD6}"/>
                </a:ext>
              </a:extLst>
            </p:cNvPr>
            <p:cNvSpPr txBox="1"/>
            <p:nvPr/>
          </p:nvSpPr>
          <p:spPr>
            <a:xfrm>
              <a:off x="1142975" y="2287138"/>
              <a:ext cx="4146793"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a:tabLst>
                  <a:tab pos="2630170" algn="ctr"/>
                  <a:tab pos="3206750" algn="l"/>
                  <a:tab pos="4458970" algn="ctr"/>
                </a:tabLst>
              </a:pPr>
              <a:r>
                <a:rPr lang="zh-CN" altLang="en-US" sz="1800" dirty="0"/>
                <a:t>FCFS和RR各自的平均等待时间是多少？</a:t>
              </a:r>
            </a:p>
          </p:txBody>
        </p:sp>
      </p:grpSp>
      <p:grpSp>
        <p:nvGrpSpPr>
          <p:cNvPr id="14" name="组合 13">
            <a:extLst>
              <a:ext uri="{FF2B5EF4-FFF2-40B4-BE49-F238E27FC236}">
                <a16:creationId xmlns:a16="http://schemas.microsoft.com/office/drawing/2014/main" id="{0E9BFB0A-0495-472F-50B2-9BEF49601DC0}"/>
              </a:ext>
            </a:extLst>
          </p:cNvPr>
          <p:cNvGrpSpPr/>
          <p:nvPr/>
        </p:nvGrpSpPr>
        <p:grpSpPr>
          <a:xfrm>
            <a:off x="5654548" y="1387793"/>
            <a:ext cx="5761347" cy="2362216"/>
            <a:chOff x="949617" y="2566988"/>
            <a:chExt cx="5761347" cy="2362216"/>
          </a:xfrm>
        </p:grpSpPr>
        <p:sp>
          <p:nvSpPr>
            <p:cNvPr id="15" name="矩形 14">
              <a:extLst>
                <a:ext uri="{FF2B5EF4-FFF2-40B4-BE49-F238E27FC236}">
                  <a16:creationId xmlns:a16="http://schemas.microsoft.com/office/drawing/2014/main" id="{CF910A4A-C76F-41E3-30DF-920216B49CD6}"/>
                </a:ext>
              </a:extLst>
            </p:cNvPr>
            <p:cNvSpPr/>
            <p:nvPr/>
          </p:nvSpPr>
          <p:spPr>
            <a:xfrm>
              <a:off x="949617" y="2583180"/>
              <a:ext cx="5760000" cy="288000"/>
            </a:xfrm>
            <a:prstGeom prst="rect">
              <a:avLst/>
            </a:prstGeom>
            <a:gradFill>
              <a:gsLst>
                <a:gs pos="100000">
                  <a:srgbClr val="005072"/>
                </a:gs>
                <a:gs pos="0">
                  <a:srgbClr val="0093DD"/>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BAB95D6-89FF-66E8-CA79-C8CD1ACF9A6A}"/>
                </a:ext>
              </a:extLst>
            </p:cNvPr>
            <p:cNvSpPr/>
            <p:nvPr/>
          </p:nvSpPr>
          <p:spPr>
            <a:xfrm>
              <a:off x="950964" y="2884629"/>
              <a:ext cx="5760000" cy="2016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12D9660B-698A-F1B9-8009-A9F7DBF4EA35}"/>
                </a:ext>
              </a:extLst>
            </p:cNvPr>
            <p:cNvCxnSpPr/>
            <p:nvPr/>
          </p:nvCxnSpPr>
          <p:spPr>
            <a:xfrm rot="10800000" flipH="1">
              <a:off x="950964" y="3757621"/>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E2B1D04-F03C-6D21-C841-8560FADF4C9D}"/>
                </a:ext>
              </a:extLst>
            </p:cNvPr>
            <p:cNvCxnSpPr/>
            <p:nvPr/>
          </p:nvCxnSpPr>
          <p:spPr>
            <a:xfrm rot="16200000" flipH="1">
              <a:off x="2678964" y="3729579"/>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FE4F75C-B19F-671B-E6F0-206E90A782AC}"/>
                </a:ext>
              </a:extLst>
            </p:cNvPr>
            <p:cNvCxnSpPr/>
            <p:nvPr/>
          </p:nvCxnSpPr>
          <p:spPr>
            <a:xfrm rot="16200000" flipH="1">
              <a:off x="3420794" y="3747563"/>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C76F436-D1C0-26E1-C84C-375ADA4732DF}"/>
                </a:ext>
              </a:extLst>
            </p:cNvPr>
            <p:cNvCxnSpPr/>
            <p:nvPr/>
          </p:nvCxnSpPr>
          <p:spPr>
            <a:xfrm rot="16200000" flipH="1">
              <a:off x="4107724" y="3747563"/>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6D4F8AD-EF66-6D49-832B-58375031F6F8}"/>
                </a:ext>
              </a:extLst>
            </p:cNvPr>
            <p:cNvCxnSpPr/>
            <p:nvPr/>
          </p:nvCxnSpPr>
          <p:spPr>
            <a:xfrm rot="16200000" flipH="1">
              <a:off x="1228518" y="3747563"/>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98A9931-D8E0-8EFD-9C33-81C588CC3F69}"/>
                </a:ext>
              </a:extLst>
            </p:cNvPr>
            <p:cNvCxnSpPr/>
            <p:nvPr/>
          </p:nvCxnSpPr>
          <p:spPr>
            <a:xfrm rot="16200000" flipH="1">
              <a:off x="1970348" y="3747563"/>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6B89660-342A-1FA3-1119-5D200743F89C}"/>
                </a:ext>
              </a:extLst>
            </p:cNvPr>
            <p:cNvCxnSpPr/>
            <p:nvPr/>
          </p:nvCxnSpPr>
          <p:spPr>
            <a:xfrm rot="10800000" flipH="1">
              <a:off x="950964" y="3186117"/>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DBDCBF-5A5F-29C3-F983-C3C4E41D6E1F}"/>
                </a:ext>
              </a:extLst>
            </p:cNvPr>
            <p:cNvCxnSpPr/>
            <p:nvPr/>
          </p:nvCxnSpPr>
          <p:spPr>
            <a:xfrm rot="10800000" flipH="1">
              <a:off x="950964" y="3471869"/>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DFEF9AC-3F98-A9EA-4A0D-19F0F9CEF4F5}"/>
                </a:ext>
              </a:extLst>
            </p:cNvPr>
            <p:cNvCxnSpPr/>
            <p:nvPr/>
          </p:nvCxnSpPr>
          <p:spPr>
            <a:xfrm rot="10800000" flipH="1">
              <a:off x="950964" y="4043373"/>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93A7A16-F1A8-2AFE-F6DA-F44B6A815832}"/>
                </a:ext>
              </a:extLst>
            </p:cNvPr>
            <p:cNvCxnSpPr/>
            <p:nvPr/>
          </p:nvCxnSpPr>
          <p:spPr>
            <a:xfrm rot="10800000" flipH="1">
              <a:off x="950964" y="4329125"/>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398C63F-4EB4-4131-C5FC-3610FFB70F3E}"/>
                </a:ext>
              </a:extLst>
            </p:cNvPr>
            <p:cNvCxnSpPr/>
            <p:nvPr/>
          </p:nvCxnSpPr>
          <p:spPr>
            <a:xfrm rot="10800000" flipH="1">
              <a:off x="950964" y="4614877"/>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28" name="TextBox 31">
              <a:extLst>
                <a:ext uri="{FF2B5EF4-FFF2-40B4-BE49-F238E27FC236}">
                  <a16:creationId xmlns:a16="http://schemas.microsoft.com/office/drawing/2014/main" id="{B4DEF10F-950E-71DD-878B-0652643E685F}"/>
                </a:ext>
              </a:extLst>
            </p:cNvPr>
            <p:cNvSpPr txBox="1"/>
            <p:nvPr/>
          </p:nvSpPr>
          <p:spPr>
            <a:xfrm>
              <a:off x="1162026" y="2876552"/>
              <a:ext cx="1197764" cy="338554"/>
            </a:xfrm>
            <a:prstGeom prst="rect">
              <a:avLst/>
            </a:prstGeom>
            <a:noFill/>
          </p:spPr>
          <p:txBody>
            <a:bodyPr wrap="none" rtlCol="0">
              <a:spAutoFit/>
            </a:bodyPr>
            <a:lstStyle/>
            <a:p>
              <a:r>
                <a:rPr lang="en-US" altLang="zh-CN" sz="1600" b="1">
                  <a:solidFill>
                    <a:srgbClr val="005072"/>
                  </a:solidFill>
                  <a:latin typeface="+mj-ea"/>
                  <a:ea typeface="+mj-ea"/>
                </a:rPr>
                <a:t>RR(q=1)</a:t>
              </a:r>
              <a:endParaRPr lang="zh-CN" altLang="en-US" sz="1600" b="1">
                <a:solidFill>
                  <a:srgbClr val="005072"/>
                </a:solidFill>
                <a:latin typeface="+mj-ea"/>
                <a:ea typeface="+mj-ea"/>
              </a:endParaRPr>
            </a:p>
          </p:txBody>
        </p:sp>
        <p:sp>
          <p:nvSpPr>
            <p:cNvPr id="29" name="TextBox 32">
              <a:extLst>
                <a:ext uri="{FF2B5EF4-FFF2-40B4-BE49-F238E27FC236}">
                  <a16:creationId xmlns:a16="http://schemas.microsoft.com/office/drawing/2014/main" id="{2DABDED4-56A4-F9EB-9C81-BD3A68CBE308}"/>
                </a:ext>
              </a:extLst>
            </p:cNvPr>
            <p:cNvSpPr txBox="1"/>
            <p:nvPr/>
          </p:nvSpPr>
          <p:spPr>
            <a:xfrm>
              <a:off x="1162026" y="3157542"/>
              <a:ext cx="1197764" cy="338554"/>
            </a:xfrm>
            <a:prstGeom prst="rect">
              <a:avLst/>
            </a:prstGeom>
            <a:noFill/>
          </p:spPr>
          <p:txBody>
            <a:bodyPr wrap="none" rtlCol="0">
              <a:spAutoFit/>
            </a:bodyPr>
            <a:lstStyle/>
            <a:p>
              <a:r>
                <a:rPr lang="en-US" altLang="zh-CN" sz="1600" b="1">
                  <a:solidFill>
                    <a:srgbClr val="005072"/>
                  </a:solidFill>
                  <a:latin typeface="+mj-ea"/>
                  <a:ea typeface="+mj-ea"/>
                </a:rPr>
                <a:t>RR(q=5)</a:t>
              </a:r>
              <a:endParaRPr lang="zh-CN" altLang="en-US" sz="1600" b="1">
                <a:solidFill>
                  <a:srgbClr val="005072"/>
                </a:solidFill>
                <a:latin typeface="+mj-ea"/>
                <a:ea typeface="+mj-ea"/>
              </a:endParaRPr>
            </a:p>
          </p:txBody>
        </p:sp>
        <p:sp>
          <p:nvSpPr>
            <p:cNvPr id="30" name="TextBox 33">
              <a:extLst>
                <a:ext uri="{FF2B5EF4-FFF2-40B4-BE49-F238E27FC236}">
                  <a16:creationId xmlns:a16="http://schemas.microsoft.com/office/drawing/2014/main" id="{9CBECD83-E19B-05B7-56C9-3D22BA0774B9}"/>
                </a:ext>
              </a:extLst>
            </p:cNvPr>
            <p:cNvSpPr txBox="1"/>
            <p:nvPr/>
          </p:nvSpPr>
          <p:spPr>
            <a:xfrm>
              <a:off x="1162026" y="3443294"/>
              <a:ext cx="1197764" cy="338554"/>
            </a:xfrm>
            <a:prstGeom prst="rect">
              <a:avLst/>
            </a:prstGeom>
            <a:noFill/>
          </p:spPr>
          <p:txBody>
            <a:bodyPr wrap="none" rtlCol="0">
              <a:spAutoFit/>
            </a:bodyPr>
            <a:lstStyle/>
            <a:p>
              <a:r>
                <a:rPr lang="en-US" altLang="zh-CN" sz="1600" b="1">
                  <a:solidFill>
                    <a:srgbClr val="005072"/>
                  </a:solidFill>
                  <a:latin typeface="+mj-ea"/>
                  <a:ea typeface="+mj-ea"/>
                </a:rPr>
                <a:t>RR(q=8)</a:t>
              </a:r>
              <a:endParaRPr lang="zh-CN" altLang="en-US" sz="1600" b="1">
                <a:solidFill>
                  <a:srgbClr val="005072"/>
                </a:solidFill>
                <a:latin typeface="+mj-ea"/>
                <a:ea typeface="+mj-ea"/>
              </a:endParaRPr>
            </a:p>
          </p:txBody>
        </p:sp>
        <p:sp>
          <p:nvSpPr>
            <p:cNvPr id="31" name="TextBox 34">
              <a:extLst>
                <a:ext uri="{FF2B5EF4-FFF2-40B4-BE49-F238E27FC236}">
                  <a16:creationId xmlns:a16="http://schemas.microsoft.com/office/drawing/2014/main" id="{5B360D9D-21CB-4DD3-358B-08A6E3487991}"/>
                </a:ext>
              </a:extLst>
            </p:cNvPr>
            <p:cNvSpPr txBox="1"/>
            <p:nvPr/>
          </p:nvSpPr>
          <p:spPr>
            <a:xfrm>
              <a:off x="1123926" y="3724284"/>
              <a:ext cx="1343638" cy="338554"/>
            </a:xfrm>
            <a:prstGeom prst="rect">
              <a:avLst/>
            </a:prstGeom>
            <a:noFill/>
          </p:spPr>
          <p:txBody>
            <a:bodyPr wrap="none" rtlCol="0">
              <a:spAutoFit/>
            </a:bodyPr>
            <a:lstStyle/>
            <a:p>
              <a:r>
                <a:rPr lang="en-US" altLang="zh-CN" sz="1600" b="1">
                  <a:solidFill>
                    <a:srgbClr val="005072"/>
                  </a:solidFill>
                  <a:latin typeface="+mj-ea"/>
                  <a:ea typeface="+mj-ea"/>
                </a:rPr>
                <a:t>RR(q=10)</a:t>
              </a:r>
              <a:endParaRPr lang="zh-CN" altLang="en-US" sz="1600" b="1">
                <a:solidFill>
                  <a:srgbClr val="005072"/>
                </a:solidFill>
                <a:latin typeface="+mj-ea"/>
                <a:ea typeface="+mj-ea"/>
              </a:endParaRPr>
            </a:p>
          </p:txBody>
        </p:sp>
        <p:sp>
          <p:nvSpPr>
            <p:cNvPr id="32" name="TextBox 35">
              <a:extLst>
                <a:ext uri="{FF2B5EF4-FFF2-40B4-BE49-F238E27FC236}">
                  <a16:creationId xmlns:a16="http://schemas.microsoft.com/office/drawing/2014/main" id="{78E5444D-D81B-AAE7-F5DB-C42039123811}"/>
                </a:ext>
              </a:extLst>
            </p:cNvPr>
            <p:cNvSpPr txBox="1"/>
            <p:nvPr/>
          </p:nvSpPr>
          <p:spPr>
            <a:xfrm>
              <a:off x="1123926" y="4014798"/>
              <a:ext cx="1343638" cy="338554"/>
            </a:xfrm>
            <a:prstGeom prst="rect">
              <a:avLst/>
            </a:prstGeom>
            <a:noFill/>
          </p:spPr>
          <p:txBody>
            <a:bodyPr wrap="none" rtlCol="0">
              <a:spAutoFit/>
            </a:bodyPr>
            <a:lstStyle/>
            <a:p>
              <a:r>
                <a:rPr lang="en-US" altLang="zh-CN" sz="1600" b="1">
                  <a:solidFill>
                    <a:srgbClr val="005072"/>
                  </a:solidFill>
                  <a:latin typeface="+mj-ea"/>
                  <a:ea typeface="+mj-ea"/>
                </a:rPr>
                <a:t>RR(q=20)</a:t>
              </a:r>
              <a:endParaRPr lang="zh-CN" altLang="en-US" sz="1600" b="1">
                <a:solidFill>
                  <a:srgbClr val="005072"/>
                </a:solidFill>
                <a:latin typeface="+mj-ea"/>
                <a:ea typeface="+mj-ea"/>
              </a:endParaRPr>
            </a:p>
          </p:txBody>
        </p:sp>
        <p:sp>
          <p:nvSpPr>
            <p:cNvPr id="33" name="TextBox 36">
              <a:extLst>
                <a:ext uri="{FF2B5EF4-FFF2-40B4-BE49-F238E27FC236}">
                  <a16:creationId xmlns:a16="http://schemas.microsoft.com/office/drawing/2014/main" id="{FA6A9BF1-D10B-3323-B58F-18A8EB0514BF}"/>
                </a:ext>
              </a:extLst>
            </p:cNvPr>
            <p:cNvSpPr txBox="1"/>
            <p:nvPr/>
          </p:nvSpPr>
          <p:spPr>
            <a:xfrm>
              <a:off x="1133451" y="4324363"/>
              <a:ext cx="1253869" cy="338554"/>
            </a:xfrm>
            <a:prstGeom prst="rect">
              <a:avLst/>
            </a:prstGeom>
            <a:noFill/>
          </p:spPr>
          <p:txBody>
            <a:bodyPr wrap="none" rtlCol="0">
              <a:spAutoFit/>
            </a:bodyPr>
            <a:lstStyle/>
            <a:p>
              <a:r>
                <a:rPr lang="en-US" altLang="zh-CN" sz="1600" b="1">
                  <a:solidFill>
                    <a:srgbClr val="005072"/>
                  </a:solidFill>
                  <a:latin typeface="+mj-ea"/>
                  <a:ea typeface="+mj-ea"/>
                </a:rPr>
                <a:t>BestFCFS</a:t>
              </a:r>
              <a:endParaRPr lang="zh-CN" altLang="en-US" sz="1600" b="1">
                <a:solidFill>
                  <a:srgbClr val="005072"/>
                </a:solidFill>
                <a:latin typeface="+mj-ea"/>
                <a:ea typeface="+mj-ea"/>
              </a:endParaRPr>
            </a:p>
          </p:txBody>
        </p:sp>
        <p:sp>
          <p:nvSpPr>
            <p:cNvPr id="34" name="TextBox 37">
              <a:extLst>
                <a:ext uri="{FF2B5EF4-FFF2-40B4-BE49-F238E27FC236}">
                  <a16:creationId xmlns:a16="http://schemas.microsoft.com/office/drawing/2014/main" id="{B5023120-85B2-2B6A-0B47-B6CA6A9FCE15}"/>
                </a:ext>
              </a:extLst>
            </p:cNvPr>
            <p:cNvSpPr txBox="1"/>
            <p:nvPr/>
          </p:nvSpPr>
          <p:spPr>
            <a:xfrm>
              <a:off x="1042963" y="4590650"/>
              <a:ext cx="1435008" cy="338554"/>
            </a:xfrm>
            <a:prstGeom prst="rect">
              <a:avLst/>
            </a:prstGeom>
            <a:noFill/>
          </p:spPr>
          <p:txBody>
            <a:bodyPr wrap="none" rtlCol="0">
              <a:spAutoFit/>
            </a:bodyPr>
            <a:lstStyle/>
            <a:p>
              <a:r>
                <a:rPr lang="en-US" altLang="zh-CN" sz="1600" b="1">
                  <a:solidFill>
                    <a:srgbClr val="005072"/>
                  </a:solidFill>
                  <a:latin typeface="+mj-ea"/>
                  <a:ea typeface="+mj-ea"/>
                </a:rPr>
                <a:t>WorstFCFS</a:t>
              </a:r>
              <a:endParaRPr lang="zh-CN" altLang="en-US" sz="1600" b="1">
                <a:solidFill>
                  <a:srgbClr val="005072"/>
                </a:solidFill>
                <a:latin typeface="+mj-ea"/>
                <a:ea typeface="+mj-ea"/>
              </a:endParaRPr>
            </a:p>
          </p:txBody>
        </p:sp>
        <p:sp>
          <p:nvSpPr>
            <p:cNvPr id="35" name="TextBox 38">
              <a:extLst>
                <a:ext uri="{FF2B5EF4-FFF2-40B4-BE49-F238E27FC236}">
                  <a16:creationId xmlns:a16="http://schemas.microsoft.com/office/drawing/2014/main" id="{C61182C3-E910-553A-0809-48AE0B79236E}"/>
                </a:ext>
              </a:extLst>
            </p:cNvPr>
            <p:cNvSpPr txBox="1"/>
            <p:nvPr/>
          </p:nvSpPr>
          <p:spPr>
            <a:xfrm>
              <a:off x="1299947" y="2566988"/>
              <a:ext cx="800219" cy="338554"/>
            </a:xfrm>
            <a:prstGeom prst="rect">
              <a:avLst/>
            </a:prstGeom>
            <a:noFill/>
          </p:spPr>
          <p:txBody>
            <a:bodyPr wrap="none" rtlCol="0">
              <a:spAutoFit/>
            </a:bodyPr>
            <a:lstStyle/>
            <a:p>
              <a:r>
                <a:rPr lang="zh-CN" altLang="en-US" sz="1600" b="1" dirty="0">
                  <a:solidFill>
                    <a:schemeClr val="bg1"/>
                  </a:solidFill>
                  <a:latin typeface="+mj-ea"/>
                </a:rPr>
                <a:t>时间片</a:t>
              </a:r>
            </a:p>
          </p:txBody>
        </p:sp>
        <p:sp>
          <p:nvSpPr>
            <p:cNvPr id="36" name="TextBox 39">
              <a:extLst>
                <a:ext uri="{FF2B5EF4-FFF2-40B4-BE49-F238E27FC236}">
                  <a16:creationId xmlns:a16="http://schemas.microsoft.com/office/drawing/2014/main" id="{5C5D172A-00A7-FE30-D460-167FB173A30B}"/>
                </a:ext>
              </a:extLst>
            </p:cNvPr>
            <p:cNvSpPr txBox="1"/>
            <p:nvPr/>
          </p:nvSpPr>
          <p:spPr>
            <a:xfrm>
              <a:off x="2543698" y="2566988"/>
              <a:ext cx="433132" cy="338554"/>
            </a:xfrm>
            <a:prstGeom prst="rect">
              <a:avLst/>
            </a:prstGeom>
            <a:noFill/>
          </p:spPr>
          <p:txBody>
            <a:bodyPr wrap="none" rtlCol="0">
              <a:spAutoFit/>
            </a:bodyPr>
            <a:lstStyle/>
            <a:p>
              <a:r>
                <a:rPr lang="en-US" altLang="zh-CN" sz="1600" b="1">
                  <a:solidFill>
                    <a:schemeClr val="bg1"/>
                  </a:solidFill>
                  <a:latin typeface="+mj-ea"/>
                  <a:ea typeface="+mj-ea"/>
                </a:rPr>
                <a:t>P</a:t>
              </a:r>
              <a:r>
                <a:rPr lang="en-US" altLang="zh-CN" sz="1600" b="1" baseline="-25000">
                  <a:solidFill>
                    <a:schemeClr val="bg1"/>
                  </a:solidFill>
                  <a:latin typeface="+mj-ea"/>
                  <a:ea typeface="+mj-ea"/>
                </a:rPr>
                <a:t>1</a:t>
              </a:r>
              <a:endParaRPr lang="zh-CN" altLang="en-US" sz="1600" b="1" baseline="-25000">
                <a:solidFill>
                  <a:schemeClr val="bg1"/>
                </a:solidFill>
                <a:latin typeface="+mj-ea"/>
                <a:ea typeface="+mj-ea"/>
              </a:endParaRPr>
            </a:p>
          </p:txBody>
        </p:sp>
        <p:sp>
          <p:nvSpPr>
            <p:cNvPr id="37" name="TextBox 40">
              <a:extLst>
                <a:ext uri="{FF2B5EF4-FFF2-40B4-BE49-F238E27FC236}">
                  <a16:creationId xmlns:a16="http://schemas.microsoft.com/office/drawing/2014/main" id="{5AA6770C-E8E1-A72A-5A32-B713FA236264}"/>
                </a:ext>
              </a:extLst>
            </p:cNvPr>
            <p:cNvSpPr txBox="1"/>
            <p:nvPr/>
          </p:nvSpPr>
          <p:spPr>
            <a:xfrm>
              <a:off x="3286116" y="2566988"/>
              <a:ext cx="433132" cy="338554"/>
            </a:xfrm>
            <a:prstGeom prst="rect">
              <a:avLst/>
            </a:prstGeom>
            <a:noFill/>
          </p:spPr>
          <p:txBody>
            <a:bodyPr wrap="none" rtlCol="0">
              <a:spAutoFit/>
            </a:bodyPr>
            <a:lstStyle/>
            <a:p>
              <a:r>
                <a:rPr lang="en-US" altLang="zh-CN" sz="1600" b="1" dirty="0">
                  <a:solidFill>
                    <a:schemeClr val="bg1"/>
                  </a:solidFill>
                  <a:latin typeface="+mj-ea"/>
                  <a:ea typeface="+mj-ea"/>
                </a:rPr>
                <a:t>P</a:t>
              </a:r>
              <a:r>
                <a:rPr lang="en-US" altLang="zh-CN" sz="1600" b="1" baseline="-25000" dirty="0">
                  <a:solidFill>
                    <a:schemeClr val="bg1"/>
                  </a:solidFill>
                  <a:latin typeface="+mj-ea"/>
                  <a:ea typeface="+mj-ea"/>
                </a:rPr>
                <a:t>2</a:t>
              </a:r>
              <a:endParaRPr lang="zh-CN" altLang="en-US" sz="1600" b="1" baseline="-25000" dirty="0">
                <a:solidFill>
                  <a:schemeClr val="bg1"/>
                </a:solidFill>
                <a:latin typeface="+mj-ea"/>
                <a:ea typeface="+mj-ea"/>
              </a:endParaRPr>
            </a:p>
          </p:txBody>
        </p:sp>
        <p:sp>
          <p:nvSpPr>
            <p:cNvPr id="38" name="TextBox 41">
              <a:extLst>
                <a:ext uri="{FF2B5EF4-FFF2-40B4-BE49-F238E27FC236}">
                  <a16:creationId xmlns:a16="http://schemas.microsoft.com/office/drawing/2014/main" id="{7B54F793-5E0B-298B-6CA5-DCB7292D2844}"/>
                </a:ext>
              </a:extLst>
            </p:cNvPr>
            <p:cNvSpPr txBox="1"/>
            <p:nvPr/>
          </p:nvSpPr>
          <p:spPr>
            <a:xfrm>
              <a:off x="4000496" y="2566988"/>
              <a:ext cx="433132" cy="338554"/>
            </a:xfrm>
            <a:prstGeom prst="rect">
              <a:avLst/>
            </a:prstGeom>
            <a:noFill/>
          </p:spPr>
          <p:txBody>
            <a:bodyPr wrap="none" rtlCol="0">
              <a:spAutoFit/>
            </a:bodyPr>
            <a:lstStyle/>
            <a:p>
              <a:r>
                <a:rPr lang="en-US" altLang="zh-CN" sz="1600" b="1" dirty="0">
                  <a:solidFill>
                    <a:schemeClr val="bg1"/>
                  </a:solidFill>
                  <a:latin typeface="+mj-ea"/>
                  <a:ea typeface="+mj-ea"/>
                </a:rPr>
                <a:t>P</a:t>
              </a:r>
              <a:r>
                <a:rPr lang="en-US" altLang="zh-CN" sz="1600" b="1" baseline="-25000" dirty="0">
                  <a:solidFill>
                    <a:schemeClr val="bg1"/>
                  </a:solidFill>
                  <a:latin typeface="+mj-ea"/>
                  <a:ea typeface="+mj-ea"/>
                </a:rPr>
                <a:t>3</a:t>
              </a:r>
              <a:endParaRPr lang="zh-CN" altLang="en-US" sz="1600" b="1" baseline="-25000" dirty="0">
                <a:solidFill>
                  <a:schemeClr val="bg1"/>
                </a:solidFill>
                <a:latin typeface="+mj-ea"/>
                <a:ea typeface="+mj-ea"/>
              </a:endParaRPr>
            </a:p>
          </p:txBody>
        </p:sp>
        <p:sp>
          <p:nvSpPr>
            <p:cNvPr id="39" name="TextBox 42">
              <a:extLst>
                <a:ext uri="{FF2B5EF4-FFF2-40B4-BE49-F238E27FC236}">
                  <a16:creationId xmlns:a16="http://schemas.microsoft.com/office/drawing/2014/main" id="{1BE71F4E-F77E-6093-B883-46A9B536F6D2}"/>
                </a:ext>
              </a:extLst>
            </p:cNvPr>
            <p:cNvSpPr txBox="1"/>
            <p:nvPr/>
          </p:nvSpPr>
          <p:spPr>
            <a:xfrm>
              <a:off x="4714876" y="2566988"/>
              <a:ext cx="433132" cy="338554"/>
            </a:xfrm>
            <a:prstGeom prst="rect">
              <a:avLst/>
            </a:prstGeom>
            <a:noFill/>
          </p:spPr>
          <p:txBody>
            <a:bodyPr wrap="none" rtlCol="0">
              <a:spAutoFit/>
            </a:bodyPr>
            <a:lstStyle/>
            <a:p>
              <a:r>
                <a:rPr lang="en-US" altLang="zh-CN" sz="1600" b="1" dirty="0">
                  <a:solidFill>
                    <a:schemeClr val="bg1"/>
                  </a:solidFill>
                  <a:latin typeface="+mj-ea"/>
                  <a:ea typeface="+mj-ea"/>
                </a:rPr>
                <a:t>P</a:t>
              </a:r>
              <a:r>
                <a:rPr lang="en-US" altLang="zh-CN" sz="1600" b="1" baseline="-25000" dirty="0">
                  <a:solidFill>
                    <a:schemeClr val="bg1"/>
                  </a:solidFill>
                  <a:latin typeface="+mj-ea"/>
                  <a:ea typeface="+mj-ea"/>
                </a:rPr>
                <a:t>4</a:t>
              </a:r>
              <a:endParaRPr lang="zh-CN" altLang="en-US" sz="1600" b="1" baseline="-25000" dirty="0">
                <a:solidFill>
                  <a:schemeClr val="bg1"/>
                </a:solidFill>
                <a:latin typeface="+mj-ea"/>
                <a:ea typeface="+mj-ea"/>
              </a:endParaRPr>
            </a:p>
          </p:txBody>
        </p:sp>
        <p:sp>
          <p:nvSpPr>
            <p:cNvPr id="40" name="TextBox 43">
              <a:extLst>
                <a:ext uri="{FF2B5EF4-FFF2-40B4-BE49-F238E27FC236}">
                  <a16:creationId xmlns:a16="http://schemas.microsoft.com/office/drawing/2014/main" id="{24F97EED-3A30-2E96-389D-BCC2B6BF4E4B}"/>
                </a:ext>
              </a:extLst>
            </p:cNvPr>
            <p:cNvSpPr txBox="1"/>
            <p:nvPr/>
          </p:nvSpPr>
          <p:spPr>
            <a:xfrm>
              <a:off x="5277181" y="2566988"/>
              <a:ext cx="1415772" cy="338554"/>
            </a:xfrm>
            <a:prstGeom prst="rect">
              <a:avLst/>
            </a:prstGeom>
            <a:noFill/>
          </p:spPr>
          <p:txBody>
            <a:bodyPr wrap="none" rtlCol="0">
              <a:spAutoFit/>
            </a:bodyPr>
            <a:lstStyle/>
            <a:p>
              <a:r>
                <a:rPr lang="zh-CN" altLang="en-US" sz="1600" b="1" dirty="0">
                  <a:solidFill>
                    <a:schemeClr val="bg1"/>
                  </a:solidFill>
                  <a:latin typeface="+mj-ea"/>
                </a:rPr>
                <a:t>平均等待时间</a:t>
              </a:r>
            </a:p>
          </p:txBody>
        </p:sp>
      </p:grpSp>
      <p:grpSp>
        <p:nvGrpSpPr>
          <p:cNvPr id="41" name="组合 44">
            <a:extLst>
              <a:ext uri="{FF2B5EF4-FFF2-40B4-BE49-F238E27FC236}">
                <a16:creationId xmlns:a16="http://schemas.microsoft.com/office/drawing/2014/main" id="{1E963486-EFCC-BD7D-54C3-FC62B794D49F}"/>
              </a:ext>
            </a:extLst>
          </p:cNvPr>
          <p:cNvGrpSpPr/>
          <p:nvPr/>
        </p:nvGrpSpPr>
        <p:grpSpPr>
          <a:xfrm>
            <a:off x="5653201" y="1387793"/>
            <a:ext cx="5761347" cy="2381680"/>
            <a:chOff x="949617" y="2566988"/>
            <a:chExt cx="5761347" cy="2381680"/>
          </a:xfrm>
        </p:grpSpPr>
        <p:sp>
          <p:nvSpPr>
            <p:cNvPr id="42" name="矩形 41">
              <a:extLst>
                <a:ext uri="{FF2B5EF4-FFF2-40B4-BE49-F238E27FC236}">
                  <a16:creationId xmlns:a16="http://schemas.microsoft.com/office/drawing/2014/main" id="{169C5A0E-2833-C31A-9450-3164C9CD7994}"/>
                </a:ext>
              </a:extLst>
            </p:cNvPr>
            <p:cNvSpPr/>
            <p:nvPr/>
          </p:nvSpPr>
          <p:spPr>
            <a:xfrm>
              <a:off x="949617" y="2583180"/>
              <a:ext cx="5760000" cy="288000"/>
            </a:xfrm>
            <a:prstGeom prst="rect">
              <a:avLst/>
            </a:prstGeom>
            <a:gradFill>
              <a:gsLst>
                <a:gs pos="100000">
                  <a:srgbClr val="005072"/>
                </a:gs>
                <a:gs pos="0">
                  <a:srgbClr val="0093DD"/>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83B6B380-5B21-9551-1DC4-61E00F57FF70}"/>
                </a:ext>
              </a:extLst>
            </p:cNvPr>
            <p:cNvSpPr/>
            <p:nvPr/>
          </p:nvSpPr>
          <p:spPr>
            <a:xfrm>
              <a:off x="950964" y="2884629"/>
              <a:ext cx="5760000" cy="2016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CE53558F-4991-2174-336F-15CEB0CD57C7}"/>
                </a:ext>
              </a:extLst>
            </p:cNvPr>
            <p:cNvCxnSpPr/>
            <p:nvPr/>
          </p:nvCxnSpPr>
          <p:spPr>
            <a:xfrm rot="10800000" flipH="1">
              <a:off x="950964" y="3757621"/>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CD0EC01-F421-97DA-57D9-113226523CDB}"/>
                </a:ext>
              </a:extLst>
            </p:cNvPr>
            <p:cNvCxnSpPr/>
            <p:nvPr/>
          </p:nvCxnSpPr>
          <p:spPr>
            <a:xfrm rot="16200000" flipH="1">
              <a:off x="2678964" y="3729579"/>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3C0A371-5034-FEB3-1D18-C0D3DB438C2C}"/>
                </a:ext>
              </a:extLst>
            </p:cNvPr>
            <p:cNvCxnSpPr/>
            <p:nvPr/>
          </p:nvCxnSpPr>
          <p:spPr>
            <a:xfrm rot="16200000" flipH="1">
              <a:off x="3420794" y="3747563"/>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CBDAF93-470B-9F40-ECA0-1B893396681E}"/>
                </a:ext>
              </a:extLst>
            </p:cNvPr>
            <p:cNvCxnSpPr/>
            <p:nvPr/>
          </p:nvCxnSpPr>
          <p:spPr>
            <a:xfrm rot="16200000" flipH="1">
              <a:off x="4107724" y="3747563"/>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E2AB93B-889B-1DAC-FB0E-05925F516695}"/>
                </a:ext>
              </a:extLst>
            </p:cNvPr>
            <p:cNvCxnSpPr/>
            <p:nvPr/>
          </p:nvCxnSpPr>
          <p:spPr>
            <a:xfrm rot="16200000" flipH="1">
              <a:off x="1228518" y="3747563"/>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ED4F96D-310E-E61C-72E4-B9D70CD7A085}"/>
                </a:ext>
              </a:extLst>
            </p:cNvPr>
            <p:cNvCxnSpPr/>
            <p:nvPr/>
          </p:nvCxnSpPr>
          <p:spPr>
            <a:xfrm rot="16200000" flipH="1">
              <a:off x="1970348" y="3747563"/>
              <a:ext cx="2304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EF95B84-AF46-6CBC-A7F3-366C0712624E}"/>
                </a:ext>
              </a:extLst>
            </p:cNvPr>
            <p:cNvCxnSpPr/>
            <p:nvPr/>
          </p:nvCxnSpPr>
          <p:spPr>
            <a:xfrm rot="10800000" flipH="1">
              <a:off x="950964" y="3186117"/>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CBF3A1-C061-A217-27DD-99AB88647F7D}"/>
                </a:ext>
              </a:extLst>
            </p:cNvPr>
            <p:cNvCxnSpPr/>
            <p:nvPr/>
          </p:nvCxnSpPr>
          <p:spPr>
            <a:xfrm rot="10800000" flipH="1">
              <a:off x="950964" y="3471869"/>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F4ED1D5-DF30-6445-D66F-964185891029}"/>
                </a:ext>
              </a:extLst>
            </p:cNvPr>
            <p:cNvCxnSpPr/>
            <p:nvPr/>
          </p:nvCxnSpPr>
          <p:spPr>
            <a:xfrm rot="10800000" flipH="1">
              <a:off x="950964" y="4043373"/>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E97203F-B162-E0CD-4E7E-98D2BAAA09A7}"/>
                </a:ext>
              </a:extLst>
            </p:cNvPr>
            <p:cNvCxnSpPr/>
            <p:nvPr/>
          </p:nvCxnSpPr>
          <p:spPr>
            <a:xfrm rot="10800000" flipH="1">
              <a:off x="950964" y="4329125"/>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D20A70F-7660-24E1-BDA2-4DF0312DFBEA}"/>
                </a:ext>
              </a:extLst>
            </p:cNvPr>
            <p:cNvCxnSpPr/>
            <p:nvPr/>
          </p:nvCxnSpPr>
          <p:spPr>
            <a:xfrm rot="10800000" flipH="1">
              <a:off x="950964" y="4614877"/>
              <a:ext cx="57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55" name="TextBox 31">
              <a:extLst>
                <a:ext uri="{FF2B5EF4-FFF2-40B4-BE49-F238E27FC236}">
                  <a16:creationId xmlns:a16="http://schemas.microsoft.com/office/drawing/2014/main" id="{0BD46F2F-A1C3-508C-B739-F533411B00EA}"/>
                </a:ext>
              </a:extLst>
            </p:cNvPr>
            <p:cNvSpPr txBox="1"/>
            <p:nvPr/>
          </p:nvSpPr>
          <p:spPr>
            <a:xfrm>
              <a:off x="1162026" y="2876552"/>
              <a:ext cx="1197764" cy="338554"/>
            </a:xfrm>
            <a:prstGeom prst="rect">
              <a:avLst/>
            </a:prstGeom>
            <a:noFill/>
          </p:spPr>
          <p:txBody>
            <a:bodyPr wrap="none" rtlCol="0">
              <a:spAutoFit/>
            </a:bodyPr>
            <a:lstStyle/>
            <a:p>
              <a:r>
                <a:rPr lang="en-US" altLang="zh-CN" sz="1600" b="1">
                  <a:solidFill>
                    <a:srgbClr val="005072"/>
                  </a:solidFill>
                  <a:latin typeface="+mj-ea"/>
                  <a:ea typeface="+mj-ea"/>
                </a:rPr>
                <a:t>RR(q=1)</a:t>
              </a:r>
              <a:endParaRPr lang="zh-CN" altLang="en-US" sz="1600" b="1">
                <a:solidFill>
                  <a:srgbClr val="005072"/>
                </a:solidFill>
                <a:latin typeface="+mj-ea"/>
                <a:ea typeface="+mj-ea"/>
              </a:endParaRPr>
            </a:p>
          </p:txBody>
        </p:sp>
        <p:sp>
          <p:nvSpPr>
            <p:cNvPr id="56" name="TextBox 32">
              <a:extLst>
                <a:ext uri="{FF2B5EF4-FFF2-40B4-BE49-F238E27FC236}">
                  <a16:creationId xmlns:a16="http://schemas.microsoft.com/office/drawing/2014/main" id="{93331E95-CB78-8587-4B6A-31EB2C56EAF4}"/>
                </a:ext>
              </a:extLst>
            </p:cNvPr>
            <p:cNvSpPr txBox="1"/>
            <p:nvPr/>
          </p:nvSpPr>
          <p:spPr>
            <a:xfrm>
              <a:off x="1162026" y="3157542"/>
              <a:ext cx="1197764" cy="338554"/>
            </a:xfrm>
            <a:prstGeom prst="rect">
              <a:avLst/>
            </a:prstGeom>
            <a:noFill/>
          </p:spPr>
          <p:txBody>
            <a:bodyPr wrap="none" rtlCol="0">
              <a:spAutoFit/>
            </a:bodyPr>
            <a:lstStyle/>
            <a:p>
              <a:r>
                <a:rPr lang="en-US" altLang="zh-CN" sz="1600" b="1">
                  <a:solidFill>
                    <a:srgbClr val="005072"/>
                  </a:solidFill>
                  <a:latin typeface="+mj-ea"/>
                  <a:ea typeface="+mj-ea"/>
                </a:rPr>
                <a:t>RR(q=5)</a:t>
              </a:r>
              <a:endParaRPr lang="zh-CN" altLang="en-US" sz="1600" b="1">
                <a:solidFill>
                  <a:srgbClr val="005072"/>
                </a:solidFill>
                <a:latin typeface="+mj-ea"/>
                <a:ea typeface="+mj-ea"/>
              </a:endParaRPr>
            </a:p>
          </p:txBody>
        </p:sp>
        <p:sp>
          <p:nvSpPr>
            <p:cNvPr id="57" name="TextBox 33">
              <a:extLst>
                <a:ext uri="{FF2B5EF4-FFF2-40B4-BE49-F238E27FC236}">
                  <a16:creationId xmlns:a16="http://schemas.microsoft.com/office/drawing/2014/main" id="{815109B6-DB74-2164-F28A-CF376ED826AA}"/>
                </a:ext>
              </a:extLst>
            </p:cNvPr>
            <p:cNvSpPr txBox="1"/>
            <p:nvPr/>
          </p:nvSpPr>
          <p:spPr>
            <a:xfrm>
              <a:off x="1162026" y="3443294"/>
              <a:ext cx="1197764" cy="338554"/>
            </a:xfrm>
            <a:prstGeom prst="rect">
              <a:avLst/>
            </a:prstGeom>
            <a:noFill/>
          </p:spPr>
          <p:txBody>
            <a:bodyPr wrap="none" rtlCol="0">
              <a:spAutoFit/>
            </a:bodyPr>
            <a:lstStyle/>
            <a:p>
              <a:r>
                <a:rPr lang="en-US" altLang="zh-CN" sz="1600" b="1">
                  <a:solidFill>
                    <a:srgbClr val="005072"/>
                  </a:solidFill>
                  <a:latin typeface="+mj-ea"/>
                  <a:ea typeface="+mj-ea"/>
                </a:rPr>
                <a:t>RR(q=8)</a:t>
              </a:r>
              <a:endParaRPr lang="zh-CN" altLang="en-US" sz="1600" b="1">
                <a:solidFill>
                  <a:srgbClr val="005072"/>
                </a:solidFill>
                <a:latin typeface="+mj-ea"/>
                <a:ea typeface="+mj-ea"/>
              </a:endParaRPr>
            </a:p>
          </p:txBody>
        </p:sp>
        <p:sp>
          <p:nvSpPr>
            <p:cNvPr id="58" name="TextBox 34">
              <a:extLst>
                <a:ext uri="{FF2B5EF4-FFF2-40B4-BE49-F238E27FC236}">
                  <a16:creationId xmlns:a16="http://schemas.microsoft.com/office/drawing/2014/main" id="{82DF7B56-CDB4-1E26-B55C-B5BAA10B9C7C}"/>
                </a:ext>
              </a:extLst>
            </p:cNvPr>
            <p:cNvSpPr txBox="1"/>
            <p:nvPr/>
          </p:nvSpPr>
          <p:spPr>
            <a:xfrm>
              <a:off x="1123926" y="3724284"/>
              <a:ext cx="1343638" cy="338554"/>
            </a:xfrm>
            <a:prstGeom prst="rect">
              <a:avLst/>
            </a:prstGeom>
            <a:noFill/>
          </p:spPr>
          <p:txBody>
            <a:bodyPr wrap="none" rtlCol="0">
              <a:spAutoFit/>
            </a:bodyPr>
            <a:lstStyle/>
            <a:p>
              <a:r>
                <a:rPr lang="en-US" altLang="zh-CN" sz="1600" b="1">
                  <a:solidFill>
                    <a:srgbClr val="005072"/>
                  </a:solidFill>
                  <a:latin typeface="+mj-ea"/>
                  <a:ea typeface="+mj-ea"/>
                </a:rPr>
                <a:t>RR(q=10)</a:t>
              </a:r>
              <a:endParaRPr lang="zh-CN" altLang="en-US" sz="1600" b="1">
                <a:solidFill>
                  <a:srgbClr val="005072"/>
                </a:solidFill>
                <a:latin typeface="+mj-ea"/>
                <a:ea typeface="+mj-ea"/>
              </a:endParaRPr>
            </a:p>
          </p:txBody>
        </p:sp>
        <p:sp>
          <p:nvSpPr>
            <p:cNvPr id="59" name="TextBox 35">
              <a:extLst>
                <a:ext uri="{FF2B5EF4-FFF2-40B4-BE49-F238E27FC236}">
                  <a16:creationId xmlns:a16="http://schemas.microsoft.com/office/drawing/2014/main" id="{98639A44-5A13-1528-4B5D-E1B5EA288E5E}"/>
                </a:ext>
              </a:extLst>
            </p:cNvPr>
            <p:cNvSpPr txBox="1"/>
            <p:nvPr/>
          </p:nvSpPr>
          <p:spPr>
            <a:xfrm>
              <a:off x="1123926" y="4014798"/>
              <a:ext cx="1343638" cy="338554"/>
            </a:xfrm>
            <a:prstGeom prst="rect">
              <a:avLst/>
            </a:prstGeom>
            <a:noFill/>
          </p:spPr>
          <p:txBody>
            <a:bodyPr wrap="none" rtlCol="0">
              <a:spAutoFit/>
            </a:bodyPr>
            <a:lstStyle/>
            <a:p>
              <a:r>
                <a:rPr lang="en-US" altLang="zh-CN" sz="1600" b="1">
                  <a:solidFill>
                    <a:srgbClr val="005072"/>
                  </a:solidFill>
                  <a:latin typeface="+mj-ea"/>
                  <a:ea typeface="+mj-ea"/>
                </a:rPr>
                <a:t>RR(q=20)</a:t>
              </a:r>
              <a:endParaRPr lang="zh-CN" altLang="en-US" sz="1600" b="1">
                <a:solidFill>
                  <a:srgbClr val="005072"/>
                </a:solidFill>
                <a:latin typeface="+mj-ea"/>
                <a:ea typeface="+mj-ea"/>
              </a:endParaRPr>
            </a:p>
          </p:txBody>
        </p:sp>
        <p:sp>
          <p:nvSpPr>
            <p:cNvPr id="60" name="TextBox 36">
              <a:extLst>
                <a:ext uri="{FF2B5EF4-FFF2-40B4-BE49-F238E27FC236}">
                  <a16:creationId xmlns:a16="http://schemas.microsoft.com/office/drawing/2014/main" id="{B29DC515-F109-73F7-34E4-948DF27B76AA}"/>
                </a:ext>
              </a:extLst>
            </p:cNvPr>
            <p:cNvSpPr txBox="1"/>
            <p:nvPr/>
          </p:nvSpPr>
          <p:spPr>
            <a:xfrm>
              <a:off x="1133451" y="4324363"/>
              <a:ext cx="1253869" cy="338554"/>
            </a:xfrm>
            <a:prstGeom prst="rect">
              <a:avLst/>
            </a:prstGeom>
            <a:noFill/>
          </p:spPr>
          <p:txBody>
            <a:bodyPr wrap="none" rtlCol="0">
              <a:spAutoFit/>
            </a:bodyPr>
            <a:lstStyle/>
            <a:p>
              <a:r>
                <a:rPr lang="en-US" altLang="zh-CN" sz="1600" b="1">
                  <a:solidFill>
                    <a:srgbClr val="005072"/>
                  </a:solidFill>
                  <a:latin typeface="+mj-ea"/>
                  <a:ea typeface="+mj-ea"/>
                </a:rPr>
                <a:t>BestFCFS</a:t>
              </a:r>
              <a:endParaRPr lang="zh-CN" altLang="en-US" sz="1600" b="1">
                <a:solidFill>
                  <a:srgbClr val="005072"/>
                </a:solidFill>
                <a:latin typeface="+mj-ea"/>
                <a:ea typeface="+mj-ea"/>
              </a:endParaRPr>
            </a:p>
          </p:txBody>
        </p:sp>
        <p:sp>
          <p:nvSpPr>
            <p:cNvPr id="61" name="TextBox 37">
              <a:extLst>
                <a:ext uri="{FF2B5EF4-FFF2-40B4-BE49-F238E27FC236}">
                  <a16:creationId xmlns:a16="http://schemas.microsoft.com/office/drawing/2014/main" id="{687CE07C-9F50-E320-343E-6515D36D6A5E}"/>
                </a:ext>
              </a:extLst>
            </p:cNvPr>
            <p:cNvSpPr txBox="1"/>
            <p:nvPr/>
          </p:nvSpPr>
          <p:spPr>
            <a:xfrm>
              <a:off x="1042963" y="4590650"/>
              <a:ext cx="1435008" cy="338554"/>
            </a:xfrm>
            <a:prstGeom prst="rect">
              <a:avLst/>
            </a:prstGeom>
            <a:noFill/>
          </p:spPr>
          <p:txBody>
            <a:bodyPr wrap="none" rtlCol="0">
              <a:spAutoFit/>
            </a:bodyPr>
            <a:lstStyle/>
            <a:p>
              <a:r>
                <a:rPr lang="en-US" altLang="zh-CN" sz="1600" b="1">
                  <a:solidFill>
                    <a:srgbClr val="005072"/>
                  </a:solidFill>
                  <a:latin typeface="+mj-ea"/>
                  <a:ea typeface="+mj-ea"/>
                </a:rPr>
                <a:t>WorstFCFS</a:t>
              </a:r>
              <a:endParaRPr lang="zh-CN" altLang="en-US" sz="1600" b="1">
                <a:solidFill>
                  <a:srgbClr val="005072"/>
                </a:solidFill>
                <a:latin typeface="+mj-ea"/>
                <a:ea typeface="+mj-ea"/>
              </a:endParaRPr>
            </a:p>
          </p:txBody>
        </p:sp>
        <p:sp>
          <p:nvSpPr>
            <p:cNvPr id="62" name="TextBox 38">
              <a:extLst>
                <a:ext uri="{FF2B5EF4-FFF2-40B4-BE49-F238E27FC236}">
                  <a16:creationId xmlns:a16="http://schemas.microsoft.com/office/drawing/2014/main" id="{C5614BFD-8FF9-E706-9776-274C1F70F072}"/>
                </a:ext>
              </a:extLst>
            </p:cNvPr>
            <p:cNvSpPr txBox="1"/>
            <p:nvPr/>
          </p:nvSpPr>
          <p:spPr>
            <a:xfrm>
              <a:off x="1311477" y="2566988"/>
              <a:ext cx="800219" cy="338554"/>
            </a:xfrm>
            <a:prstGeom prst="rect">
              <a:avLst/>
            </a:prstGeom>
            <a:noFill/>
          </p:spPr>
          <p:txBody>
            <a:bodyPr wrap="none" rtlCol="0">
              <a:spAutoFit/>
            </a:bodyPr>
            <a:lstStyle/>
            <a:p>
              <a:r>
                <a:rPr lang="zh-CN" altLang="en-US" sz="1600" b="1" dirty="0">
                  <a:solidFill>
                    <a:schemeClr val="bg1"/>
                  </a:solidFill>
                  <a:latin typeface="+mj-ea"/>
                  <a:ea typeface="+mj-ea"/>
                </a:rPr>
                <a:t>时间片</a:t>
              </a:r>
            </a:p>
          </p:txBody>
        </p:sp>
        <p:sp>
          <p:nvSpPr>
            <p:cNvPr id="63" name="TextBox 39">
              <a:extLst>
                <a:ext uri="{FF2B5EF4-FFF2-40B4-BE49-F238E27FC236}">
                  <a16:creationId xmlns:a16="http://schemas.microsoft.com/office/drawing/2014/main" id="{9FB1D863-1A53-B023-ADF3-34256370B770}"/>
                </a:ext>
              </a:extLst>
            </p:cNvPr>
            <p:cNvSpPr txBox="1"/>
            <p:nvPr/>
          </p:nvSpPr>
          <p:spPr>
            <a:xfrm>
              <a:off x="2543698" y="2566988"/>
              <a:ext cx="433132" cy="338554"/>
            </a:xfrm>
            <a:prstGeom prst="rect">
              <a:avLst/>
            </a:prstGeom>
            <a:noFill/>
          </p:spPr>
          <p:txBody>
            <a:bodyPr wrap="none" rtlCol="0">
              <a:spAutoFit/>
            </a:bodyPr>
            <a:lstStyle/>
            <a:p>
              <a:r>
                <a:rPr lang="en-US" altLang="zh-CN" sz="1600" b="1">
                  <a:solidFill>
                    <a:schemeClr val="bg1"/>
                  </a:solidFill>
                  <a:latin typeface="+mj-ea"/>
                  <a:ea typeface="+mj-ea"/>
                </a:rPr>
                <a:t>P</a:t>
              </a:r>
              <a:r>
                <a:rPr lang="en-US" altLang="zh-CN" sz="1600" b="1" baseline="-25000">
                  <a:solidFill>
                    <a:schemeClr val="bg1"/>
                  </a:solidFill>
                  <a:latin typeface="+mj-ea"/>
                  <a:ea typeface="+mj-ea"/>
                </a:rPr>
                <a:t>1</a:t>
              </a:r>
              <a:endParaRPr lang="zh-CN" altLang="en-US" sz="1600" b="1" baseline="-25000">
                <a:solidFill>
                  <a:schemeClr val="bg1"/>
                </a:solidFill>
                <a:latin typeface="+mj-ea"/>
                <a:ea typeface="+mj-ea"/>
              </a:endParaRPr>
            </a:p>
          </p:txBody>
        </p:sp>
        <p:sp>
          <p:nvSpPr>
            <p:cNvPr id="64" name="TextBox 40">
              <a:extLst>
                <a:ext uri="{FF2B5EF4-FFF2-40B4-BE49-F238E27FC236}">
                  <a16:creationId xmlns:a16="http://schemas.microsoft.com/office/drawing/2014/main" id="{853C5258-D9A4-D8B9-2967-801BAEDB4D25}"/>
                </a:ext>
              </a:extLst>
            </p:cNvPr>
            <p:cNvSpPr txBox="1"/>
            <p:nvPr/>
          </p:nvSpPr>
          <p:spPr>
            <a:xfrm>
              <a:off x="3286116" y="2566988"/>
              <a:ext cx="433132" cy="338554"/>
            </a:xfrm>
            <a:prstGeom prst="rect">
              <a:avLst/>
            </a:prstGeom>
            <a:noFill/>
          </p:spPr>
          <p:txBody>
            <a:bodyPr wrap="none" rtlCol="0">
              <a:spAutoFit/>
            </a:bodyPr>
            <a:lstStyle/>
            <a:p>
              <a:r>
                <a:rPr lang="en-US" altLang="zh-CN" sz="1600" b="1" dirty="0">
                  <a:solidFill>
                    <a:schemeClr val="bg1"/>
                  </a:solidFill>
                  <a:latin typeface="+mj-ea"/>
                  <a:ea typeface="+mj-ea"/>
                </a:rPr>
                <a:t>P</a:t>
              </a:r>
              <a:r>
                <a:rPr lang="en-US" altLang="zh-CN" sz="1600" b="1" baseline="-25000" dirty="0">
                  <a:solidFill>
                    <a:schemeClr val="bg1"/>
                  </a:solidFill>
                  <a:latin typeface="+mj-ea"/>
                  <a:ea typeface="+mj-ea"/>
                </a:rPr>
                <a:t>2</a:t>
              </a:r>
              <a:endParaRPr lang="zh-CN" altLang="en-US" sz="1600" b="1" baseline="-25000" dirty="0">
                <a:solidFill>
                  <a:schemeClr val="bg1"/>
                </a:solidFill>
                <a:latin typeface="+mj-ea"/>
                <a:ea typeface="+mj-ea"/>
              </a:endParaRPr>
            </a:p>
          </p:txBody>
        </p:sp>
        <p:sp>
          <p:nvSpPr>
            <p:cNvPr id="65" name="TextBox 41">
              <a:extLst>
                <a:ext uri="{FF2B5EF4-FFF2-40B4-BE49-F238E27FC236}">
                  <a16:creationId xmlns:a16="http://schemas.microsoft.com/office/drawing/2014/main" id="{75B6CE5B-4D4A-21F9-4ABC-DEAAA67084F3}"/>
                </a:ext>
              </a:extLst>
            </p:cNvPr>
            <p:cNvSpPr txBox="1"/>
            <p:nvPr/>
          </p:nvSpPr>
          <p:spPr>
            <a:xfrm>
              <a:off x="4000496" y="2566988"/>
              <a:ext cx="433132" cy="338554"/>
            </a:xfrm>
            <a:prstGeom prst="rect">
              <a:avLst/>
            </a:prstGeom>
            <a:noFill/>
          </p:spPr>
          <p:txBody>
            <a:bodyPr wrap="none" rtlCol="0">
              <a:spAutoFit/>
            </a:bodyPr>
            <a:lstStyle/>
            <a:p>
              <a:r>
                <a:rPr lang="en-US" altLang="zh-CN" sz="1600" b="1" dirty="0">
                  <a:solidFill>
                    <a:schemeClr val="bg1"/>
                  </a:solidFill>
                  <a:latin typeface="+mj-ea"/>
                  <a:ea typeface="+mj-ea"/>
                </a:rPr>
                <a:t>P</a:t>
              </a:r>
              <a:r>
                <a:rPr lang="en-US" altLang="zh-CN" sz="1600" b="1" baseline="-25000" dirty="0">
                  <a:solidFill>
                    <a:schemeClr val="bg1"/>
                  </a:solidFill>
                  <a:latin typeface="+mj-ea"/>
                  <a:ea typeface="+mj-ea"/>
                </a:rPr>
                <a:t>3</a:t>
              </a:r>
              <a:endParaRPr lang="zh-CN" altLang="en-US" sz="1600" b="1" baseline="-25000" dirty="0">
                <a:solidFill>
                  <a:schemeClr val="bg1"/>
                </a:solidFill>
                <a:latin typeface="+mj-ea"/>
                <a:ea typeface="+mj-ea"/>
              </a:endParaRPr>
            </a:p>
          </p:txBody>
        </p:sp>
        <p:sp>
          <p:nvSpPr>
            <p:cNvPr id="66" name="TextBox 42">
              <a:extLst>
                <a:ext uri="{FF2B5EF4-FFF2-40B4-BE49-F238E27FC236}">
                  <a16:creationId xmlns:a16="http://schemas.microsoft.com/office/drawing/2014/main" id="{97651C6D-A14B-7C83-F7CD-FEFAF3717B52}"/>
                </a:ext>
              </a:extLst>
            </p:cNvPr>
            <p:cNvSpPr txBox="1"/>
            <p:nvPr/>
          </p:nvSpPr>
          <p:spPr>
            <a:xfrm>
              <a:off x="4714876" y="2566988"/>
              <a:ext cx="433132" cy="338554"/>
            </a:xfrm>
            <a:prstGeom prst="rect">
              <a:avLst/>
            </a:prstGeom>
            <a:noFill/>
          </p:spPr>
          <p:txBody>
            <a:bodyPr wrap="none" rtlCol="0">
              <a:spAutoFit/>
            </a:bodyPr>
            <a:lstStyle/>
            <a:p>
              <a:r>
                <a:rPr lang="en-US" altLang="zh-CN" sz="1600" b="1" dirty="0">
                  <a:solidFill>
                    <a:schemeClr val="bg1"/>
                  </a:solidFill>
                  <a:latin typeface="+mj-ea"/>
                  <a:ea typeface="+mj-ea"/>
                </a:rPr>
                <a:t>P</a:t>
              </a:r>
              <a:r>
                <a:rPr lang="en-US" altLang="zh-CN" sz="1600" b="1" baseline="-25000" dirty="0">
                  <a:solidFill>
                    <a:schemeClr val="bg1"/>
                  </a:solidFill>
                  <a:latin typeface="+mj-ea"/>
                  <a:ea typeface="+mj-ea"/>
                </a:rPr>
                <a:t>4</a:t>
              </a:r>
              <a:endParaRPr lang="zh-CN" altLang="en-US" sz="1600" b="1" baseline="-25000" dirty="0">
                <a:solidFill>
                  <a:schemeClr val="bg1"/>
                </a:solidFill>
                <a:latin typeface="+mj-ea"/>
                <a:ea typeface="+mj-ea"/>
              </a:endParaRPr>
            </a:p>
          </p:txBody>
        </p:sp>
        <p:sp>
          <p:nvSpPr>
            <p:cNvPr id="67" name="TextBox 43">
              <a:extLst>
                <a:ext uri="{FF2B5EF4-FFF2-40B4-BE49-F238E27FC236}">
                  <a16:creationId xmlns:a16="http://schemas.microsoft.com/office/drawing/2014/main" id="{765F99BC-B61D-D1C1-8C55-34E9DBBF077E}"/>
                </a:ext>
              </a:extLst>
            </p:cNvPr>
            <p:cNvSpPr txBox="1"/>
            <p:nvPr/>
          </p:nvSpPr>
          <p:spPr>
            <a:xfrm>
              <a:off x="5279892" y="2566988"/>
              <a:ext cx="1415772" cy="338554"/>
            </a:xfrm>
            <a:prstGeom prst="rect">
              <a:avLst/>
            </a:prstGeom>
            <a:noFill/>
          </p:spPr>
          <p:txBody>
            <a:bodyPr wrap="none" rtlCol="0">
              <a:spAutoFit/>
            </a:bodyPr>
            <a:lstStyle/>
            <a:p>
              <a:r>
                <a:rPr lang="zh-CN" altLang="en-US" sz="1600" b="1" dirty="0">
                  <a:solidFill>
                    <a:schemeClr val="bg1"/>
                  </a:solidFill>
                  <a:latin typeface="+mj-ea"/>
                  <a:ea typeface="+mj-ea"/>
                </a:rPr>
                <a:t>平均等待时间</a:t>
              </a:r>
            </a:p>
          </p:txBody>
        </p:sp>
        <p:sp>
          <p:nvSpPr>
            <p:cNvPr id="68" name="TextBox 44">
              <a:extLst>
                <a:ext uri="{FF2B5EF4-FFF2-40B4-BE49-F238E27FC236}">
                  <a16:creationId xmlns:a16="http://schemas.microsoft.com/office/drawing/2014/main" id="{4A6E4AE1-94B5-E0DB-143E-1792C94BE485}"/>
                </a:ext>
              </a:extLst>
            </p:cNvPr>
            <p:cNvSpPr txBox="1"/>
            <p:nvPr/>
          </p:nvSpPr>
          <p:spPr>
            <a:xfrm>
              <a:off x="2543698" y="2870202"/>
              <a:ext cx="476412" cy="338554"/>
            </a:xfrm>
            <a:prstGeom prst="rect">
              <a:avLst/>
            </a:prstGeom>
            <a:noFill/>
          </p:spPr>
          <p:txBody>
            <a:bodyPr wrap="none" rtlCol="0">
              <a:spAutoFit/>
            </a:bodyPr>
            <a:lstStyle/>
            <a:p>
              <a:r>
                <a:rPr lang="en-US" altLang="zh-CN" sz="1600" b="1">
                  <a:solidFill>
                    <a:srgbClr val="005072"/>
                  </a:solidFill>
                  <a:latin typeface="+mj-ea"/>
                  <a:ea typeface="+mj-ea"/>
                </a:rPr>
                <a:t>84</a:t>
              </a:r>
              <a:endParaRPr lang="zh-CN" altLang="en-US" sz="1600" b="1" baseline="-25000">
                <a:solidFill>
                  <a:srgbClr val="005072"/>
                </a:solidFill>
                <a:latin typeface="+mj-ea"/>
                <a:ea typeface="+mj-ea"/>
              </a:endParaRPr>
            </a:p>
          </p:txBody>
        </p:sp>
        <p:sp>
          <p:nvSpPr>
            <p:cNvPr id="69" name="TextBox 45">
              <a:extLst>
                <a:ext uri="{FF2B5EF4-FFF2-40B4-BE49-F238E27FC236}">
                  <a16:creationId xmlns:a16="http://schemas.microsoft.com/office/drawing/2014/main" id="{7DBD1387-9DC8-B9D2-8AF1-421A223290C3}"/>
                </a:ext>
              </a:extLst>
            </p:cNvPr>
            <p:cNvSpPr txBox="1"/>
            <p:nvPr/>
          </p:nvSpPr>
          <p:spPr>
            <a:xfrm>
              <a:off x="2543698" y="3168654"/>
              <a:ext cx="476412" cy="338554"/>
            </a:xfrm>
            <a:prstGeom prst="rect">
              <a:avLst/>
            </a:prstGeom>
            <a:noFill/>
          </p:spPr>
          <p:txBody>
            <a:bodyPr wrap="none" rtlCol="0">
              <a:spAutoFit/>
            </a:bodyPr>
            <a:lstStyle/>
            <a:p>
              <a:r>
                <a:rPr lang="en-US" altLang="zh-CN" sz="1600" b="1">
                  <a:solidFill>
                    <a:srgbClr val="005072"/>
                  </a:solidFill>
                  <a:latin typeface="+mj-ea"/>
                  <a:ea typeface="+mj-ea"/>
                </a:rPr>
                <a:t>82</a:t>
              </a:r>
              <a:endParaRPr lang="zh-CN" altLang="en-US" sz="1600" b="1" baseline="-25000">
                <a:solidFill>
                  <a:srgbClr val="005072"/>
                </a:solidFill>
                <a:latin typeface="+mj-ea"/>
                <a:ea typeface="+mj-ea"/>
              </a:endParaRPr>
            </a:p>
          </p:txBody>
        </p:sp>
        <p:sp>
          <p:nvSpPr>
            <p:cNvPr id="70" name="TextBox 46">
              <a:extLst>
                <a:ext uri="{FF2B5EF4-FFF2-40B4-BE49-F238E27FC236}">
                  <a16:creationId xmlns:a16="http://schemas.microsoft.com/office/drawing/2014/main" id="{27D99386-AFB1-8884-02AF-64C734F68A33}"/>
                </a:ext>
              </a:extLst>
            </p:cNvPr>
            <p:cNvSpPr txBox="1"/>
            <p:nvPr/>
          </p:nvSpPr>
          <p:spPr>
            <a:xfrm>
              <a:off x="2543698" y="3454406"/>
              <a:ext cx="476412" cy="338554"/>
            </a:xfrm>
            <a:prstGeom prst="rect">
              <a:avLst/>
            </a:prstGeom>
            <a:noFill/>
          </p:spPr>
          <p:txBody>
            <a:bodyPr wrap="none" rtlCol="0">
              <a:spAutoFit/>
            </a:bodyPr>
            <a:lstStyle/>
            <a:p>
              <a:r>
                <a:rPr lang="en-US" altLang="zh-CN" sz="1600" b="1">
                  <a:solidFill>
                    <a:srgbClr val="005072"/>
                  </a:solidFill>
                  <a:latin typeface="+mj-ea"/>
                  <a:ea typeface="+mj-ea"/>
                </a:rPr>
                <a:t>80</a:t>
              </a:r>
              <a:endParaRPr lang="zh-CN" altLang="en-US" sz="1600" b="1" baseline="-25000">
                <a:solidFill>
                  <a:srgbClr val="005072"/>
                </a:solidFill>
                <a:latin typeface="+mj-ea"/>
                <a:ea typeface="+mj-ea"/>
              </a:endParaRPr>
            </a:p>
          </p:txBody>
        </p:sp>
        <p:sp>
          <p:nvSpPr>
            <p:cNvPr id="71" name="TextBox 47">
              <a:extLst>
                <a:ext uri="{FF2B5EF4-FFF2-40B4-BE49-F238E27FC236}">
                  <a16:creationId xmlns:a16="http://schemas.microsoft.com/office/drawing/2014/main" id="{284C367D-1605-CB31-E635-31477C5B070C}"/>
                </a:ext>
              </a:extLst>
            </p:cNvPr>
            <p:cNvSpPr txBox="1"/>
            <p:nvPr/>
          </p:nvSpPr>
          <p:spPr>
            <a:xfrm>
              <a:off x="2543698" y="3735396"/>
              <a:ext cx="476412" cy="338554"/>
            </a:xfrm>
            <a:prstGeom prst="rect">
              <a:avLst/>
            </a:prstGeom>
            <a:noFill/>
          </p:spPr>
          <p:txBody>
            <a:bodyPr wrap="none" rtlCol="0">
              <a:spAutoFit/>
            </a:bodyPr>
            <a:lstStyle/>
            <a:p>
              <a:r>
                <a:rPr lang="en-US" altLang="zh-CN" sz="1600" b="1">
                  <a:solidFill>
                    <a:srgbClr val="005072"/>
                  </a:solidFill>
                  <a:latin typeface="+mj-ea"/>
                  <a:ea typeface="+mj-ea"/>
                </a:rPr>
                <a:t>82</a:t>
              </a:r>
              <a:endParaRPr lang="zh-CN" altLang="en-US" sz="1600" b="1" baseline="-25000">
                <a:solidFill>
                  <a:srgbClr val="005072"/>
                </a:solidFill>
                <a:latin typeface="+mj-ea"/>
                <a:ea typeface="+mj-ea"/>
              </a:endParaRPr>
            </a:p>
          </p:txBody>
        </p:sp>
        <p:sp>
          <p:nvSpPr>
            <p:cNvPr id="72" name="TextBox 48">
              <a:extLst>
                <a:ext uri="{FF2B5EF4-FFF2-40B4-BE49-F238E27FC236}">
                  <a16:creationId xmlns:a16="http://schemas.microsoft.com/office/drawing/2014/main" id="{A324F748-23C2-4AC9-967D-967C627FFAB6}"/>
                </a:ext>
              </a:extLst>
            </p:cNvPr>
            <p:cNvSpPr txBox="1"/>
            <p:nvPr/>
          </p:nvSpPr>
          <p:spPr>
            <a:xfrm>
              <a:off x="2543698" y="4033848"/>
              <a:ext cx="476412" cy="338554"/>
            </a:xfrm>
            <a:prstGeom prst="rect">
              <a:avLst/>
            </a:prstGeom>
            <a:noFill/>
          </p:spPr>
          <p:txBody>
            <a:bodyPr wrap="none" rtlCol="0">
              <a:spAutoFit/>
            </a:bodyPr>
            <a:lstStyle/>
            <a:p>
              <a:r>
                <a:rPr lang="en-US" altLang="zh-CN" sz="1600" b="1">
                  <a:solidFill>
                    <a:srgbClr val="005072"/>
                  </a:solidFill>
                  <a:latin typeface="+mj-ea"/>
                  <a:ea typeface="+mj-ea"/>
                </a:rPr>
                <a:t>72</a:t>
              </a:r>
              <a:endParaRPr lang="zh-CN" altLang="en-US" sz="1600" b="1" baseline="-25000">
                <a:solidFill>
                  <a:srgbClr val="005072"/>
                </a:solidFill>
                <a:latin typeface="+mj-ea"/>
                <a:ea typeface="+mj-ea"/>
              </a:endParaRPr>
            </a:p>
          </p:txBody>
        </p:sp>
        <p:sp>
          <p:nvSpPr>
            <p:cNvPr id="73" name="TextBox 49">
              <a:extLst>
                <a:ext uri="{FF2B5EF4-FFF2-40B4-BE49-F238E27FC236}">
                  <a16:creationId xmlns:a16="http://schemas.microsoft.com/office/drawing/2014/main" id="{C70AEC04-98B4-7AA8-767D-C6932890521E}"/>
                </a:ext>
              </a:extLst>
            </p:cNvPr>
            <p:cNvSpPr txBox="1"/>
            <p:nvPr/>
          </p:nvSpPr>
          <p:spPr>
            <a:xfrm>
              <a:off x="2543698" y="4319600"/>
              <a:ext cx="476412" cy="338554"/>
            </a:xfrm>
            <a:prstGeom prst="rect">
              <a:avLst/>
            </a:prstGeom>
            <a:noFill/>
          </p:spPr>
          <p:txBody>
            <a:bodyPr wrap="none" rtlCol="0">
              <a:spAutoFit/>
            </a:bodyPr>
            <a:lstStyle/>
            <a:p>
              <a:r>
                <a:rPr lang="en-US" altLang="zh-CN" sz="1600" b="1">
                  <a:solidFill>
                    <a:srgbClr val="005072"/>
                  </a:solidFill>
                  <a:latin typeface="+mj-ea"/>
                  <a:ea typeface="+mj-ea"/>
                </a:rPr>
                <a:t>32</a:t>
              </a:r>
              <a:endParaRPr lang="zh-CN" altLang="en-US" sz="1600" b="1" baseline="-25000">
                <a:solidFill>
                  <a:srgbClr val="005072"/>
                </a:solidFill>
                <a:latin typeface="+mj-ea"/>
                <a:ea typeface="+mj-ea"/>
              </a:endParaRPr>
            </a:p>
          </p:txBody>
        </p:sp>
        <p:sp>
          <p:nvSpPr>
            <p:cNvPr id="74" name="TextBox 50">
              <a:extLst>
                <a:ext uri="{FF2B5EF4-FFF2-40B4-BE49-F238E27FC236}">
                  <a16:creationId xmlns:a16="http://schemas.microsoft.com/office/drawing/2014/main" id="{7994170E-CF7D-F522-0EC2-12F368132138}"/>
                </a:ext>
              </a:extLst>
            </p:cNvPr>
            <p:cNvSpPr txBox="1"/>
            <p:nvPr/>
          </p:nvSpPr>
          <p:spPr>
            <a:xfrm>
              <a:off x="2543698" y="4610114"/>
              <a:ext cx="476412" cy="338554"/>
            </a:xfrm>
            <a:prstGeom prst="rect">
              <a:avLst/>
            </a:prstGeom>
            <a:noFill/>
          </p:spPr>
          <p:txBody>
            <a:bodyPr wrap="none" rtlCol="0">
              <a:spAutoFit/>
            </a:bodyPr>
            <a:lstStyle/>
            <a:p>
              <a:r>
                <a:rPr lang="en-US" altLang="zh-CN" sz="1600" b="1">
                  <a:solidFill>
                    <a:srgbClr val="005072"/>
                  </a:solidFill>
                  <a:latin typeface="+mj-ea"/>
                  <a:ea typeface="+mj-ea"/>
                </a:rPr>
                <a:t>68</a:t>
              </a:r>
              <a:endParaRPr lang="zh-CN" altLang="en-US" sz="1600" b="1" baseline="-25000">
                <a:solidFill>
                  <a:srgbClr val="005072"/>
                </a:solidFill>
                <a:latin typeface="+mj-ea"/>
                <a:ea typeface="+mj-ea"/>
              </a:endParaRPr>
            </a:p>
          </p:txBody>
        </p:sp>
        <p:sp>
          <p:nvSpPr>
            <p:cNvPr id="75" name="TextBox 51">
              <a:extLst>
                <a:ext uri="{FF2B5EF4-FFF2-40B4-BE49-F238E27FC236}">
                  <a16:creationId xmlns:a16="http://schemas.microsoft.com/office/drawing/2014/main" id="{725D05F1-AF59-9E2D-F670-2423BCA11CCB}"/>
                </a:ext>
              </a:extLst>
            </p:cNvPr>
            <p:cNvSpPr txBox="1"/>
            <p:nvPr/>
          </p:nvSpPr>
          <p:spPr>
            <a:xfrm>
              <a:off x="3252778" y="2870202"/>
              <a:ext cx="476412" cy="338554"/>
            </a:xfrm>
            <a:prstGeom prst="rect">
              <a:avLst/>
            </a:prstGeom>
            <a:noFill/>
          </p:spPr>
          <p:txBody>
            <a:bodyPr wrap="none" rtlCol="0">
              <a:spAutoFit/>
            </a:bodyPr>
            <a:lstStyle/>
            <a:p>
              <a:r>
                <a:rPr lang="en-US" altLang="zh-CN" sz="1600" b="1">
                  <a:solidFill>
                    <a:srgbClr val="005072"/>
                  </a:solidFill>
                  <a:latin typeface="+mj-ea"/>
                  <a:ea typeface="+mj-ea"/>
                </a:rPr>
                <a:t>22</a:t>
              </a:r>
              <a:endParaRPr lang="zh-CN" altLang="en-US" sz="1600" b="1" baseline="-25000">
                <a:solidFill>
                  <a:srgbClr val="005072"/>
                </a:solidFill>
                <a:latin typeface="+mj-ea"/>
                <a:ea typeface="+mj-ea"/>
              </a:endParaRPr>
            </a:p>
          </p:txBody>
        </p:sp>
        <p:sp>
          <p:nvSpPr>
            <p:cNvPr id="76" name="TextBox 52">
              <a:extLst>
                <a:ext uri="{FF2B5EF4-FFF2-40B4-BE49-F238E27FC236}">
                  <a16:creationId xmlns:a16="http://schemas.microsoft.com/office/drawing/2014/main" id="{5954DEE1-98E9-6B9B-E567-AB196C5474A8}"/>
                </a:ext>
              </a:extLst>
            </p:cNvPr>
            <p:cNvSpPr txBox="1"/>
            <p:nvPr/>
          </p:nvSpPr>
          <p:spPr>
            <a:xfrm>
              <a:off x="3252778" y="3168654"/>
              <a:ext cx="476412" cy="338554"/>
            </a:xfrm>
            <a:prstGeom prst="rect">
              <a:avLst/>
            </a:prstGeom>
            <a:noFill/>
          </p:spPr>
          <p:txBody>
            <a:bodyPr wrap="none" rtlCol="0">
              <a:spAutoFit/>
            </a:bodyPr>
            <a:lstStyle/>
            <a:p>
              <a:r>
                <a:rPr lang="en-US" altLang="zh-CN" sz="1600" b="1">
                  <a:solidFill>
                    <a:srgbClr val="005072"/>
                  </a:solidFill>
                  <a:latin typeface="+mj-ea"/>
                  <a:ea typeface="+mj-ea"/>
                </a:rPr>
                <a:t>20</a:t>
              </a:r>
              <a:endParaRPr lang="zh-CN" altLang="en-US" sz="1600" b="1" baseline="-25000">
                <a:solidFill>
                  <a:srgbClr val="005072"/>
                </a:solidFill>
                <a:latin typeface="+mj-ea"/>
                <a:ea typeface="+mj-ea"/>
              </a:endParaRPr>
            </a:p>
          </p:txBody>
        </p:sp>
        <p:sp>
          <p:nvSpPr>
            <p:cNvPr id="77" name="TextBox 53">
              <a:extLst>
                <a:ext uri="{FF2B5EF4-FFF2-40B4-BE49-F238E27FC236}">
                  <a16:creationId xmlns:a16="http://schemas.microsoft.com/office/drawing/2014/main" id="{C1379724-166D-FFFB-F1A0-ED7266684D94}"/>
                </a:ext>
              </a:extLst>
            </p:cNvPr>
            <p:cNvSpPr txBox="1"/>
            <p:nvPr/>
          </p:nvSpPr>
          <p:spPr>
            <a:xfrm>
              <a:off x="3303578" y="3454406"/>
              <a:ext cx="330540" cy="338554"/>
            </a:xfrm>
            <a:prstGeom prst="rect">
              <a:avLst/>
            </a:prstGeom>
            <a:noFill/>
          </p:spPr>
          <p:txBody>
            <a:bodyPr wrap="none" rtlCol="0">
              <a:spAutoFit/>
            </a:bodyPr>
            <a:lstStyle/>
            <a:p>
              <a:r>
                <a:rPr lang="en-US" altLang="zh-CN" sz="1600" b="1">
                  <a:solidFill>
                    <a:srgbClr val="005072"/>
                  </a:solidFill>
                  <a:latin typeface="+mj-ea"/>
                  <a:ea typeface="+mj-ea"/>
                </a:rPr>
                <a:t>8</a:t>
              </a:r>
              <a:endParaRPr lang="zh-CN" altLang="en-US" sz="1600" b="1" baseline="-25000">
                <a:solidFill>
                  <a:srgbClr val="005072"/>
                </a:solidFill>
                <a:latin typeface="+mj-ea"/>
                <a:ea typeface="+mj-ea"/>
              </a:endParaRPr>
            </a:p>
          </p:txBody>
        </p:sp>
        <p:sp>
          <p:nvSpPr>
            <p:cNvPr id="78" name="TextBox 54">
              <a:extLst>
                <a:ext uri="{FF2B5EF4-FFF2-40B4-BE49-F238E27FC236}">
                  <a16:creationId xmlns:a16="http://schemas.microsoft.com/office/drawing/2014/main" id="{24638829-BC2C-A4A9-8637-5C9132D82A46}"/>
                </a:ext>
              </a:extLst>
            </p:cNvPr>
            <p:cNvSpPr txBox="1"/>
            <p:nvPr/>
          </p:nvSpPr>
          <p:spPr>
            <a:xfrm>
              <a:off x="3252778" y="3735396"/>
              <a:ext cx="476412" cy="338554"/>
            </a:xfrm>
            <a:prstGeom prst="rect">
              <a:avLst/>
            </a:prstGeom>
            <a:noFill/>
          </p:spPr>
          <p:txBody>
            <a:bodyPr wrap="none" rtlCol="0">
              <a:spAutoFit/>
            </a:bodyPr>
            <a:lstStyle/>
            <a:p>
              <a:r>
                <a:rPr lang="en-US" altLang="zh-CN" sz="1600" b="1">
                  <a:solidFill>
                    <a:srgbClr val="005072"/>
                  </a:solidFill>
                  <a:latin typeface="+mj-ea"/>
                  <a:ea typeface="+mj-ea"/>
                </a:rPr>
                <a:t>10</a:t>
              </a:r>
              <a:endParaRPr lang="zh-CN" altLang="en-US" sz="1600" b="1" baseline="-25000">
                <a:solidFill>
                  <a:srgbClr val="005072"/>
                </a:solidFill>
                <a:latin typeface="+mj-ea"/>
                <a:ea typeface="+mj-ea"/>
              </a:endParaRPr>
            </a:p>
          </p:txBody>
        </p:sp>
        <p:sp>
          <p:nvSpPr>
            <p:cNvPr id="79" name="TextBox 55">
              <a:extLst>
                <a:ext uri="{FF2B5EF4-FFF2-40B4-BE49-F238E27FC236}">
                  <a16:creationId xmlns:a16="http://schemas.microsoft.com/office/drawing/2014/main" id="{B4911EDC-41AA-3F56-4F93-A2C85FFBE2EC}"/>
                </a:ext>
              </a:extLst>
            </p:cNvPr>
            <p:cNvSpPr txBox="1"/>
            <p:nvPr/>
          </p:nvSpPr>
          <p:spPr>
            <a:xfrm>
              <a:off x="3252778" y="4033848"/>
              <a:ext cx="476412" cy="338554"/>
            </a:xfrm>
            <a:prstGeom prst="rect">
              <a:avLst/>
            </a:prstGeom>
            <a:noFill/>
          </p:spPr>
          <p:txBody>
            <a:bodyPr wrap="none" rtlCol="0">
              <a:spAutoFit/>
            </a:bodyPr>
            <a:lstStyle/>
            <a:p>
              <a:r>
                <a:rPr lang="en-US" altLang="zh-CN" sz="1600" b="1">
                  <a:solidFill>
                    <a:srgbClr val="005072"/>
                  </a:solidFill>
                  <a:latin typeface="+mj-ea"/>
                  <a:ea typeface="+mj-ea"/>
                </a:rPr>
                <a:t>20</a:t>
              </a:r>
              <a:endParaRPr lang="zh-CN" altLang="en-US" sz="1600" b="1" baseline="-25000">
                <a:solidFill>
                  <a:srgbClr val="005072"/>
                </a:solidFill>
                <a:latin typeface="+mj-ea"/>
                <a:ea typeface="+mj-ea"/>
              </a:endParaRPr>
            </a:p>
          </p:txBody>
        </p:sp>
        <p:sp>
          <p:nvSpPr>
            <p:cNvPr id="80" name="TextBox 56">
              <a:extLst>
                <a:ext uri="{FF2B5EF4-FFF2-40B4-BE49-F238E27FC236}">
                  <a16:creationId xmlns:a16="http://schemas.microsoft.com/office/drawing/2014/main" id="{4B7995B2-7013-77A3-45A9-A681C510D02B}"/>
                </a:ext>
              </a:extLst>
            </p:cNvPr>
            <p:cNvSpPr txBox="1"/>
            <p:nvPr/>
          </p:nvSpPr>
          <p:spPr>
            <a:xfrm>
              <a:off x="3303578" y="4319600"/>
              <a:ext cx="330540" cy="338554"/>
            </a:xfrm>
            <a:prstGeom prst="rect">
              <a:avLst/>
            </a:prstGeom>
            <a:noFill/>
          </p:spPr>
          <p:txBody>
            <a:bodyPr wrap="none" rtlCol="0">
              <a:spAutoFit/>
            </a:bodyPr>
            <a:lstStyle/>
            <a:p>
              <a:r>
                <a:rPr lang="en-US" altLang="zh-CN" sz="1600" b="1">
                  <a:solidFill>
                    <a:srgbClr val="005072"/>
                  </a:solidFill>
                  <a:latin typeface="+mj-ea"/>
                  <a:ea typeface="+mj-ea"/>
                </a:rPr>
                <a:t>0</a:t>
              </a:r>
              <a:endParaRPr lang="zh-CN" altLang="en-US" sz="1600" b="1" baseline="-25000">
                <a:solidFill>
                  <a:srgbClr val="005072"/>
                </a:solidFill>
                <a:latin typeface="+mj-ea"/>
                <a:ea typeface="+mj-ea"/>
              </a:endParaRPr>
            </a:p>
          </p:txBody>
        </p:sp>
        <p:sp>
          <p:nvSpPr>
            <p:cNvPr id="81" name="TextBox 57">
              <a:extLst>
                <a:ext uri="{FF2B5EF4-FFF2-40B4-BE49-F238E27FC236}">
                  <a16:creationId xmlns:a16="http://schemas.microsoft.com/office/drawing/2014/main" id="{F90EB568-1F29-A7F4-A0F4-C58A1FC65BCA}"/>
                </a:ext>
              </a:extLst>
            </p:cNvPr>
            <p:cNvSpPr txBox="1"/>
            <p:nvPr/>
          </p:nvSpPr>
          <p:spPr>
            <a:xfrm>
              <a:off x="3176578" y="4610114"/>
              <a:ext cx="622286" cy="338554"/>
            </a:xfrm>
            <a:prstGeom prst="rect">
              <a:avLst/>
            </a:prstGeom>
            <a:noFill/>
          </p:spPr>
          <p:txBody>
            <a:bodyPr wrap="none" rtlCol="0">
              <a:spAutoFit/>
            </a:bodyPr>
            <a:lstStyle/>
            <a:p>
              <a:r>
                <a:rPr lang="en-US" altLang="zh-CN" sz="1600" b="1">
                  <a:solidFill>
                    <a:srgbClr val="005072"/>
                  </a:solidFill>
                  <a:latin typeface="+mj-ea"/>
                  <a:ea typeface="+mj-ea"/>
                </a:rPr>
                <a:t>145</a:t>
              </a:r>
              <a:endParaRPr lang="zh-CN" altLang="en-US" sz="1600" b="1" baseline="-25000">
                <a:solidFill>
                  <a:srgbClr val="005072"/>
                </a:solidFill>
                <a:latin typeface="+mj-ea"/>
                <a:ea typeface="+mj-ea"/>
              </a:endParaRPr>
            </a:p>
          </p:txBody>
        </p:sp>
        <p:sp>
          <p:nvSpPr>
            <p:cNvPr id="82" name="TextBox 58">
              <a:extLst>
                <a:ext uri="{FF2B5EF4-FFF2-40B4-BE49-F238E27FC236}">
                  <a16:creationId xmlns:a16="http://schemas.microsoft.com/office/drawing/2014/main" id="{EF09F812-C798-1C31-1401-63C1E51A9918}"/>
                </a:ext>
              </a:extLst>
            </p:cNvPr>
            <p:cNvSpPr txBox="1"/>
            <p:nvPr/>
          </p:nvSpPr>
          <p:spPr>
            <a:xfrm>
              <a:off x="3987796" y="2870202"/>
              <a:ext cx="476412" cy="338554"/>
            </a:xfrm>
            <a:prstGeom prst="rect">
              <a:avLst/>
            </a:prstGeom>
            <a:noFill/>
          </p:spPr>
          <p:txBody>
            <a:bodyPr wrap="none" rtlCol="0">
              <a:spAutoFit/>
            </a:bodyPr>
            <a:lstStyle/>
            <a:p>
              <a:r>
                <a:rPr lang="en-US" altLang="zh-CN" sz="1600" b="1">
                  <a:solidFill>
                    <a:srgbClr val="005072"/>
                  </a:solidFill>
                  <a:latin typeface="+mj-ea"/>
                  <a:ea typeface="+mj-ea"/>
                </a:rPr>
                <a:t>85</a:t>
              </a:r>
              <a:endParaRPr lang="zh-CN" altLang="en-US" sz="1600" b="1" baseline="-25000">
                <a:solidFill>
                  <a:srgbClr val="005072"/>
                </a:solidFill>
                <a:latin typeface="+mj-ea"/>
                <a:ea typeface="+mj-ea"/>
              </a:endParaRPr>
            </a:p>
          </p:txBody>
        </p:sp>
        <p:sp>
          <p:nvSpPr>
            <p:cNvPr id="83" name="TextBox 59">
              <a:extLst>
                <a:ext uri="{FF2B5EF4-FFF2-40B4-BE49-F238E27FC236}">
                  <a16:creationId xmlns:a16="http://schemas.microsoft.com/office/drawing/2014/main" id="{411B8F7D-9367-3A52-8E77-1B61549E8E08}"/>
                </a:ext>
              </a:extLst>
            </p:cNvPr>
            <p:cNvSpPr txBox="1"/>
            <p:nvPr/>
          </p:nvSpPr>
          <p:spPr>
            <a:xfrm>
              <a:off x="3987796" y="3168654"/>
              <a:ext cx="476412" cy="338554"/>
            </a:xfrm>
            <a:prstGeom prst="rect">
              <a:avLst/>
            </a:prstGeom>
            <a:noFill/>
          </p:spPr>
          <p:txBody>
            <a:bodyPr wrap="none" rtlCol="0">
              <a:spAutoFit/>
            </a:bodyPr>
            <a:lstStyle/>
            <a:p>
              <a:r>
                <a:rPr lang="en-US" altLang="zh-CN" sz="1600" b="1">
                  <a:solidFill>
                    <a:srgbClr val="005072"/>
                  </a:solidFill>
                  <a:latin typeface="+mj-ea"/>
                  <a:ea typeface="+mj-ea"/>
                </a:rPr>
                <a:t>85</a:t>
              </a:r>
              <a:endParaRPr lang="zh-CN" altLang="en-US" sz="1600" b="1" baseline="-25000">
                <a:solidFill>
                  <a:srgbClr val="005072"/>
                </a:solidFill>
                <a:latin typeface="+mj-ea"/>
                <a:ea typeface="+mj-ea"/>
              </a:endParaRPr>
            </a:p>
          </p:txBody>
        </p:sp>
        <p:sp>
          <p:nvSpPr>
            <p:cNvPr id="84" name="TextBox 60">
              <a:extLst>
                <a:ext uri="{FF2B5EF4-FFF2-40B4-BE49-F238E27FC236}">
                  <a16:creationId xmlns:a16="http://schemas.microsoft.com/office/drawing/2014/main" id="{BF08809D-2968-ED56-6BD8-7393C4221D5A}"/>
                </a:ext>
              </a:extLst>
            </p:cNvPr>
            <p:cNvSpPr txBox="1"/>
            <p:nvPr/>
          </p:nvSpPr>
          <p:spPr>
            <a:xfrm>
              <a:off x="3987796" y="3454406"/>
              <a:ext cx="476412" cy="338554"/>
            </a:xfrm>
            <a:prstGeom prst="rect">
              <a:avLst/>
            </a:prstGeom>
            <a:noFill/>
          </p:spPr>
          <p:txBody>
            <a:bodyPr wrap="none" rtlCol="0">
              <a:spAutoFit/>
            </a:bodyPr>
            <a:lstStyle/>
            <a:p>
              <a:r>
                <a:rPr lang="en-US" altLang="zh-CN" sz="1600" b="1">
                  <a:solidFill>
                    <a:srgbClr val="005072"/>
                  </a:solidFill>
                  <a:latin typeface="+mj-ea"/>
                  <a:ea typeface="+mj-ea"/>
                </a:rPr>
                <a:t>85</a:t>
              </a:r>
              <a:endParaRPr lang="zh-CN" altLang="en-US" sz="1600" b="1" baseline="-25000">
                <a:solidFill>
                  <a:srgbClr val="005072"/>
                </a:solidFill>
                <a:latin typeface="+mj-ea"/>
                <a:ea typeface="+mj-ea"/>
              </a:endParaRPr>
            </a:p>
          </p:txBody>
        </p:sp>
        <p:sp>
          <p:nvSpPr>
            <p:cNvPr id="85" name="TextBox 61">
              <a:extLst>
                <a:ext uri="{FF2B5EF4-FFF2-40B4-BE49-F238E27FC236}">
                  <a16:creationId xmlns:a16="http://schemas.microsoft.com/office/drawing/2014/main" id="{01291AC6-9B5C-38E0-88BA-B221C4056FAE}"/>
                </a:ext>
              </a:extLst>
            </p:cNvPr>
            <p:cNvSpPr txBox="1"/>
            <p:nvPr/>
          </p:nvSpPr>
          <p:spPr>
            <a:xfrm>
              <a:off x="3987796" y="3735396"/>
              <a:ext cx="476412" cy="338554"/>
            </a:xfrm>
            <a:prstGeom prst="rect">
              <a:avLst/>
            </a:prstGeom>
            <a:noFill/>
          </p:spPr>
          <p:txBody>
            <a:bodyPr wrap="none" rtlCol="0">
              <a:spAutoFit/>
            </a:bodyPr>
            <a:lstStyle/>
            <a:p>
              <a:r>
                <a:rPr lang="en-US" altLang="zh-CN" sz="1600" b="1">
                  <a:solidFill>
                    <a:srgbClr val="005072"/>
                  </a:solidFill>
                  <a:latin typeface="+mj-ea"/>
                  <a:ea typeface="+mj-ea"/>
                </a:rPr>
                <a:t>85</a:t>
              </a:r>
              <a:endParaRPr lang="zh-CN" altLang="en-US" sz="1600" b="1" baseline="-25000">
                <a:solidFill>
                  <a:srgbClr val="005072"/>
                </a:solidFill>
                <a:latin typeface="+mj-ea"/>
                <a:ea typeface="+mj-ea"/>
              </a:endParaRPr>
            </a:p>
          </p:txBody>
        </p:sp>
        <p:sp>
          <p:nvSpPr>
            <p:cNvPr id="86" name="TextBox 62">
              <a:extLst>
                <a:ext uri="{FF2B5EF4-FFF2-40B4-BE49-F238E27FC236}">
                  <a16:creationId xmlns:a16="http://schemas.microsoft.com/office/drawing/2014/main" id="{BE89008A-2DBE-1700-E73C-58E9F814D5D1}"/>
                </a:ext>
              </a:extLst>
            </p:cNvPr>
            <p:cNvSpPr txBox="1"/>
            <p:nvPr/>
          </p:nvSpPr>
          <p:spPr>
            <a:xfrm>
              <a:off x="3987796" y="4033848"/>
              <a:ext cx="476412" cy="338554"/>
            </a:xfrm>
            <a:prstGeom prst="rect">
              <a:avLst/>
            </a:prstGeom>
            <a:noFill/>
          </p:spPr>
          <p:txBody>
            <a:bodyPr wrap="none" rtlCol="0">
              <a:spAutoFit/>
            </a:bodyPr>
            <a:lstStyle/>
            <a:p>
              <a:r>
                <a:rPr lang="en-US" altLang="zh-CN" sz="1600" b="1">
                  <a:solidFill>
                    <a:srgbClr val="005072"/>
                  </a:solidFill>
                  <a:latin typeface="+mj-ea"/>
                  <a:ea typeface="+mj-ea"/>
                </a:rPr>
                <a:t>85</a:t>
              </a:r>
              <a:endParaRPr lang="zh-CN" altLang="en-US" sz="1600" b="1" baseline="-25000">
                <a:solidFill>
                  <a:srgbClr val="005072"/>
                </a:solidFill>
                <a:latin typeface="+mj-ea"/>
                <a:ea typeface="+mj-ea"/>
              </a:endParaRPr>
            </a:p>
          </p:txBody>
        </p:sp>
        <p:sp>
          <p:nvSpPr>
            <p:cNvPr id="87" name="TextBox 63">
              <a:extLst>
                <a:ext uri="{FF2B5EF4-FFF2-40B4-BE49-F238E27FC236}">
                  <a16:creationId xmlns:a16="http://schemas.microsoft.com/office/drawing/2014/main" id="{90FC155E-F7AF-A914-2780-19DC53800ACB}"/>
                </a:ext>
              </a:extLst>
            </p:cNvPr>
            <p:cNvSpPr txBox="1"/>
            <p:nvPr/>
          </p:nvSpPr>
          <p:spPr>
            <a:xfrm>
              <a:off x="3987796" y="4319600"/>
              <a:ext cx="476412" cy="338554"/>
            </a:xfrm>
            <a:prstGeom prst="rect">
              <a:avLst/>
            </a:prstGeom>
            <a:noFill/>
          </p:spPr>
          <p:txBody>
            <a:bodyPr wrap="none" rtlCol="0">
              <a:spAutoFit/>
            </a:bodyPr>
            <a:lstStyle/>
            <a:p>
              <a:r>
                <a:rPr lang="en-US" altLang="zh-CN" sz="1600" b="1">
                  <a:solidFill>
                    <a:srgbClr val="005072"/>
                  </a:solidFill>
                  <a:latin typeface="+mj-ea"/>
                  <a:ea typeface="+mj-ea"/>
                </a:rPr>
                <a:t>85</a:t>
              </a:r>
              <a:endParaRPr lang="zh-CN" altLang="en-US" sz="1600" b="1" baseline="-25000">
                <a:solidFill>
                  <a:srgbClr val="005072"/>
                </a:solidFill>
                <a:latin typeface="+mj-ea"/>
                <a:ea typeface="+mj-ea"/>
              </a:endParaRPr>
            </a:p>
          </p:txBody>
        </p:sp>
        <p:sp>
          <p:nvSpPr>
            <p:cNvPr id="88" name="TextBox 64">
              <a:extLst>
                <a:ext uri="{FF2B5EF4-FFF2-40B4-BE49-F238E27FC236}">
                  <a16:creationId xmlns:a16="http://schemas.microsoft.com/office/drawing/2014/main" id="{65CE511F-4866-F369-53B6-09F3D2B08967}"/>
                </a:ext>
              </a:extLst>
            </p:cNvPr>
            <p:cNvSpPr txBox="1"/>
            <p:nvPr/>
          </p:nvSpPr>
          <p:spPr>
            <a:xfrm>
              <a:off x="4063996" y="4597414"/>
              <a:ext cx="330540" cy="338554"/>
            </a:xfrm>
            <a:prstGeom prst="rect">
              <a:avLst/>
            </a:prstGeom>
            <a:noFill/>
          </p:spPr>
          <p:txBody>
            <a:bodyPr wrap="none" rtlCol="0">
              <a:spAutoFit/>
            </a:bodyPr>
            <a:lstStyle/>
            <a:p>
              <a:r>
                <a:rPr lang="en-US" altLang="zh-CN" sz="1600" b="1">
                  <a:solidFill>
                    <a:srgbClr val="005072"/>
                  </a:solidFill>
                  <a:latin typeface="+mj-ea"/>
                  <a:ea typeface="+mj-ea"/>
                </a:rPr>
                <a:t>0</a:t>
              </a:r>
              <a:endParaRPr lang="zh-CN" altLang="en-US" sz="1600" b="1" baseline="-25000">
                <a:solidFill>
                  <a:srgbClr val="005072"/>
                </a:solidFill>
                <a:latin typeface="+mj-ea"/>
                <a:ea typeface="+mj-ea"/>
              </a:endParaRPr>
            </a:p>
          </p:txBody>
        </p:sp>
        <p:sp>
          <p:nvSpPr>
            <p:cNvPr id="89" name="TextBox 65">
              <a:extLst>
                <a:ext uri="{FF2B5EF4-FFF2-40B4-BE49-F238E27FC236}">
                  <a16:creationId xmlns:a16="http://schemas.microsoft.com/office/drawing/2014/main" id="{8DAFC59C-85B3-A9AF-290F-890F5CD60B5E}"/>
                </a:ext>
              </a:extLst>
            </p:cNvPr>
            <p:cNvSpPr txBox="1"/>
            <p:nvPr/>
          </p:nvSpPr>
          <p:spPr>
            <a:xfrm>
              <a:off x="4702176" y="2870202"/>
              <a:ext cx="476412" cy="338554"/>
            </a:xfrm>
            <a:prstGeom prst="rect">
              <a:avLst/>
            </a:prstGeom>
            <a:noFill/>
          </p:spPr>
          <p:txBody>
            <a:bodyPr wrap="none" rtlCol="0">
              <a:spAutoFit/>
            </a:bodyPr>
            <a:lstStyle/>
            <a:p>
              <a:r>
                <a:rPr lang="en-US" altLang="zh-CN" sz="1600" b="1">
                  <a:solidFill>
                    <a:srgbClr val="005072"/>
                  </a:solidFill>
                  <a:latin typeface="+mj-ea"/>
                  <a:ea typeface="+mj-ea"/>
                </a:rPr>
                <a:t>57</a:t>
              </a:r>
              <a:endParaRPr lang="zh-CN" altLang="en-US" sz="1600" b="1" baseline="-25000">
                <a:solidFill>
                  <a:srgbClr val="005072"/>
                </a:solidFill>
                <a:latin typeface="+mj-ea"/>
                <a:ea typeface="+mj-ea"/>
              </a:endParaRPr>
            </a:p>
          </p:txBody>
        </p:sp>
        <p:sp>
          <p:nvSpPr>
            <p:cNvPr id="90" name="TextBox 66">
              <a:extLst>
                <a:ext uri="{FF2B5EF4-FFF2-40B4-BE49-F238E27FC236}">
                  <a16:creationId xmlns:a16="http://schemas.microsoft.com/office/drawing/2014/main" id="{34AE2B89-6C13-D474-DD9B-4DC72E362725}"/>
                </a:ext>
              </a:extLst>
            </p:cNvPr>
            <p:cNvSpPr txBox="1"/>
            <p:nvPr/>
          </p:nvSpPr>
          <p:spPr>
            <a:xfrm>
              <a:off x="4702176" y="3168654"/>
              <a:ext cx="476412" cy="338554"/>
            </a:xfrm>
            <a:prstGeom prst="rect">
              <a:avLst/>
            </a:prstGeom>
            <a:noFill/>
          </p:spPr>
          <p:txBody>
            <a:bodyPr wrap="none" rtlCol="0">
              <a:spAutoFit/>
            </a:bodyPr>
            <a:lstStyle/>
            <a:p>
              <a:r>
                <a:rPr lang="en-US" altLang="zh-CN" sz="1600" b="1">
                  <a:solidFill>
                    <a:srgbClr val="005072"/>
                  </a:solidFill>
                  <a:latin typeface="+mj-ea"/>
                  <a:ea typeface="+mj-ea"/>
                </a:rPr>
                <a:t>58</a:t>
              </a:r>
              <a:endParaRPr lang="zh-CN" altLang="en-US" sz="1600" b="1" baseline="-25000">
                <a:solidFill>
                  <a:srgbClr val="005072"/>
                </a:solidFill>
                <a:latin typeface="+mj-ea"/>
                <a:ea typeface="+mj-ea"/>
              </a:endParaRPr>
            </a:p>
          </p:txBody>
        </p:sp>
        <p:sp>
          <p:nvSpPr>
            <p:cNvPr id="91" name="TextBox 67">
              <a:extLst>
                <a:ext uri="{FF2B5EF4-FFF2-40B4-BE49-F238E27FC236}">
                  <a16:creationId xmlns:a16="http://schemas.microsoft.com/office/drawing/2014/main" id="{FB6CFFE5-8312-D9FF-D69E-7968FB06F78F}"/>
                </a:ext>
              </a:extLst>
            </p:cNvPr>
            <p:cNvSpPr txBox="1"/>
            <p:nvPr/>
          </p:nvSpPr>
          <p:spPr>
            <a:xfrm>
              <a:off x="4702176" y="3454406"/>
              <a:ext cx="476412" cy="338554"/>
            </a:xfrm>
            <a:prstGeom prst="rect">
              <a:avLst/>
            </a:prstGeom>
            <a:noFill/>
          </p:spPr>
          <p:txBody>
            <a:bodyPr wrap="none" rtlCol="0">
              <a:spAutoFit/>
            </a:bodyPr>
            <a:lstStyle/>
            <a:p>
              <a:r>
                <a:rPr lang="en-US" altLang="zh-CN" sz="1600" b="1">
                  <a:solidFill>
                    <a:srgbClr val="005072"/>
                  </a:solidFill>
                  <a:latin typeface="+mj-ea"/>
                  <a:ea typeface="+mj-ea"/>
                </a:rPr>
                <a:t>56</a:t>
              </a:r>
              <a:endParaRPr lang="zh-CN" altLang="en-US" sz="1600" b="1" baseline="-25000">
                <a:solidFill>
                  <a:srgbClr val="005072"/>
                </a:solidFill>
                <a:latin typeface="+mj-ea"/>
                <a:ea typeface="+mj-ea"/>
              </a:endParaRPr>
            </a:p>
          </p:txBody>
        </p:sp>
        <p:sp>
          <p:nvSpPr>
            <p:cNvPr id="92" name="TextBox 68">
              <a:extLst>
                <a:ext uri="{FF2B5EF4-FFF2-40B4-BE49-F238E27FC236}">
                  <a16:creationId xmlns:a16="http://schemas.microsoft.com/office/drawing/2014/main" id="{868882B8-1885-84EC-D103-2DC41DDF95D3}"/>
                </a:ext>
              </a:extLst>
            </p:cNvPr>
            <p:cNvSpPr txBox="1"/>
            <p:nvPr/>
          </p:nvSpPr>
          <p:spPr>
            <a:xfrm>
              <a:off x="4702176" y="3735396"/>
              <a:ext cx="476412" cy="338554"/>
            </a:xfrm>
            <a:prstGeom prst="rect">
              <a:avLst/>
            </a:prstGeom>
            <a:noFill/>
          </p:spPr>
          <p:txBody>
            <a:bodyPr wrap="none" rtlCol="0">
              <a:spAutoFit/>
            </a:bodyPr>
            <a:lstStyle/>
            <a:p>
              <a:r>
                <a:rPr lang="en-US" altLang="zh-CN" sz="1600" b="1">
                  <a:solidFill>
                    <a:srgbClr val="005072"/>
                  </a:solidFill>
                  <a:latin typeface="+mj-ea"/>
                  <a:ea typeface="+mj-ea"/>
                </a:rPr>
                <a:t>68</a:t>
              </a:r>
              <a:endParaRPr lang="zh-CN" altLang="en-US" sz="1600" b="1" baseline="-25000">
                <a:solidFill>
                  <a:srgbClr val="005072"/>
                </a:solidFill>
                <a:latin typeface="+mj-ea"/>
                <a:ea typeface="+mj-ea"/>
              </a:endParaRPr>
            </a:p>
          </p:txBody>
        </p:sp>
        <p:sp>
          <p:nvSpPr>
            <p:cNvPr id="93" name="TextBox 69">
              <a:extLst>
                <a:ext uri="{FF2B5EF4-FFF2-40B4-BE49-F238E27FC236}">
                  <a16:creationId xmlns:a16="http://schemas.microsoft.com/office/drawing/2014/main" id="{C74BCCA0-8857-26AA-681C-03648C9E888B}"/>
                </a:ext>
              </a:extLst>
            </p:cNvPr>
            <p:cNvSpPr txBox="1"/>
            <p:nvPr/>
          </p:nvSpPr>
          <p:spPr>
            <a:xfrm>
              <a:off x="4702176" y="4033848"/>
              <a:ext cx="476412" cy="338554"/>
            </a:xfrm>
            <a:prstGeom prst="rect">
              <a:avLst/>
            </a:prstGeom>
            <a:noFill/>
          </p:spPr>
          <p:txBody>
            <a:bodyPr wrap="none" rtlCol="0">
              <a:spAutoFit/>
            </a:bodyPr>
            <a:lstStyle/>
            <a:p>
              <a:r>
                <a:rPr lang="en-US" altLang="zh-CN" sz="1600" b="1">
                  <a:solidFill>
                    <a:srgbClr val="005072"/>
                  </a:solidFill>
                  <a:latin typeface="+mj-ea"/>
                  <a:ea typeface="+mj-ea"/>
                </a:rPr>
                <a:t>88</a:t>
              </a:r>
              <a:endParaRPr lang="zh-CN" altLang="en-US" sz="1600" b="1" baseline="-25000">
                <a:solidFill>
                  <a:srgbClr val="005072"/>
                </a:solidFill>
                <a:latin typeface="+mj-ea"/>
                <a:ea typeface="+mj-ea"/>
              </a:endParaRPr>
            </a:p>
          </p:txBody>
        </p:sp>
        <p:sp>
          <p:nvSpPr>
            <p:cNvPr id="94" name="TextBox 70">
              <a:extLst>
                <a:ext uri="{FF2B5EF4-FFF2-40B4-BE49-F238E27FC236}">
                  <a16:creationId xmlns:a16="http://schemas.microsoft.com/office/drawing/2014/main" id="{0EB871E9-C9A5-42D4-587A-F8316675086B}"/>
                </a:ext>
              </a:extLst>
            </p:cNvPr>
            <p:cNvSpPr txBox="1"/>
            <p:nvPr/>
          </p:nvSpPr>
          <p:spPr>
            <a:xfrm>
              <a:off x="4765676" y="4319600"/>
              <a:ext cx="330540" cy="338554"/>
            </a:xfrm>
            <a:prstGeom prst="rect">
              <a:avLst/>
            </a:prstGeom>
            <a:noFill/>
          </p:spPr>
          <p:txBody>
            <a:bodyPr wrap="none" rtlCol="0">
              <a:spAutoFit/>
            </a:bodyPr>
            <a:lstStyle/>
            <a:p>
              <a:r>
                <a:rPr lang="en-US" altLang="zh-CN" sz="1600" b="1">
                  <a:solidFill>
                    <a:srgbClr val="005072"/>
                  </a:solidFill>
                  <a:latin typeface="+mj-ea"/>
                  <a:ea typeface="+mj-ea"/>
                </a:rPr>
                <a:t>8</a:t>
              </a:r>
              <a:endParaRPr lang="zh-CN" altLang="en-US" sz="1600" b="1" baseline="-25000">
                <a:solidFill>
                  <a:srgbClr val="005072"/>
                </a:solidFill>
                <a:latin typeface="+mj-ea"/>
                <a:ea typeface="+mj-ea"/>
              </a:endParaRPr>
            </a:p>
          </p:txBody>
        </p:sp>
        <p:sp>
          <p:nvSpPr>
            <p:cNvPr id="95" name="TextBox 71">
              <a:extLst>
                <a:ext uri="{FF2B5EF4-FFF2-40B4-BE49-F238E27FC236}">
                  <a16:creationId xmlns:a16="http://schemas.microsoft.com/office/drawing/2014/main" id="{0826900A-9AC9-4684-BFEE-FF0FA761EAC0}"/>
                </a:ext>
              </a:extLst>
            </p:cNvPr>
            <p:cNvSpPr txBox="1"/>
            <p:nvPr/>
          </p:nvSpPr>
          <p:spPr>
            <a:xfrm>
              <a:off x="4638676" y="4610114"/>
              <a:ext cx="622286" cy="338554"/>
            </a:xfrm>
            <a:prstGeom prst="rect">
              <a:avLst/>
            </a:prstGeom>
            <a:noFill/>
          </p:spPr>
          <p:txBody>
            <a:bodyPr wrap="none" rtlCol="0">
              <a:spAutoFit/>
            </a:bodyPr>
            <a:lstStyle/>
            <a:p>
              <a:r>
                <a:rPr lang="en-US" altLang="zh-CN" sz="1600" b="1">
                  <a:solidFill>
                    <a:srgbClr val="005072"/>
                  </a:solidFill>
                  <a:latin typeface="+mj-ea"/>
                  <a:ea typeface="+mj-ea"/>
                </a:rPr>
                <a:t>121</a:t>
              </a:r>
              <a:endParaRPr lang="zh-CN" altLang="en-US" sz="1600" b="1" baseline="-25000">
                <a:solidFill>
                  <a:srgbClr val="005072"/>
                </a:solidFill>
                <a:latin typeface="+mj-ea"/>
                <a:ea typeface="+mj-ea"/>
              </a:endParaRPr>
            </a:p>
          </p:txBody>
        </p:sp>
        <p:sp>
          <p:nvSpPr>
            <p:cNvPr id="96" name="TextBox 72">
              <a:extLst>
                <a:ext uri="{FF2B5EF4-FFF2-40B4-BE49-F238E27FC236}">
                  <a16:creationId xmlns:a16="http://schemas.microsoft.com/office/drawing/2014/main" id="{4F33CACE-B725-7919-6AE0-AAF9FD74EE9F}"/>
                </a:ext>
              </a:extLst>
            </p:cNvPr>
            <p:cNvSpPr txBox="1"/>
            <p:nvPr/>
          </p:nvSpPr>
          <p:spPr>
            <a:xfrm>
              <a:off x="5727708" y="2870202"/>
              <a:ext cx="476412" cy="338554"/>
            </a:xfrm>
            <a:prstGeom prst="rect">
              <a:avLst/>
            </a:prstGeom>
            <a:noFill/>
          </p:spPr>
          <p:txBody>
            <a:bodyPr wrap="none" rtlCol="0">
              <a:spAutoFit/>
            </a:bodyPr>
            <a:lstStyle/>
            <a:p>
              <a:r>
                <a:rPr lang="en-US" altLang="zh-CN" sz="1600" b="1">
                  <a:solidFill>
                    <a:srgbClr val="005072"/>
                  </a:solidFill>
                  <a:latin typeface="+mj-ea"/>
                  <a:ea typeface="+mj-ea"/>
                </a:rPr>
                <a:t>62</a:t>
              </a:r>
              <a:endParaRPr lang="zh-CN" altLang="en-US" sz="1600" b="1" baseline="-25000">
                <a:solidFill>
                  <a:srgbClr val="005072"/>
                </a:solidFill>
                <a:latin typeface="+mj-ea"/>
                <a:ea typeface="+mj-ea"/>
              </a:endParaRPr>
            </a:p>
          </p:txBody>
        </p:sp>
        <p:sp>
          <p:nvSpPr>
            <p:cNvPr id="97" name="TextBox 73">
              <a:extLst>
                <a:ext uri="{FF2B5EF4-FFF2-40B4-BE49-F238E27FC236}">
                  <a16:creationId xmlns:a16="http://schemas.microsoft.com/office/drawing/2014/main" id="{A6E3C19F-012D-E245-186D-116045AA5D47}"/>
                </a:ext>
              </a:extLst>
            </p:cNvPr>
            <p:cNvSpPr txBox="1"/>
            <p:nvPr/>
          </p:nvSpPr>
          <p:spPr>
            <a:xfrm>
              <a:off x="5588325" y="3168654"/>
              <a:ext cx="841897" cy="338554"/>
            </a:xfrm>
            <a:prstGeom prst="rect">
              <a:avLst/>
            </a:prstGeom>
            <a:noFill/>
          </p:spPr>
          <p:txBody>
            <a:bodyPr wrap="none" rtlCol="0">
              <a:spAutoFit/>
            </a:bodyPr>
            <a:lstStyle/>
            <a:p>
              <a:r>
                <a:rPr lang="en-US" altLang="zh-CN" sz="1600" b="1">
                  <a:solidFill>
                    <a:srgbClr val="005072"/>
                  </a:solidFill>
                  <a:latin typeface="+mj-ea"/>
                  <a:ea typeface="+mj-ea"/>
                </a:rPr>
                <a:t>61.25</a:t>
              </a:r>
              <a:endParaRPr lang="zh-CN" altLang="en-US" sz="1600" b="1" baseline="-25000">
                <a:solidFill>
                  <a:srgbClr val="005072"/>
                </a:solidFill>
                <a:latin typeface="+mj-ea"/>
                <a:ea typeface="+mj-ea"/>
              </a:endParaRPr>
            </a:p>
          </p:txBody>
        </p:sp>
        <p:sp>
          <p:nvSpPr>
            <p:cNvPr id="98" name="TextBox 74">
              <a:extLst>
                <a:ext uri="{FF2B5EF4-FFF2-40B4-BE49-F238E27FC236}">
                  <a16:creationId xmlns:a16="http://schemas.microsoft.com/office/drawing/2014/main" id="{9C6E4CF1-911F-2B64-0ABF-C8AF8C005682}"/>
                </a:ext>
              </a:extLst>
            </p:cNvPr>
            <p:cNvSpPr txBox="1"/>
            <p:nvPr/>
          </p:nvSpPr>
          <p:spPr>
            <a:xfrm>
              <a:off x="5588325" y="3454406"/>
              <a:ext cx="841897" cy="338554"/>
            </a:xfrm>
            <a:prstGeom prst="rect">
              <a:avLst/>
            </a:prstGeom>
            <a:noFill/>
          </p:spPr>
          <p:txBody>
            <a:bodyPr wrap="none" rtlCol="0">
              <a:spAutoFit/>
            </a:bodyPr>
            <a:lstStyle/>
            <a:p>
              <a:r>
                <a:rPr lang="en-US" altLang="zh-CN" sz="1600" b="1">
                  <a:solidFill>
                    <a:srgbClr val="005072"/>
                  </a:solidFill>
                  <a:latin typeface="+mj-ea"/>
                  <a:ea typeface="+mj-ea"/>
                </a:rPr>
                <a:t>57.25</a:t>
              </a:r>
              <a:endParaRPr lang="zh-CN" altLang="en-US" sz="1600" b="1" baseline="-25000">
                <a:solidFill>
                  <a:srgbClr val="005072"/>
                </a:solidFill>
                <a:latin typeface="+mj-ea"/>
                <a:ea typeface="+mj-ea"/>
              </a:endParaRPr>
            </a:p>
          </p:txBody>
        </p:sp>
        <p:sp>
          <p:nvSpPr>
            <p:cNvPr id="99" name="TextBox 75">
              <a:extLst>
                <a:ext uri="{FF2B5EF4-FFF2-40B4-BE49-F238E27FC236}">
                  <a16:creationId xmlns:a16="http://schemas.microsoft.com/office/drawing/2014/main" id="{B07D4356-1933-508D-56F7-E7FFC8F6A349}"/>
                </a:ext>
              </a:extLst>
            </p:cNvPr>
            <p:cNvSpPr txBox="1"/>
            <p:nvPr/>
          </p:nvSpPr>
          <p:spPr>
            <a:xfrm>
              <a:off x="5588325" y="3735396"/>
              <a:ext cx="841897" cy="338554"/>
            </a:xfrm>
            <a:prstGeom prst="rect">
              <a:avLst/>
            </a:prstGeom>
            <a:noFill/>
          </p:spPr>
          <p:txBody>
            <a:bodyPr wrap="none" rtlCol="0">
              <a:spAutoFit/>
            </a:bodyPr>
            <a:lstStyle/>
            <a:p>
              <a:r>
                <a:rPr lang="en-US" altLang="zh-CN" sz="1600" b="1">
                  <a:solidFill>
                    <a:srgbClr val="005072"/>
                  </a:solidFill>
                  <a:latin typeface="+mj-ea"/>
                  <a:ea typeface="+mj-ea"/>
                </a:rPr>
                <a:t>61.25</a:t>
              </a:r>
              <a:endParaRPr lang="zh-CN" altLang="en-US" sz="1600" b="1" baseline="-25000">
                <a:solidFill>
                  <a:srgbClr val="005072"/>
                </a:solidFill>
                <a:latin typeface="+mj-ea"/>
                <a:ea typeface="+mj-ea"/>
              </a:endParaRPr>
            </a:p>
          </p:txBody>
        </p:sp>
        <p:sp>
          <p:nvSpPr>
            <p:cNvPr id="100" name="TextBox 76">
              <a:extLst>
                <a:ext uri="{FF2B5EF4-FFF2-40B4-BE49-F238E27FC236}">
                  <a16:creationId xmlns:a16="http://schemas.microsoft.com/office/drawing/2014/main" id="{CFDEA838-4EB3-6E64-6910-0A9EA6854108}"/>
                </a:ext>
              </a:extLst>
            </p:cNvPr>
            <p:cNvSpPr txBox="1"/>
            <p:nvPr/>
          </p:nvSpPr>
          <p:spPr>
            <a:xfrm>
              <a:off x="5588325" y="4033848"/>
              <a:ext cx="841897" cy="338554"/>
            </a:xfrm>
            <a:prstGeom prst="rect">
              <a:avLst/>
            </a:prstGeom>
            <a:noFill/>
          </p:spPr>
          <p:txBody>
            <a:bodyPr wrap="none" rtlCol="0">
              <a:spAutoFit/>
            </a:bodyPr>
            <a:lstStyle/>
            <a:p>
              <a:r>
                <a:rPr lang="en-US" altLang="zh-CN" sz="1600" b="1">
                  <a:solidFill>
                    <a:srgbClr val="005072"/>
                  </a:solidFill>
                  <a:latin typeface="+mj-ea"/>
                  <a:ea typeface="+mj-ea"/>
                </a:rPr>
                <a:t>66.25</a:t>
              </a:r>
              <a:endParaRPr lang="zh-CN" altLang="en-US" sz="1600" b="1" baseline="-25000">
                <a:solidFill>
                  <a:srgbClr val="005072"/>
                </a:solidFill>
                <a:latin typeface="+mj-ea"/>
                <a:ea typeface="+mj-ea"/>
              </a:endParaRPr>
            </a:p>
          </p:txBody>
        </p:sp>
        <p:sp>
          <p:nvSpPr>
            <p:cNvPr id="101" name="TextBox 77">
              <a:extLst>
                <a:ext uri="{FF2B5EF4-FFF2-40B4-BE49-F238E27FC236}">
                  <a16:creationId xmlns:a16="http://schemas.microsoft.com/office/drawing/2014/main" id="{CA990181-B1A9-4866-9AA8-FAAAEA0095A9}"/>
                </a:ext>
              </a:extLst>
            </p:cNvPr>
            <p:cNvSpPr txBox="1"/>
            <p:nvPr/>
          </p:nvSpPr>
          <p:spPr>
            <a:xfrm>
              <a:off x="5588325" y="4319600"/>
              <a:ext cx="841897" cy="338554"/>
            </a:xfrm>
            <a:prstGeom prst="rect">
              <a:avLst/>
            </a:prstGeom>
            <a:noFill/>
          </p:spPr>
          <p:txBody>
            <a:bodyPr wrap="none" rtlCol="0">
              <a:spAutoFit/>
            </a:bodyPr>
            <a:lstStyle/>
            <a:p>
              <a:r>
                <a:rPr lang="en-US" altLang="zh-CN" sz="1600" b="1">
                  <a:solidFill>
                    <a:srgbClr val="005072"/>
                  </a:solidFill>
                  <a:latin typeface="+mj-ea"/>
                  <a:ea typeface="+mj-ea"/>
                </a:rPr>
                <a:t>31.25</a:t>
              </a:r>
              <a:endParaRPr lang="zh-CN" altLang="en-US" sz="1600" b="1" baseline="-25000">
                <a:solidFill>
                  <a:srgbClr val="005072"/>
                </a:solidFill>
                <a:latin typeface="+mj-ea"/>
                <a:ea typeface="+mj-ea"/>
              </a:endParaRPr>
            </a:p>
          </p:txBody>
        </p:sp>
        <p:sp>
          <p:nvSpPr>
            <p:cNvPr id="102" name="TextBox 78">
              <a:extLst>
                <a:ext uri="{FF2B5EF4-FFF2-40B4-BE49-F238E27FC236}">
                  <a16:creationId xmlns:a16="http://schemas.microsoft.com/office/drawing/2014/main" id="{408495B5-BAFC-AE49-C3E3-4318B718F7EE}"/>
                </a:ext>
              </a:extLst>
            </p:cNvPr>
            <p:cNvSpPr txBox="1"/>
            <p:nvPr/>
          </p:nvSpPr>
          <p:spPr>
            <a:xfrm>
              <a:off x="5651508" y="4610114"/>
              <a:ext cx="696024" cy="338554"/>
            </a:xfrm>
            <a:prstGeom prst="rect">
              <a:avLst/>
            </a:prstGeom>
            <a:noFill/>
          </p:spPr>
          <p:txBody>
            <a:bodyPr wrap="none" rtlCol="0">
              <a:spAutoFit/>
            </a:bodyPr>
            <a:lstStyle/>
            <a:p>
              <a:r>
                <a:rPr lang="en-US" altLang="zh-CN" sz="1600" b="1">
                  <a:solidFill>
                    <a:srgbClr val="005072"/>
                  </a:solidFill>
                  <a:latin typeface="+mj-ea"/>
                  <a:ea typeface="+mj-ea"/>
                </a:rPr>
                <a:t>83.5</a:t>
              </a:r>
              <a:endParaRPr lang="zh-CN" altLang="en-US" sz="1600" b="1" baseline="-25000">
                <a:solidFill>
                  <a:srgbClr val="005072"/>
                </a:solidFill>
                <a:latin typeface="+mj-ea"/>
                <a:ea typeface="+mj-ea"/>
              </a:endParaRPr>
            </a:p>
          </p:txBody>
        </p:sp>
      </p:grpSp>
    </p:spTree>
    <p:extLst>
      <p:ext uri="{BB962C8B-B14F-4D97-AF65-F5344CB8AC3E}">
        <p14:creationId xmlns:p14="http://schemas.microsoft.com/office/powerpoint/2010/main" val="2782382830"/>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多级队列调度算法</a:t>
            </a:r>
            <a:r>
              <a:rPr lang="en-US" altLang="zh-CN" sz="3600" dirty="0">
                <a:latin typeface="微软雅黑" panose="020B0503020204020204" pitchFamily="34" charset="-122"/>
                <a:ea typeface="微软雅黑" panose="020B0503020204020204" pitchFamily="34" charset="-122"/>
              </a:rPr>
              <a:t>(MQ)-</a:t>
            </a:r>
            <a:r>
              <a:rPr lang="zh-CN" altLang="en-US" sz="3600" dirty="0">
                <a:latin typeface="微软雅黑" panose="020B0503020204020204" pitchFamily="34" charset="-122"/>
                <a:ea typeface="微软雅黑" panose="020B0503020204020204" pitchFamily="34" charset="-122"/>
              </a:rPr>
              <a:t>先分类，再使用策略</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322560F4-9856-C804-F033-A96E93DC7C61}"/>
              </a:ext>
            </a:extLst>
          </p:cNvPr>
          <p:cNvGrpSpPr/>
          <p:nvPr/>
        </p:nvGrpSpPr>
        <p:grpSpPr>
          <a:xfrm>
            <a:off x="844894" y="1885260"/>
            <a:ext cx="5978693" cy="461665"/>
            <a:chOff x="844893" y="1028010"/>
            <a:chExt cx="5978693" cy="461665"/>
          </a:xfrm>
        </p:grpSpPr>
        <p:sp>
          <p:nvSpPr>
            <p:cNvPr id="8" name="内容占位符 2">
              <a:extLst>
                <a:ext uri="{FF2B5EF4-FFF2-40B4-BE49-F238E27FC236}">
                  <a16:creationId xmlns:a16="http://schemas.microsoft.com/office/drawing/2014/main" id="{C62AD39B-7046-D0AA-4A33-631B6E1377C6}"/>
                </a:ext>
              </a:extLst>
            </p:cNvPr>
            <p:cNvSpPr txBox="1"/>
            <p:nvPr/>
          </p:nvSpPr>
          <p:spPr>
            <a:xfrm>
              <a:off x="1142976" y="1028010"/>
              <a:ext cx="5680610"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就绪队列被划分成多个独立的子队列</a:t>
              </a:r>
            </a:p>
          </p:txBody>
        </p:sp>
        <p:sp>
          <p:nvSpPr>
            <p:cNvPr id="9" name="TextBox 11">
              <a:extLst>
                <a:ext uri="{FF2B5EF4-FFF2-40B4-BE49-F238E27FC236}">
                  <a16:creationId xmlns:a16="http://schemas.microsoft.com/office/drawing/2014/main" id="{C0C09E76-EAF9-D6BC-A48D-3894BCF160E4}"/>
                </a:ext>
              </a:extLst>
            </p:cNvPr>
            <p:cNvSpPr txBox="1"/>
            <p:nvPr/>
          </p:nvSpPr>
          <p:spPr>
            <a:xfrm>
              <a:off x="844893" y="102801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132C9B0A-B501-5382-C86A-C4DA195FFE91}"/>
              </a:ext>
            </a:extLst>
          </p:cNvPr>
          <p:cNvGrpSpPr/>
          <p:nvPr/>
        </p:nvGrpSpPr>
        <p:grpSpPr>
          <a:xfrm>
            <a:off x="1262422" y="2334070"/>
            <a:ext cx="5335022" cy="376916"/>
            <a:chOff x="1262422" y="1370686"/>
            <a:chExt cx="5335022" cy="376916"/>
          </a:xfrm>
        </p:grpSpPr>
        <p:sp>
          <p:nvSpPr>
            <p:cNvPr id="11" name="内容占位符 2">
              <a:extLst>
                <a:ext uri="{FF2B5EF4-FFF2-40B4-BE49-F238E27FC236}">
                  <a16:creationId xmlns:a16="http://schemas.microsoft.com/office/drawing/2014/main" id="{FA60FFA7-63DB-96FD-F48C-F1D28371886C}"/>
                </a:ext>
              </a:extLst>
            </p:cNvPr>
            <p:cNvSpPr txBox="1"/>
            <p:nvPr/>
          </p:nvSpPr>
          <p:spPr>
            <a:xfrm>
              <a:off x="1394985" y="1370686"/>
              <a:ext cx="5202459"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如：前台(交互)、后台(批处理</a:t>
              </a:r>
              <a:r>
                <a:rPr lang="en-US" altLang="zh-CN" sz="2400" dirty="0"/>
                <a:t>)</a:t>
              </a:r>
              <a:endParaRPr lang="zh-CN" altLang="en-US" sz="2400" dirty="0"/>
            </a:p>
          </p:txBody>
        </p:sp>
        <p:pic>
          <p:nvPicPr>
            <p:cNvPr id="12" name="图片 11" descr="小点1.png">
              <a:extLst>
                <a:ext uri="{FF2B5EF4-FFF2-40B4-BE49-F238E27FC236}">
                  <a16:creationId xmlns:a16="http://schemas.microsoft.com/office/drawing/2014/main" id="{63505BAE-FFB9-70F6-F5C2-43B41FEEEA44}"/>
                </a:ext>
              </a:extLst>
            </p:cNvPr>
            <p:cNvPicPr>
              <a:picLocks noChangeAspect="1"/>
            </p:cNvPicPr>
            <p:nvPr/>
          </p:nvPicPr>
          <p:blipFill>
            <a:blip r:embed="rId2" cstate="print"/>
            <a:stretch>
              <a:fillRect/>
            </a:stretch>
          </p:blipFill>
          <p:spPr>
            <a:xfrm>
              <a:off x="1262422" y="1485666"/>
              <a:ext cx="151066" cy="148997"/>
            </a:xfrm>
            <a:prstGeom prst="rect">
              <a:avLst/>
            </a:prstGeom>
            <a:effectLst/>
          </p:spPr>
        </p:pic>
      </p:grpSp>
      <p:grpSp>
        <p:nvGrpSpPr>
          <p:cNvPr id="13" name="组合 12">
            <a:extLst>
              <a:ext uri="{FF2B5EF4-FFF2-40B4-BE49-F238E27FC236}">
                <a16:creationId xmlns:a16="http://schemas.microsoft.com/office/drawing/2014/main" id="{FCB21269-1366-7DA3-AFB0-873DBE5986E1}"/>
              </a:ext>
            </a:extLst>
          </p:cNvPr>
          <p:cNvGrpSpPr/>
          <p:nvPr/>
        </p:nvGrpSpPr>
        <p:grpSpPr>
          <a:xfrm>
            <a:off x="1262422" y="3146941"/>
            <a:ext cx="4902404" cy="376916"/>
            <a:chOff x="1262422" y="2042656"/>
            <a:chExt cx="4902404" cy="376916"/>
          </a:xfrm>
        </p:grpSpPr>
        <p:sp>
          <p:nvSpPr>
            <p:cNvPr id="14" name="内容占位符 2">
              <a:extLst>
                <a:ext uri="{FF2B5EF4-FFF2-40B4-BE49-F238E27FC236}">
                  <a16:creationId xmlns:a16="http://schemas.microsoft.com/office/drawing/2014/main" id="{8B8D196F-DECA-945C-FE4D-2A58ACDD6446}"/>
                </a:ext>
              </a:extLst>
            </p:cNvPr>
            <p:cNvSpPr txBox="1"/>
            <p:nvPr/>
          </p:nvSpPr>
          <p:spPr>
            <a:xfrm>
              <a:off x="1394986" y="2042656"/>
              <a:ext cx="4769840"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2400" dirty="0"/>
                <a:t>如：前台–RR、后台–FC</a:t>
              </a:r>
              <a:r>
                <a:rPr lang="en-US" altLang="zh-CN" sz="2400" dirty="0"/>
                <a:t>FS</a:t>
              </a:r>
              <a:endParaRPr lang="zh-CN" altLang="en-US" sz="2400" dirty="0"/>
            </a:p>
          </p:txBody>
        </p:sp>
        <p:pic>
          <p:nvPicPr>
            <p:cNvPr id="15" name="图片 14" descr="小点1.png">
              <a:extLst>
                <a:ext uri="{FF2B5EF4-FFF2-40B4-BE49-F238E27FC236}">
                  <a16:creationId xmlns:a16="http://schemas.microsoft.com/office/drawing/2014/main" id="{43649155-9C70-2C33-30B5-8B6D2744722C}"/>
                </a:ext>
              </a:extLst>
            </p:cNvPr>
            <p:cNvPicPr>
              <a:picLocks noChangeAspect="1"/>
            </p:cNvPicPr>
            <p:nvPr/>
          </p:nvPicPr>
          <p:blipFill>
            <a:blip r:embed="rId2" cstate="print"/>
            <a:stretch>
              <a:fillRect/>
            </a:stretch>
          </p:blipFill>
          <p:spPr>
            <a:xfrm>
              <a:off x="1262422" y="2157636"/>
              <a:ext cx="151066" cy="148997"/>
            </a:xfrm>
            <a:prstGeom prst="rect">
              <a:avLst/>
            </a:prstGeom>
            <a:effectLst/>
          </p:spPr>
        </p:pic>
      </p:grpSp>
      <p:grpSp>
        <p:nvGrpSpPr>
          <p:cNvPr id="16" name="组合 15">
            <a:extLst>
              <a:ext uri="{FF2B5EF4-FFF2-40B4-BE49-F238E27FC236}">
                <a16:creationId xmlns:a16="http://schemas.microsoft.com/office/drawing/2014/main" id="{5C105E52-9B75-0EC1-BEF3-5D1CBDBCA022}"/>
              </a:ext>
            </a:extLst>
          </p:cNvPr>
          <p:cNvGrpSpPr/>
          <p:nvPr/>
        </p:nvGrpSpPr>
        <p:grpSpPr>
          <a:xfrm>
            <a:off x="844894" y="2698131"/>
            <a:ext cx="5402871" cy="461665"/>
            <a:chOff x="844893" y="1699980"/>
            <a:chExt cx="5402871" cy="461665"/>
          </a:xfrm>
        </p:grpSpPr>
        <p:sp>
          <p:nvSpPr>
            <p:cNvPr id="17" name="内容占位符 2">
              <a:extLst>
                <a:ext uri="{FF2B5EF4-FFF2-40B4-BE49-F238E27FC236}">
                  <a16:creationId xmlns:a16="http://schemas.microsoft.com/office/drawing/2014/main" id="{38728B34-20E8-D0C4-1A55-D824EBC45A4A}"/>
                </a:ext>
              </a:extLst>
            </p:cNvPr>
            <p:cNvSpPr txBox="1"/>
            <p:nvPr/>
          </p:nvSpPr>
          <p:spPr>
            <a:xfrm>
              <a:off x="1142976" y="1699980"/>
              <a:ext cx="510478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每个队列拥有自己的调度策略</a:t>
              </a:r>
            </a:p>
          </p:txBody>
        </p:sp>
        <p:sp>
          <p:nvSpPr>
            <p:cNvPr id="18" name="TextBox 26">
              <a:extLst>
                <a:ext uri="{FF2B5EF4-FFF2-40B4-BE49-F238E27FC236}">
                  <a16:creationId xmlns:a16="http://schemas.microsoft.com/office/drawing/2014/main" id="{33AEF087-CB76-504B-3321-451281DD4F14}"/>
                </a:ext>
              </a:extLst>
            </p:cNvPr>
            <p:cNvSpPr txBox="1"/>
            <p:nvPr/>
          </p:nvSpPr>
          <p:spPr>
            <a:xfrm>
              <a:off x="844893" y="169998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04F9E559-95A4-02CA-8E0E-A473E23CE1F4}"/>
              </a:ext>
            </a:extLst>
          </p:cNvPr>
          <p:cNvGrpSpPr/>
          <p:nvPr/>
        </p:nvGrpSpPr>
        <p:grpSpPr>
          <a:xfrm>
            <a:off x="844894" y="3511002"/>
            <a:ext cx="4227171" cy="461665"/>
            <a:chOff x="844893" y="2385332"/>
            <a:chExt cx="4227171" cy="461665"/>
          </a:xfrm>
        </p:grpSpPr>
        <p:sp>
          <p:nvSpPr>
            <p:cNvPr id="20" name="内容占位符 2">
              <a:extLst>
                <a:ext uri="{FF2B5EF4-FFF2-40B4-BE49-F238E27FC236}">
                  <a16:creationId xmlns:a16="http://schemas.microsoft.com/office/drawing/2014/main" id="{FBA0171D-5D6D-3AD4-F82F-1170F99098AD}"/>
                </a:ext>
              </a:extLst>
            </p:cNvPr>
            <p:cNvSpPr txBox="1"/>
            <p:nvPr/>
          </p:nvSpPr>
          <p:spPr>
            <a:xfrm>
              <a:off x="1142975" y="2385332"/>
              <a:ext cx="3929089"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队列间的调度</a:t>
              </a:r>
            </a:p>
          </p:txBody>
        </p:sp>
        <p:sp>
          <p:nvSpPr>
            <p:cNvPr id="21" name="TextBox 38">
              <a:extLst>
                <a:ext uri="{FF2B5EF4-FFF2-40B4-BE49-F238E27FC236}">
                  <a16:creationId xmlns:a16="http://schemas.microsoft.com/office/drawing/2014/main" id="{02C04AD9-E8B3-9A8F-C510-66FE67F03193}"/>
                </a:ext>
              </a:extLst>
            </p:cNvPr>
            <p:cNvSpPr txBox="1"/>
            <p:nvPr/>
          </p:nvSpPr>
          <p:spPr>
            <a:xfrm>
              <a:off x="844893" y="2385332"/>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5685525D-DF8F-CD74-3718-B8999FF28C10}"/>
              </a:ext>
            </a:extLst>
          </p:cNvPr>
          <p:cNvGrpSpPr/>
          <p:nvPr/>
        </p:nvGrpSpPr>
        <p:grpSpPr>
          <a:xfrm>
            <a:off x="1262422" y="3959812"/>
            <a:ext cx="3809644" cy="1054442"/>
            <a:chOff x="1262422" y="2728008"/>
            <a:chExt cx="3809644" cy="1054442"/>
          </a:xfrm>
        </p:grpSpPr>
        <p:sp>
          <p:nvSpPr>
            <p:cNvPr id="23" name="内容占位符 2">
              <a:extLst>
                <a:ext uri="{FF2B5EF4-FFF2-40B4-BE49-F238E27FC236}">
                  <a16:creationId xmlns:a16="http://schemas.microsoft.com/office/drawing/2014/main" id="{3D670F76-A554-C90E-4DB7-DD3E75A751FB}"/>
                </a:ext>
              </a:extLst>
            </p:cNvPr>
            <p:cNvSpPr txBox="1"/>
            <p:nvPr/>
          </p:nvSpPr>
          <p:spPr>
            <a:xfrm>
              <a:off x="1394986" y="2728008"/>
              <a:ext cx="3177014"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2400"/>
                <a:t>固定优先级</a:t>
              </a:r>
            </a:p>
          </p:txBody>
        </p:sp>
        <p:pic>
          <p:nvPicPr>
            <p:cNvPr id="24" name="图片 23" descr="小点1.png">
              <a:extLst>
                <a:ext uri="{FF2B5EF4-FFF2-40B4-BE49-F238E27FC236}">
                  <a16:creationId xmlns:a16="http://schemas.microsoft.com/office/drawing/2014/main" id="{711A0016-3CF7-DF45-6DE4-D5A9A2B9F360}"/>
                </a:ext>
              </a:extLst>
            </p:cNvPr>
            <p:cNvPicPr>
              <a:picLocks noChangeAspect="1"/>
            </p:cNvPicPr>
            <p:nvPr/>
          </p:nvPicPr>
          <p:blipFill>
            <a:blip r:embed="rId2" cstate="print"/>
            <a:stretch>
              <a:fillRect/>
            </a:stretch>
          </p:blipFill>
          <p:spPr>
            <a:xfrm>
              <a:off x="1505764" y="3191282"/>
              <a:ext cx="151066" cy="148997"/>
            </a:xfrm>
            <a:prstGeom prst="rect">
              <a:avLst/>
            </a:prstGeom>
            <a:effectLst/>
          </p:spPr>
        </p:pic>
        <p:sp>
          <p:nvSpPr>
            <p:cNvPr id="25" name="内容占位符 2">
              <a:extLst>
                <a:ext uri="{FF2B5EF4-FFF2-40B4-BE49-F238E27FC236}">
                  <a16:creationId xmlns:a16="http://schemas.microsoft.com/office/drawing/2014/main" id="{29ED3325-5B93-BC88-5A20-1CFC7DB45F65}"/>
                </a:ext>
              </a:extLst>
            </p:cNvPr>
            <p:cNvSpPr txBox="1"/>
            <p:nvPr/>
          </p:nvSpPr>
          <p:spPr>
            <a:xfrm>
              <a:off x="1638328" y="3091948"/>
              <a:ext cx="3433738" cy="3862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dirty="0"/>
                <a:t>先处理前台，然后处理后台</a:t>
              </a:r>
            </a:p>
          </p:txBody>
        </p:sp>
        <p:pic>
          <p:nvPicPr>
            <p:cNvPr id="26" name="图片 25" descr="小点1.png">
              <a:extLst>
                <a:ext uri="{FF2B5EF4-FFF2-40B4-BE49-F238E27FC236}">
                  <a16:creationId xmlns:a16="http://schemas.microsoft.com/office/drawing/2014/main" id="{E2A51AAA-EAF6-ADC3-F82B-3E9A429E37BB}"/>
                </a:ext>
              </a:extLst>
            </p:cNvPr>
            <p:cNvPicPr>
              <a:picLocks noChangeAspect="1"/>
            </p:cNvPicPr>
            <p:nvPr/>
          </p:nvPicPr>
          <p:blipFill>
            <a:blip r:embed="rId2" cstate="print"/>
            <a:stretch>
              <a:fillRect/>
            </a:stretch>
          </p:blipFill>
          <p:spPr>
            <a:xfrm>
              <a:off x="1262422" y="2842988"/>
              <a:ext cx="151066" cy="148997"/>
            </a:xfrm>
            <a:prstGeom prst="rect">
              <a:avLst/>
            </a:prstGeom>
            <a:effectLst/>
          </p:spPr>
        </p:pic>
        <p:pic>
          <p:nvPicPr>
            <p:cNvPr id="27" name="图片 26" descr="小点1.png">
              <a:extLst>
                <a:ext uri="{FF2B5EF4-FFF2-40B4-BE49-F238E27FC236}">
                  <a16:creationId xmlns:a16="http://schemas.microsoft.com/office/drawing/2014/main" id="{093B7F8B-7E3B-DCF7-A485-6BFDE52C5AAA}"/>
                </a:ext>
              </a:extLst>
            </p:cNvPr>
            <p:cNvPicPr>
              <a:picLocks noChangeAspect="1"/>
            </p:cNvPicPr>
            <p:nvPr/>
          </p:nvPicPr>
          <p:blipFill>
            <a:blip r:embed="rId2" cstate="print"/>
            <a:stretch>
              <a:fillRect/>
            </a:stretch>
          </p:blipFill>
          <p:spPr>
            <a:xfrm>
              <a:off x="1510478" y="3481052"/>
              <a:ext cx="151066" cy="148997"/>
            </a:xfrm>
            <a:prstGeom prst="rect">
              <a:avLst/>
            </a:prstGeom>
            <a:effectLst/>
          </p:spPr>
        </p:pic>
        <p:sp>
          <p:nvSpPr>
            <p:cNvPr id="28" name="内容占位符 2">
              <a:extLst>
                <a:ext uri="{FF2B5EF4-FFF2-40B4-BE49-F238E27FC236}">
                  <a16:creationId xmlns:a16="http://schemas.microsoft.com/office/drawing/2014/main" id="{141587A8-2FA6-ECD3-76F7-2F60EB2629F4}"/>
                </a:ext>
              </a:extLst>
            </p:cNvPr>
            <p:cNvSpPr txBox="1"/>
            <p:nvPr/>
          </p:nvSpPr>
          <p:spPr>
            <a:xfrm>
              <a:off x="1643042" y="3396232"/>
              <a:ext cx="2000264" cy="3862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dirty="0"/>
                <a:t>可能导致饥饿</a:t>
              </a:r>
            </a:p>
          </p:txBody>
        </p:sp>
      </p:grpSp>
      <p:grpSp>
        <p:nvGrpSpPr>
          <p:cNvPr id="29" name="组合 28">
            <a:extLst>
              <a:ext uri="{FF2B5EF4-FFF2-40B4-BE49-F238E27FC236}">
                <a16:creationId xmlns:a16="http://schemas.microsoft.com/office/drawing/2014/main" id="{B46BE75E-D2B4-B4CD-3E41-3E7EF005DF42}"/>
              </a:ext>
            </a:extLst>
          </p:cNvPr>
          <p:cNvGrpSpPr/>
          <p:nvPr/>
        </p:nvGrpSpPr>
        <p:grpSpPr>
          <a:xfrm>
            <a:off x="1262422" y="4932575"/>
            <a:ext cx="7006506" cy="1108755"/>
            <a:chOff x="1281344" y="3585264"/>
            <a:chExt cx="7006506" cy="1108755"/>
          </a:xfrm>
        </p:grpSpPr>
        <p:sp>
          <p:nvSpPr>
            <p:cNvPr id="30" name="内容占位符 2">
              <a:extLst>
                <a:ext uri="{FF2B5EF4-FFF2-40B4-BE49-F238E27FC236}">
                  <a16:creationId xmlns:a16="http://schemas.microsoft.com/office/drawing/2014/main" id="{4A2ED573-FDDA-E14D-2D4B-A7ADB2CD11CB}"/>
                </a:ext>
              </a:extLst>
            </p:cNvPr>
            <p:cNvSpPr txBox="1"/>
            <p:nvPr/>
          </p:nvSpPr>
          <p:spPr>
            <a:xfrm>
              <a:off x="1413908" y="3585264"/>
              <a:ext cx="2438012"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2400" dirty="0"/>
                <a:t>时间片轮转</a:t>
              </a:r>
            </a:p>
          </p:txBody>
        </p:sp>
        <p:pic>
          <p:nvPicPr>
            <p:cNvPr id="31" name="图片 30" descr="小点1.png">
              <a:extLst>
                <a:ext uri="{FF2B5EF4-FFF2-40B4-BE49-F238E27FC236}">
                  <a16:creationId xmlns:a16="http://schemas.microsoft.com/office/drawing/2014/main" id="{AD669635-3A84-DCE4-16F7-C060D480601C}"/>
                </a:ext>
              </a:extLst>
            </p:cNvPr>
            <p:cNvPicPr>
              <a:picLocks noChangeAspect="1"/>
            </p:cNvPicPr>
            <p:nvPr/>
          </p:nvPicPr>
          <p:blipFill>
            <a:blip r:embed="rId2" cstate="print"/>
            <a:stretch>
              <a:fillRect/>
            </a:stretch>
          </p:blipFill>
          <p:spPr>
            <a:xfrm>
              <a:off x="1281344" y="3700244"/>
              <a:ext cx="151066" cy="148997"/>
            </a:xfrm>
            <a:prstGeom prst="rect">
              <a:avLst/>
            </a:prstGeom>
            <a:effectLst/>
          </p:spPr>
        </p:pic>
        <p:pic>
          <p:nvPicPr>
            <p:cNvPr id="32" name="图片 31" descr="小点1.png">
              <a:extLst>
                <a:ext uri="{FF2B5EF4-FFF2-40B4-BE49-F238E27FC236}">
                  <a16:creationId xmlns:a16="http://schemas.microsoft.com/office/drawing/2014/main" id="{5494FD72-889A-2F06-2BCB-3AA9E4F366E2}"/>
                </a:ext>
              </a:extLst>
            </p:cNvPr>
            <p:cNvPicPr>
              <a:picLocks noChangeAspect="1"/>
            </p:cNvPicPr>
            <p:nvPr/>
          </p:nvPicPr>
          <p:blipFill>
            <a:blip r:embed="rId2" cstate="print"/>
            <a:stretch>
              <a:fillRect/>
            </a:stretch>
          </p:blipFill>
          <p:spPr>
            <a:xfrm>
              <a:off x="1505764" y="4137029"/>
              <a:ext cx="151066" cy="148997"/>
            </a:xfrm>
            <a:prstGeom prst="rect">
              <a:avLst/>
            </a:prstGeom>
            <a:effectLst/>
          </p:spPr>
        </p:pic>
        <p:sp>
          <p:nvSpPr>
            <p:cNvPr id="33" name="内容占位符 2">
              <a:extLst>
                <a:ext uri="{FF2B5EF4-FFF2-40B4-BE49-F238E27FC236}">
                  <a16:creationId xmlns:a16="http://schemas.microsoft.com/office/drawing/2014/main" id="{C17F0019-4EAA-480B-DB23-433A4FEA6532}"/>
                </a:ext>
              </a:extLst>
            </p:cNvPr>
            <p:cNvSpPr txBox="1"/>
            <p:nvPr/>
          </p:nvSpPr>
          <p:spPr>
            <a:xfrm>
              <a:off x="1638327" y="4037695"/>
              <a:ext cx="6649523" cy="3862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dirty="0"/>
                <a:t>每个队列都得到一个确定的能够调度其进程的CPU总时间</a:t>
              </a:r>
            </a:p>
          </p:txBody>
        </p:sp>
        <p:pic>
          <p:nvPicPr>
            <p:cNvPr id="34" name="图片 33" descr="小点1.png">
              <a:extLst>
                <a:ext uri="{FF2B5EF4-FFF2-40B4-BE49-F238E27FC236}">
                  <a16:creationId xmlns:a16="http://schemas.microsoft.com/office/drawing/2014/main" id="{13A8C097-F8B9-443C-72AC-49E29682D316}"/>
                </a:ext>
              </a:extLst>
            </p:cNvPr>
            <p:cNvPicPr>
              <a:picLocks noChangeAspect="1"/>
            </p:cNvPicPr>
            <p:nvPr/>
          </p:nvPicPr>
          <p:blipFill>
            <a:blip r:embed="rId2" cstate="print"/>
            <a:stretch>
              <a:fillRect/>
            </a:stretch>
          </p:blipFill>
          <p:spPr>
            <a:xfrm>
              <a:off x="1510478" y="4407135"/>
              <a:ext cx="151066" cy="148997"/>
            </a:xfrm>
            <a:prstGeom prst="rect">
              <a:avLst/>
            </a:prstGeom>
            <a:effectLst/>
          </p:spPr>
        </p:pic>
        <p:sp>
          <p:nvSpPr>
            <p:cNvPr id="35" name="内容占位符 2">
              <a:extLst>
                <a:ext uri="{FF2B5EF4-FFF2-40B4-BE49-F238E27FC236}">
                  <a16:creationId xmlns:a16="http://schemas.microsoft.com/office/drawing/2014/main" id="{11CE0B7C-DF62-8D53-767C-BF3D9F78B969}"/>
                </a:ext>
              </a:extLst>
            </p:cNvPr>
            <p:cNvSpPr txBox="1"/>
            <p:nvPr/>
          </p:nvSpPr>
          <p:spPr>
            <a:xfrm>
              <a:off x="1643041" y="4307801"/>
              <a:ext cx="6497325" cy="3862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dirty="0"/>
                <a:t>如：80%</a:t>
              </a:r>
              <a:r>
                <a:rPr lang="en-US" altLang="zh-CN" dirty="0"/>
                <a:t>CPU</a:t>
              </a:r>
              <a:r>
                <a:rPr lang="zh-CN" altLang="en-US" dirty="0"/>
                <a:t>时间用于前台，20%</a:t>
              </a:r>
              <a:r>
                <a:rPr lang="en-US" altLang="zh-CN" dirty="0"/>
                <a:t>CPU</a:t>
              </a:r>
              <a:r>
                <a:rPr lang="zh-CN" altLang="en-US" dirty="0"/>
                <a:t>时间用于后台</a:t>
              </a:r>
            </a:p>
          </p:txBody>
        </p:sp>
      </p:grpSp>
    </p:spTree>
    <p:extLst>
      <p:ext uri="{BB962C8B-B14F-4D97-AF65-F5344CB8AC3E}">
        <p14:creationId xmlns:p14="http://schemas.microsoft.com/office/powerpoint/2010/main" val="108648917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nodeType="clickEffect">
                                  <p:stCondLst>
                                    <p:cond delay="0"/>
                                  </p:stCondLst>
                                  <p:childTnLst>
                                    <p:animEffect transition="out" filter="wipe(left)">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多级反馈队列算法</a:t>
            </a:r>
            <a:r>
              <a:rPr lang="en-US" altLang="zh-CN" sz="3600" dirty="0">
                <a:latin typeface="微软雅黑" panose="020B0503020204020204" pitchFamily="34" charset="-122"/>
                <a:ea typeface="微软雅黑" panose="020B0503020204020204" pitchFamily="34" charset="-122"/>
              </a:rPr>
              <a:t>(MLFQ)</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912C03DE-B4AB-9317-2B80-C18026594CA9}"/>
              </a:ext>
            </a:extLst>
          </p:cNvPr>
          <p:cNvGrpSpPr/>
          <p:nvPr/>
        </p:nvGrpSpPr>
        <p:grpSpPr>
          <a:xfrm>
            <a:off x="844894" y="1606485"/>
            <a:ext cx="5527307" cy="428628"/>
            <a:chOff x="844893" y="749235"/>
            <a:chExt cx="5527307" cy="428628"/>
          </a:xfrm>
        </p:grpSpPr>
        <p:sp>
          <p:nvSpPr>
            <p:cNvPr id="8" name="内容占位符 2">
              <a:extLst>
                <a:ext uri="{FF2B5EF4-FFF2-40B4-BE49-F238E27FC236}">
                  <a16:creationId xmlns:a16="http://schemas.microsoft.com/office/drawing/2014/main" id="{9A773B01-57F7-F230-F47E-FAE8A830D1D0}"/>
                </a:ext>
              </a:extLst>
            </p:cNvPr>
            <p:cNvSpPr txBox="1"/>
            <p:nvPr/>
          </p:nvSpPr>
          <p:spPr>
            <a:xfrm>
              <a:off x="1142976" y="749235"/>
              <a:ext cx="522922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dirty="0"/>
                <a:t>进程可在不同队列间移动的多级队列算法</a:t>
              </a:r>
            </a:p>
          </p:txBody>
        </p:sp>
        <p:sp>
          <p:nvSpPr>
            <p:cNvPr id="9" name="TextBox 11">
              <a:extLst>
                <a:ext uri="{FF2B5EF4-FFF2-40B4-BE49-F238E27FC236}">
                  <a16:creationId xmlns:a16="http://schemas.microsoft.com/office/drawing/2014/main" id="{4E82847D-9CDA-B97C-C055-9FAFA81AB6F7}"/>
                </a:ext>
              </a:extLst>
            </p:cNvPr>
            <p:cNvSpPr txBox="1"/>
            <p:nvPr/>
          </p:nvSpPr>
          <p:spPr>
            <a:xfrm>
              <a:off x="844893" y="749235"/>
              <a:ext cx="433390" cy="400110"/>
            </a:xfrm>
            <a:prstGeom prst="rect">
              <a:avLst/>
            </a:prstGeom>
            <a:noFill/>
            <a:ln>
              <a:noFill/>
            </a:ln>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F8DBC626-8E0D-489F-670D-D8EE6CB591F9}"/>
              </a:ext>
            </a:extLst>
          </p:cNvPr>
          <p:cNvGrpSpPr/>
          <p:nvPr/>
        </p:nvGrpSpPr>
        <p:grpSpPr>
          <a:xfrm>
            <a:off x="1262422" y="1916832"/>
            <a:ext cx="7399796" cy="888370"/>
            <a:chOff x="1262422" y="1059582"/>
            <a:chExt cx="7399796" cy="888370"/>
          </a:xfrm>
        </p:grpSpPr>
        <p:sp>
          <p:nvSpPr>
            <p:cNvPr id="11" name="内容占位符 2">
              <a:extLst>
                <a:ext uri="{FF2B5EF4-FFF2-40B4-BE49-F238E27FC236}">
                  <a16:creationId xmlns:a16="http://schemas.microsoft.com/office/drawing/2014/main" id="{21579067-785A-AE07-5DA3-2F899FEE3E04}"/>
                </a:ext>
              </a:extLst>
            </p:cNvPr>
            <p:cNvSpPr txBox="1"/>
            <p:nvPr/>
          </p:nvSpPr>
          <p:spPr>
            <a:xfrm>
              <a:off x="1394986" y="1059582"/>
              <a:ext cx="5625246"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dirty="0"/>
                <a:t>时间片大小随优先级级别增加而增加</a:t>
              </a:r>
            </a:p>
          </p:txBody>
        </p:sp>
        <p:pic>
          <p:nvPicPr>
            <p:cNvPr id="12" name="图片 11" descr="小点1.png">
              <a:extLst>
                <a:ext uri="{FF2B5EF4-FFF2-40B4-BE49-F238E27FC236}">
                  <a16:creationId xmlns:a16="http://schemas.microsoft.com/office/drawing/2014/main" id="{D0EDD2D5-F801-6214-0D5A-C24060D010D9}"/>
                </a:ext>
              </a:extLst>
            </p:cNvPr>
            <p:cNvPicPr>
              <a:picLocks noChangeAspect="1"/>
            </p:cNvPicPr>
            <p:nvPr/>
          </p:nvPicPr>
          <p:blipFill>
            <a:blip r:embed="rId2" cstate="print"/>
            <a:stretch>
              <a:fillRect/>
            </a:stretch>
          </p:blipFill>
          <p:spPr>
            <a:xfrm>
              <a:off x="1262422" y="1174562"/>
              <a:ext cx="151066" cy="148997"/>
            </a:xfrm>
            <a:prstGeom prst="rect">
              <a:avLst/>
            </a:prstGeom>
            <a:effectLst/>
          </p:spPr>
        </p:pic>
        <p:sp>
          <p:nvSpPr>
            <p:cNvPr id="13" name="内容占位符 2">
              <a:extLst>
                <a:ext uri="{FF2B5EF4-FFF2-40B4-BE49-F238E27FC236}">
                  <a16:creationId xmlns:a16="http://schemas.microsoft.com/office/drawing/2014/main" id="{A4C8E9BA-1720-8C4B-7215-01836D811C8D}"/>
                </a:ext>
              </a:extLst>
            </p:cNvPr>
            <p:cNvSpPr txBox="1"/>
            <p:nvPr/>
          </p:nvSpPr>
          <p:spPr>
            <a:xfrm>
              <a:off x="1394985" y="1352059"/>
              <a:ext cx="7267233" cy="595893"/>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dirty="0"/>
                <a:t>如进程在当前的时间片没有完成，则降到下一个优先级</a:t>
              </a:r>
            </a:p>
          </p:txBody>
        </p:sp>
        <p:pic>
          <p:nvPicPr>
            <p:cNvPr id="14" name="图片 13" descr="小点1.png">
              <a:extLst>
                <a:ext uri="{FF2B5EF4-FFF2-40B4-BE49-F238E27FC236}">
                  <a16:creationId xmlns:a16="http://schemas.microsoft.com/office/drawing/2014/main" id="{BBEF2C4E-FEE9-010F-79D7-64E6896FD5BA}"/>
                </a:ext>
              </a:extLst>
            </p:cNvPr>
            <p:cNvPicPr>
              <a:picLocks noChangeAspect="1"/>
            </p:cNvPicPr>
            <p:nvPr/>
          </p:nvPicPr>
          <p:blipFill>
            <a:blip r:embed="rId2" cstate="print"/>
            <a:stretch>
              <a:fillRect/>
            </a:stretch>
          </p:blipFill>
          <p:spPr>
            <a:xfrm>
              <a:off x="1262422" y="1467040"/>
              <a:ext cx="151066" cy="148997"/>
            </a:xfrm>
            <a:prstGeom prst="rect">
              <a:avLst/>
            </a:prstGeom>
            <a:effectLst/>
          </p:spPr>
        </p:pic>
      </p:grpSp>
      <p:grpSp>
        <p:nvGrpSpPr>
          <p:cNvPr id="15" name="组合 14">
            <a:extLst>
              <a:ext uri="{FF2B5EF4-FFF2-40B4-BE49-F238E27FC236}">
                <a16:creationId xmlns:a16="http://schemas.microsoft.com/office/drawing/2014/main" id="{D7D9715E-C7FE-BA84-B9EB-1EAF8C967677}"/>
              </a:ext>
            </a:extLst>
          </p:cNvPr>
          <p:cNvGrpSpPr/>
          <p:nvPr/>
        </p:nvGrpSpPr>
        <p:grpSpPr>
          <a:xfrm>
            <a:off x="514096" y="3068960"/>
            <a:ext cx="5700979" cy="2410256"/>
            <a:chOff x="442657" y="1995686"/>
            <a:chExt cx="5700979" cy="2410256"/>
          </a:xfrm>
        </p:grpSpPr>
        <p:cxnSp>
          <p:nvCxnSpPr>
            <p:cNvPr id="16" name="直接连接符 15">
              <a:extLst>
                <a:ext uri="{FF2B5EF4-FFF2-40B4-BE49-F238E27FC236}">
                  <a16:creationId xmlns:a16="http://schemas.microsoft.com/office/drawing/2014/main" id="{B6F6CECB-A4BE-43DB-3BF5-067A4C618408}"/>
                </a:ext>
              </a:extLst>
            </p:cNvPr>
            <p:cNvCxnSpPr/>
            <p:nvPr/>
          </p:nvCxnSpPr>
          <p:spPr>
            <a:xfrm>
              <a:off x="2357422" y="2100462"/>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364D475-2CEE-8924-17C3-9D410EADEF3D}"/>
                </a:ext>
              </a:extLst>
            </p:cNvPr>
            <p:cNvCxnSpPr/>
            <p:nvPr/>
          </p:nvCxnSpPr>
          <p:spPr>
            <a:xfrm>
              <a:off x="2357422" y="2538615"/>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9D95D0D-1190-9C8E-D207-52BCDA205918}"/>
                </a:ext>
              </a:extLst>
            </p:cNvPr>
            <p:cNvCxnSpPr/>
            <p:nvPr/>
          </p:nvCxnSpPr>
          <p:spPr>
            <a:xfrm rot="5400000">
              <a:off x="3756971" y="2315412"/>
              <a:ext cx="468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A1FD0D4-2A09-BCAE-C7E1-8018C2F2BA4A}"/>
                </a:ext>
              </a:extLst>
            </p:cNvPr>
            <p:cNvCxnSpPr/>
            <p:nvPr/>
          </p:nvCxnSpPr>
          <p:spPr>
            <a:xfrm rot="5400000">
              <a:off x="3410100" y="2315412"/>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EB3A4B3-7BF5-A6DF-EE20-2537430E3BA3}"/>
                </a:ext>
              </a:extLst>
            </p:cNvPr>
            <p:cNvCxnSpPr/>
            <p:nvPr/>
          </p:nvCxnSpPr>
          <p:spPr>
            <a:xfrm rot="5400000">
              <a:off x="3052910" y="2315412"/>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77FEB82-A992-D6CD-0619-4027644B11E9}"/>
                </a:ext>
              </a:extLst>
            </p:cNvPr>
            <p:cNvCxnSpPr/>
            <p:nvPr/>
          </p:nvCxnSpPr>
          <p:spPr>
            <a:xfrm rot="5400000">
              <a:off x="2695720" y="2315412"/>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218C346-62D7-8A63-CD18-AFBF9CC7F2C4}"/>
                </a:ext>
              </a:extLst>
            </p:cNvPr>
            <p:cNvCxnSpPr/>
            <p:nvPr/>
          </p:nvCxnSpPr>
          <p:spPr>
            <a:xfrm rot="5400000">
              <a:off x="2338530" y="2315412"/>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A8A8098-AA6E-DFB0-BA14-D415BDBDBB64}"/>
                </a:ext>
              </a:extLst>
            </p:cNvPr>
            <p:cNvCxnSpPr/>
            <p:nvPr/>
          </p:nvCxnSpPr>
          <p:spPr>
            <a:xfrm>
              <a:off x="2357422" y="2950889"/>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CB7DAD3-D2DB-71BC-2A60-0F585D9F28AD}"/>
                </a:ext>
              </a:extLst>
            </p:cNvPr>
            <p:cNvCxnSpPr/>
            <p:nvPr/>
          </p:nvCxnSpPr>
          <p:spPr>
            <a:xfrm>
              <a:off x="2357422" y="3395392"/>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C11B3BD-640D-40FC-D8DE-E5AD306EEABF}"/>
                </a:ext>
              </a:extLst>
            </p:cNvPr>
            <p:cNvCxnSpPr/>
            <p:nvPr/>
          </p:nvCxnSpPr>
          <p:spPr>
            <a:xfrm rot="5400000">
              <a:off x="3756971" y="3165839"/>
              <a:ext cx="468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A9628F6-2189-999F-EC6D-301B16AEAF21}"/>
                </a:ext>
              </a:extLst>
            </p:cNvPr>
            <p:cNvCxnSpPr/>
            <p:nvPr/>
          </p:nvCxnSpPr>
          <p:spPr>
            <a:xfrm rot="5400000">
              <a:off x="3410100" y="3165839"/>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B678DE9-87F6-ECB7-EF40-6348C6A29742}"/>
                </a:ext>
              </a:extLst>
            </p:cNvPr>
            <p:cNvCxnSpPr/>
            <p:nvPr/>
          </p:nvCxnSpPr>
          <p:spPr>
            <a:xfrm rot="5400000">
              <a:off x="3052910" y="3165839"/>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0230449-77E5-E3B9-6772-27D268136905}"/>
                </a:ext>
              </a:extLst>
            </p:cNvPr>
            <p:cNvCxnSpPr/>
            <p:nvPr/>
          </p:nvCxnSpPr>
          <p:spPr>
            <a:xfrm rot="5400000">
              <a:off x="2695720" y="3165839"/>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6C606BE-D384-3078-BAE0-DFC01D321622}"/>
                </a:ext>
              </a:extLst>
            </p:cNvPr>
            <p:cNvCxnSpPr/>
            <p:nvPr/>
          </p:nvCxnSpPr>
          <p:spPr>
            <a:xfrm rot="5400000">
              <a:off x="2338530" y="3165839"/>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7F608BC-2E7F-2335-91B9-BF5B34928AE1}"/>
                </a:ext>
              </a:extLst>
            </p:cNvPr>
            <p:cNvCxnSpPr/>
            <p:nvPr/>
          </p:nvCxnSpPr>
          <p:spPr>
            <a:xfrm>
              <a:off x="2357422" y="3908158"/>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61E4EB0-FF99-D437-C816-7C39D3D39556}"/>
                </a:ext>
              </a:extLst>
            </p:cNvPr>
            <p:cNvCxnSpPr/>
            <p:nvPr/>
          </p:nvCxnSpPr>
          <p:spPr>
            <a:xfrm>
              <a:off x="2357422" y="4343136"/>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5AC8E0A-1D2E-F64A-FBE4-39DD1DEDEF14}"/>
                </a:ext>
              </a:extLst>
            </p:cNvPr>
            <p:cNvCxnSpPr/>
            <p:nvPr/>
          </p:nvCxnSpPr>
          <p:spPr>
            <a:xfrm rot="5400000">
              <a:off x="3756971" y="4123108"/>
              <a:ext cx="468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86B73D-8A93-3252-121A-E1E751D1A659}"/>
                </a:ext>
              </a:extLst>
            </p:cNvPr>
            <p:cNvCxnSpPr/>
            <p:nvPr/>
          </p:nvCxnSpPr>
          <p:spPr>
            <a:xfrm rot="5400000">
              <a:off x="3410100" y="4123108"/>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06BD611-648C-80A5-9AC1-06F4FB1CC0F9}"/>
                </a:ext>
              </a:extLst>
            </p:cNvPr>
            <p:cNvCxnSpPr/>
            <p:nvPr/>
          </p:nvCxnSpPr>
          <p:spPr>
            <a:xfrm rot="5400000">
              <a:off x="3052910" y="4123108"/>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88E59D5-27B2-DF7B-8FB2-E8687556FEA6}"/>
                </a:ext>
              </a:extLst>
            </p:cNvPr>
            <p:cNvCxnSpPr/>
            <p:nvPr/>
          </p:nvCxnSpPr>
          <p:spPr>
            <a:xfrm rot="5400000">
              <a:off x="2695720" y="4123108"/>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D670B7E-EB47-667F-7D02-8DA2AD2C045A}"/>
                </a:ext>
              </a:extLst>
            </p:cNvPr>
            <p:cNvCxnSpPr/>
            <p:nvPr/>
          </p:nvCxnSpPr>
          <p:spPr>
            <a:xfrm rot="5400000">
              <a:off x="2338530" y="4123108"/>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59BDF4F9-09E0-0BF1-26AE-5B09492CDDA3}"/>
                </a:ext>
              </a:extLst>
            </p:cNvPr>
            <p:cNvGrpSpPr/>
            <p:nvPr/>
          </p:nvGrpSpPr>
          <p:grpSpPr>
            <a:xfrm>
              <a:off x="4714876" y="2781504"/>
              <a:ext cx="739780" cy="714380"/>
              <a:chOff x="3857620" y="3286130"/>
              <a:chExt cx="739780" cy="714380"/>
            </a:xfrm>
          </p:grpSpPr>
          <p:sp>
            <p:nvSpPr>
              <p:cNvPr id="63" name="椭圆 62">
                <a:extLst>
                  <a:ext uri="{FF2B5EF4-FFF2-40B4-BE49-F238E27FC236}">
                    <a16:creationId xmlns:a16="http://schemas.microsoft.com/office/drawing/2014/main" id="{9BA34A25-AC51-4AA7-659B-27D002E5E0EB}"/>
                  </a:ext>
                </a:extLst>
              </p:cNvPr>
              <p:cNvSpPr/>
              <p:nvPr/>
            </p:nvSpPr>
            <p:spPr>
              <a:xfrm>
                <a:off x="3857620" y="3286130"/>
                <a:ext cx="714380" cy="714380"/>
              </a:xfrm>
              <a:prstGeom prst="ellipse">
                <a:avLst/>
              </a:prstGeom>
              <a:gradFill>
                <a:gsLst>
                  <a:gs pos="100000">
                    <a:srgbClr val="11576A"/>
                  </a:gs>
                  <a:gs pos="0">
                    <a:srgbClr val="0EB1C8"/>
                  </a:gs>
                  <a:gs pos="100000">
                    <a:schemeClr val="accent1">
                      <a:tint val="23500"/>
                      <a:satMod val="160000"/>
                    </a:schemeClr>
                  </a:gs>
                </a:gsLst>
                <a:lin ang="5400000" scaled="0"/>
              </a:gra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内容占位符 2">
                <a:extLst>
                  <a:ext uri="{FF2B5EF4-FFF2-40B4-BE49-F238E27FC236}">
                    <a16:creationId xmlns:a16="http://schemas.microsoft.com/office/drawing/2014/main" id="{33AEDB69-7D6B-E27C-BD31-3313DC4C42B7}"/>
                  </a:ext>
                </a:extLst>
              </p:cNvPr>
              <p:cNvSpPr txBox="1"/>
              <p:nvPr/>
            </p:nvSpPr>
            <p:spPr>
              <a:xfrm>
                <a:off x="3883020" y="3468018"/>
                <a:ext cx="714380"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sz="1800">
                    <a:solidFill>
                      <a:schemeClr val="bg1"/>
                    </a:solidFill>
                  </a:rPr>
                  <a:t>CPU</a:t>
                </a:r>
                <a:endParaRPr lang="zh-CN" altLang="en-US" sz="1800">
                  <a:solidFill>
                    <a:schemeClr val="bg1"/>
                  </a:solidFill>
                </a:endParaRPr>
              </a:p>
            </p:txBody>
          </p:sp>
        </p:grpSp>
        <p:cxnSp>
          <p:nvCxnSpPr>
            <p:cNvPr id="38" name="直接箭头连接符 37">
              <a:extLst>
                <a:ext uri="{FF2B5EF4-FFF2-40B4-BE49-F238E27FC236}">
                  <a16:creationId xmlns:a16="http://schemas.microsoft.com/office/drawing/2014/main" id="{FBF25266-F36C-FA8B-651F-1FB87EE8B523}"/>
                </a:ext>
              </a:extLst>
            </p:cNvPr>
            <p:cNvCxnSpPr/>
            <p:nvPr/>
          </p:nvCxnSpPr>
          <p:spPr>
            <a:xfrm>
              <a:off x="4000496" y="2352876"/>
              <a:ext cx="818999" cy="533246"/>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8ED3B93-59EC-7F90-DCF7-943D93037465}"/>
                </a:ext>
              </a:extLst>
            </p:cNvPr>
            <p:cNvCxnSpPr/>
            <p:nvPr/>
          </p:nvCxnSpPr>
          <p:spPr>
            <a:xfrm>
              <a:off x="4000496" y="3138694"/>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ECCFFFC-6668-23A6-654D-637D93E6D6C9}"/>
                </a:ext>
              </a:extLst>
            </p:cNvPr>
            <p:cNvCxnSpPr/>
            <p:nvPr/>
          </p:nvCxnSpPr>
          <p:spPr>
            <a:xfrm rot="5400000" flipH="1" flipV="1">
              <a:off x="4000496" y="3353008"/>
              <a:ext cx="785818" cy="78581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9F72D12-E2DA-3EAE-7471-8453EECE5E68}"/>
                </a:ext>
              </a:extLst>
            </p:cNvPr>
            <p:cNvCxnSpPr/>
            <p:nvPr/>
          </p:nvCxnSpPr>
          <p:spPr>
            <a:xfrm>
              <a:off x="5429256" y="3138694"/>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F493870-9255-45F6-C64B-8FA68E8DABD7}"/>
                </a:ext>
              </a:extLst>
            </p:cNvPr>
            <p:cNvCxnSpPr/>
            <p:nvPr/>
          </p:nvCxnSpPr>
          <p:spPr>
            <a:xfrm>
              <a:off x="1571604" y="3138694"/>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EAF24CC-C92A-F4DC-3527-77C4B976959D}"/>
                </a:ext>
              </a:extLst>
            </p:cNvPr>
            <p:cNvCxnSpPr/>
            <p:nvPr/>
          </p:nvCxnSpPr>
          <p:spPr>
            <a:xfrm>
              <a:off x="1571604" y="2386214"/>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6039C8B-8770-BE95-24E0-8038B03AEC55}"/>
                </a:ext>
              </a:extLst>
            </p:cNvPr>
            <p:cNvCxnSpPr/>
            <p:nvPr/>
          </p:nvCxnSpPr>
          <p:spPr>
            <a:xfrm>
              <a:off x="1571604" y="4137238"/>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45" name="上下箭头 61">
              <a:extLst>
                <a:ext uri="{FF2B5EF4-FFF2-40B4-BE49-F238E27FC236}">
                  <a16:creationId xmlns:a16="http://schemas.microsoft.com/office/drawing/2014/main" id="{4E8787E5-B7D4-2D3D-A6D5-6C5AFFAA5C7F}"/>
                </a:ext>
              </a:extLst>
            </p:cNvPr>
            <p:cNvSpPr/>
            <p:nvPr/>
          </p:nvSpPr>
          <p:spPr>
            <a:xfrm>
              <a:off x="3071802" y="2567190"/>
              <a:ext cx="214314" cy="360000"/>
            </a:xfrm>
            <a:prstGeom prst="upDownArrow">
              <a:avLst/>
            </a:prstGeom>
            <a:gradFill>
              <a:gsLst>
                <a:gs pos="100000">
                  <a:srgbClr val="11576A"/>
                </a:gs>
                <a:gs pos="0">
                  <a:srgbClr val="0EB1C8"/>
                </a:gs>
                <a:gs pos="100000">
                  <a:schemeClr val="accent1">
                    <a:tint val="23500"/>
                    <a:satMod val="160000"/>
                  </a:schemeClr>
                </a:gs>
              </a:gsLst>
              <a:lin ang="5400000" scaled="0"/>
            </a:gradFill>
            <a:ln w="158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上下箭头 63">
              <a:extLst>
                <a:ext uri="{FF2B5EF4-FFF2-40B4-BE49-F238E27FC236}">
                  <a16:creationId xmlns:a16="http://schemas.microsoft.com/office/drawing/2014/main" id="{EC3FC25A-E224-D806-B5F4-2B62EB1490F6}"/>
                </a:ext>
              </a:extLst>
            </p:cNvPr>
            <p:cNvSpPr/>
            <p:nvPr/>
          </p:nvSpPr>
          <p:spPr>
            <a:xfrm>
              <a:off x="3071802" y="3405396"/>
              <a:ext cx="214314" cy="468000"/>
            </a:xfrm>
            <a:prstGeom prst="upDownArrow">
              <a:avLst/>
            </a:prstGeom>
            <a:gradFill>
              <a:gsLst>
                <a:gs pos="100000">
                  <a:srgbClr val="11576A"/>
                </a:gs>
                <a:gs pos="0">
                  <a:srgbClr val="0EB1C8"/>
                </a:gs>
                <a:gs pos="100000">
                  <a:schemeClr val="accent1">
                    <a:tint val="23500"/>
                    <a:satMod val="160000"/>
                  </a:schemeClr>
                </a:gs>
              </a:gsLst>
              <a:lin ang="5400000" scaled="0"/>
            </a:gradFill>
            <a:ln w="158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TextBox 64">
              <a:extLst>
                <a:ext uri="{FF2B5EF4-FFF2-40B4-BE49-F238E27FC236}">
                  <a16:creationId xmlns:a16="http://schemas.microsoft.com/office/drawing/2014/main" id="{ED40450C-4B25-A4F5-B8DF-D2F237351DC8}"/>
                </a:ext>
              </a:extLst>
            </p:cNvPr>
            <p:cNvSpPr txBox="1"/>
            <p:nvPr/>
          </p:nvSpPr>
          <p:spPr>
            <a:xfrm>
              <a:off x="3952871" y="1995686"/>
              <a:ext cx="697627" cy="338554"/>
            </a:xfrm>
            <a:prstGeom prst="rect">
              <a:avLst/>
            </a:prstGeom>
            <a:noFill/>
          </p:spPr>
          <p:txBody>
            <a:bodyPr wrap="none" rtlCol="0">
              <a:spAutoFit/>
            </a:bodyPr>
            <a:lstStyle/>
            <a:p>
              <a:r>
                <a:rPr lang="en-US" altLang="zh-CN" sz="1600" b="1">
                  <a:solidFill>
                    <a:srgbClr val="11576A"/>
                  </a:solidFill>
                  <a:latin typeface="+mn-ea"/>
                </a:rPr>
                <a:t>q=t</a:t>
              </a:r>
              <a:r>
                <a:rPr lang="en-US" altLang="zh-CN" sz="1600" b="1" baseline="-25000">
                  <a:solidFill>
                    <a:srgbClr val="11576A"/>
                  </a:solidFill>
                  <a:latin typeface="+mn-ea"/>
                </a:rPr>
                <a:t>0</a:t>
              </a:r>
              <a:endParaRPr lang="zh-CN" altLang="en-US" sz="1600" b="1" baseline="-25000">
                <a:solidFill>
                  <a:srgbClr val="11576A"/>
                </a:solidFill>
                <a:latin typeface="+mn-ea"/>
              </a:endParaRPr>
            </a:p>
          </p:txBody>
        </p:sp>
        <p:sp>
          <p:nvSpPr>
            <p:cNvPr id="48" name="TextBox 65">
              <a:extLst>
                <a:ext uri="{FF2B5EF4-FFF2-40B4-BE49-F238E27FC236}">
                  <a16:creationId xmlns:a16="http://schemas.microsoft.com/office/drawing/2014/main" id="{5006D0A9-14C4-A1AE-20C7-BEA014C1D947}"/>
                </a:ext>
              </a:extLst>
            </p:cNvPr>
            <p:cNvSpPr txBox="1"/>
            <p:nvPr/>
          </p:nvSpPr>
          <p:spPr>
            <a:xfrm>
              <a:off x="3600443" y="2145470"/>
              <a:ext cx="457176"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a</a:t>
              </a:r>
              <a:endParaRPr lang="zh-CN" altLang="en-US" b="1" baseline="-25000">
                <a:solidFill>
                  <a:srgbClr val="11576A"/>
                </a:solidFill>
                <a:latin typeface="+mn-ea"/>
              </a:endParaRPr>
            </a:p>
          </p:txBody>
        </p:sp>
        <p:sp>
          <p:nvSpPr>
            <p:cNvPr id="49" name="TextBox 66">
              <a:extLst>
                <a:ext uri="{FF2B5EF4-FFF2-40B4-BE49-F238E27FC236}">
                  <a16:creationId xmlns:a16="http://schemas.microsoft.com/office/drawing/2014/main" id="{20172D8F-C11A-D72D-8FD2-99C865AB558C}"/>
                </a:ext>
              </a:extLst>
            </p:cNvPr>
            <p:cNvSpPr txBox="1"/>
            <p:nvPr/>
          </p:nvSpPr>
          <p:spPr>
            <a:xfrm>
              <a:off x="3600443" y="2986293"/>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1</a:t>
              </a:r>
              <a:endParaRPr lang="zh-CN" altLang="en-US" b="1" baseline="-25000">
                <a:solidFill>
                  <a:srgbClr val="11576A"/>
                </a:solidFill>
                <a:latin typeface="+mn-ea"/>
              </a:endParaRPr>
            </a:p>
          </p:txBody>
        </p:sp>
        <p:sp>
          <p:nvSpPr>
            <p:cNvPr id="50" name="TextBox 67">
              <a:extLst>
                <a:ext uri="{FF2B5EF4-FFF2-40B4-BE49-F238E27FC236}">
                  <a16:creationId xmlns:a16="http://schemas.microsoft.com/office/drawing/2014/main" id="{EA2C8ADE-73AB-006F-3DA1-3F71EA88D210}"/>
                </a:ext>
              </a:extLst>
            </p:cNvPr>
            <p:cNvSpPr txBox="1"/>
            <p:nvPr/>
          </p:nvSpPr>
          <p:spPr>
            <a:xfrm>
              <a:off x="3267066" y="2986293"/>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2</a:t>
              </a:r>
              <a:endParaRPr lang="zh-CN" altLang="en-US" b="1" baseline="-25000">
                <a:solidFill>
                  <a:srgbClr val="11576A"/>
                </a:solidFill>
                <a:latin typeface="+mn-ea"/>
              </a:endParaRPr>
            </a:p>
          </p:txBody>
        </p:sp>
        <p:sp>
          <p:nvSpPr>
            <p:cNvPr id="51" name="TextBox 68">
              <a:extLst>
                <a:ext uri="{FF2B5EF4-FFF2-40B4-BE49-F238E27FC236}">
                  <a16:creationId xmlns:a16="http://schemas.microsoft.com/office/drawing/2014/main" id="{24718DDC-09E8-5716-790D-6FD93FD1A32F}"/>
                </a:ext>
              </a:extLst>
            </p:cNvPr>
            <p:cNvSpPr txBox="1"/>
            <p:nvPr/>
          </p:nvSpPr>
          <p:spPr>
            <a:xfrm>
              <a:off x="2900351" y="2986293"/>
              <a:ext cx="46358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3</a:t>
              </a:r>
              <a:endParaRPr lang="zh-CN" altLang="en-US" b="1" baseline="-25000">
                <a:solidFill>
                  <a:srgbClr val="11576A"/>
                </a:solidFill>
                <a:latin typeface="+mn-ea"/>
              </a:endParaRPr>
            </a:p>
          </p:txBody>
        </p:sp>
        <p:sp>
          <p:nvSpPr>
            <p:cNvPr id="52" name="TextBox 69">
              <a:extLst>
                <a:ext uri="{FF2B5EF4-FFF2-40B4-BE49-F238E27FC236}">
                  <a16:creationId xmlns:a16="http://schemas.microsoft.com/office/drawing/2014/main" id="{CB14B110-0DBE-A0F9-8486-94C0CD9FF5FE}"/>
                </a:ext>
              </a:extLst>
            </p:cNvPr>
            <p:cNvSpPr txBox="1"/>
            <p:nvPr/>
          </p:nvSpPr>
          <p:spPr>
            <a:xfrm>
              <a:off x="3600443" y="3934037"/>
              <a:ext cx="457176"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x</a:t>
              </a:r>
              <a:endParaRPr lang="zh-CN" altLang="en-US" b="1" baseline="-25000">
                <a:solidFill>
                  <a:srgbClr val="11576A"/>
                </a:solidFill>
                <a:latin typeface="+mn-ea"/>
              </a:endParaRPr>
            </a:p>
          </p:txBody>
        </p:sp>
        <p:sp>
          <p:nvSpPr>
            <p:cNvPr id="53" name="TextBox 70">
              <a:extLst>
                <a:ext uri="{FF2B5EF4-FFF2-40B4-BE49-F238E27FC236}">
                  <a16:creationId xmlns:a16="http://schemas.microsoft.com/office/drawing/2014/main" id="{C27C34F6-78CA-415D-121C-A591C51FF8F9}"/>
                </a:ext>
              </a:extLst>
            </p:cNvPr>
            <p:cNvSpPr txBox="1"/>
            <p:nvPr/>
          </p:nvSpPr>
          <p:spPr>
            <a:xfrm>
              <a:off x="3267066" y="3934037"/>
              <a:ext cx="453970"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y</a:t>
              </a:r>
              <a:endParaRPr lang="zh-CN" altLang="en-US" b="1" baseline="-25000">
                <a:solidFill>
                  <a:srgbClr val="11576A"/>
                </a:solidFill>
                <a:latin typeface="+mn-ea"/>
              </a:endParaRPr>
            </a:p>
          </p:txBody>
        </p:sp>
        <p:sp>
          <p:nvSpPr>
            <p:cNvPr id="54" name="TextBox 71">
              <a:extLst>
                <a:ext uri="{FF2B5EF4-FFF2-40B4-BE49-F238E27FC236}">
                  <a16:creationId xmlns:a16="http://schemas.microsoft.com/office/drawing/2014/main" id="{D6B01CB6-044C-C7E5-567A-58ECA765F7C0}"/>
                </a:ext>
              </a:extLst>
            </p:cNvPr>
            <p:cNvSpPr txBox="1"/>
            <p:nvPr/>
          </p:nvSpPr>
          <p:spPr>
            <a:xfrm>
              <a:off x="3952871" y="2729116"/>
              <a:ext cx="843501" cy="338554"/>
            </a:xfrm>
            <a:prstGeom prst="rect">
              <a:avLst/>
            </a:prstGeom>
            <a:noFill/>
          </p:spPr>
          <p:txBody>
            <a:bodyPr wrap="none" rtlCol="0">
              <a:spAutoFit/>
            </a:bodyPr>
            <a:lstStyle/>
            <a:p>
              <a:r>
                <a:rPr lang="en-US" altLang="zh-CN" sz="1600" b="1">
                  <a:solidFill>
                    <a:srgbClr val="11576A"/>
                  </a:solidFill>
                  <a:latin typeface="+mn-ea"/>
                </a:rPr>
                <a:t>q=2t</a:t>
              </a:r>
              <a:r>
                <a:rPr lang="en-US" altLang="zh-CN" sz="1600" b="1" baseline="-25000">
                  <a:solidFill>
                    <a:srgbClr val="11576A"/>
                  </a:solidFill>
                  <a:latin typeface="+mn-ea"/>
                </a:rPr>
                <a:t>0</a:t>
              </a:r>
              <a:endParaRPr lang="zh-CN" altLang="en-US" sz="1600" b="1" baseline="-25000">
                <a:solidFill>
                  <a:srgbClr val="11576A"/>
                </a:solidFill>
                <a:latin typeface="+mn-ea"/>
              </a:endParaRPr>
            </a:p>
          </p:txBody>
        </p:sp>
        <p:sp>
          <p:nvSpPr>
            <p:cNvPr id="55" name="TextBox 72">
              <a:extLst>
                <a:ext uri="{FF2B5EF4-FFF2-40B4-BE49-F238E27FC236}">
                  <a16:creationId xmlns:a16="http://schemas.microsoft.com/office/drawing/2014/main" id="{AEC8C00F-E81D-AB57-6A0E-FC359152B1C1}"/>
                </a:ext>
              </a:extLst>
            </p:cNvPr>
            <p:cNvSpPr txBox="1"/>
            <p:nvPr/>
          </p:nvSpPr>
          <p:spPr>
            <a:xfrm>
              <a:off x="3952871" y="4067388"/>
              <a:ext cx="1104790" cy="338554"/>
            </a:xfrm>
            <a:prstGeom prst="rect">
              <a:avLst/>
            </a:prstGeom>
            <a:noFill/>
          </p:spPr>
          <p:txBody>
            <a:bodyPr wrap="none" rtlCol="0">
              <a:spAutoFit/>
            </a:bodyPr>
            <a:lstStyle/>
            <a:p>
              <a:r>
                <a:rPr lang="en-US" altLang="zh-CN" sz="1600" b="1">
                  <a:solidFill>
                    <a:srgbClr val="11576A"/>
                  </a:solidFill>
                  <a:latin typeface="+mn-ea"/>
                </a:rPr>
                <a:t>q=2</a:t>
              </a:r>
              <a:r>
                <a:rPr lang="en-US" altLang="zh-CN" sz="1600" b="1" baseline="30000">
                  <a:solidFill>
                    <a:srgbClr val="11576A"/>
                  </a:solidFill>
                  <a:latin typeface="+mn-ea"/>
                </a:rPr>
                <a:t>n-1</a:t>
              </a:r>
              <a:r>
                <a:rPr lang="en-US" altLang="zh-CN" sz="1600" b="1">
                  <a:solidFill>
                    <a:srgbClr val="11576A"/>
                  </a:solidFill>
                  <a:latin typeface="+mn-ea"/>
                </a:rPr>
                <a:t>t</a:t>
              </a:r>
              <a:r>
                <a:rPr lang="en-US" altLang="zh-CN" sz="1600" b="1" baseline="-25000">
                  <a:solidFill>
                    <a:srgbClr val="11576A"/>
                  </a:solidFill>
                  <a:latin typeface="+mn-ea"/>
                </a:rPr>
                <a:t>0</a:t>
              </a:r>
              <a:endParaRPr lang="zh-CN" altLang="en-US" sz="1600" b="1" baseline="-25000">
                <a:solidFill>
                  <a:srgbClr val="11576A"/>
                </a:solidFill>
                <a:latin typeface="+mn-ea"/>
              </a:endParaRPr>
            </a:p>
          </p:txBody>
        </p:sp>
        <p:sp>
          <p:nvSpPr>
            <p:cNvPr id="56" name="TextBox 73">
              <a:extLst>
                <a:ext uri="{FF2B5EF4-FFF2-40B4-BE49-F238E27FC236}">
                  <a16:creationId xmlns:a16="http://schemas.microsoft.com/office/drawing/2014/main" id="{5A8A6C3F-0FB3-1A66-5049-E38F0435D116}"/>
                </a:ext>
              </a:extLst>
            </p:cNvPr>
            <p:cNvSpPr txBox="1"/>
            <p:nvPr/>
          </p:nvSpPr>
          <p:spPr>
            <a:xfrm>
              <a:off x="1500166" y="1995686"/>
              <a:ext cx="744114" cy="338554"/>
            </a:xfrm>
            <a:prstGeom prst="rect">
              <a:avLst/>
            </a:prstGeom>
            <a:noFill/>
          </p:spPr>
          <p:txBody>
            <a:bodyPr wrap="none" rtlCol="0">
              <a:spAutoFit/>
            </a:bodyPr>
            <a:lstStyle/>
            <a:p>
              <a:r>
                <a:rPr lang="zh-CN" altLang="en-US" sz="1600" b="1" dirty="0">
                  <a:solidFill>
                    <a:srgbClr val="11576A"/>
                  </a:solidFill>
                  <a:latin typeface="+mn-ea"/>
                </a:rPr>
                <a:t>第</a:t>
              </a:r>
              <a:r>
                <a:rPr lang="en-US" altLang="zh-CN" sz="1600" b="1" dirty="0">
                  <a:solidFill>
                    <a:srgbClr val="11576A"/>
                  </a:solidFill>
                  <a:latin typeface="+mn-ea"/>
                </a:rPr>
                <a:t>1</a:t>
              </a:r>
              <a:r>
                <a:rPr lang="zh-CN" altLang="en-US" sz="1600" b="1" dirty="0">
                  <a:solidFill>
                    <a:srgbClr val="11576A"/>
                  </a:solidFill>
                  <a:latin typeface="+mn-ea"/>
                </a:rPr>
                <a:t>级</a:t>
              </a:r>
              <a:endParaRPr lang="zh-CN" altLang="en-US" sz="1600" b="1" baseline="-25000" dirty="0">
                <a:solidFill>
                  <a:srgbClr val="11576A"/>
                </a:solidFill>
                <a:latin typeface="+mn-ea"/>
              </a:endParaRPr>
            </a:p>
          </p:txBody>
        </p:sp>
        <p:sp>
          <p:nvSpPr>
            <p:cNvPr id="57" name="TextBox 74">
              <a:extLst>
                <a:ext uri="{FF2B5EF4-FFF2-40B4-BE49-F238E27FC236}">
                  <a16:creationId xmlns:a16="http://schemas.microsoft.com/office/drawing/2014/main" id="{80A75F5E-C9FD-B289-24FA-F2770006E28E}"/>
                </a:ext>
              </a:extLst>
            </p:cNvPr>
            <p:cNvSpPr txBox="1"/>
            <p:nvPr/>
          </p:nvSpPr>
          <p:spPr>
            <a:xfrm>
              <a:off x="1500166" y="2781504"/>
              <a:ext cx="744114" cy="338554"/>
            </a:xfrm>
            <a:prstGeom prst="rect">
              <a:avLst/>
            </a:prstGeom>
            <a:noFill/>
          </p:spPr>
          <p:txBody>
            <a:bodyPr wrap="none" rtlCol="0">
              <a:spAutoFit/>
            </a:bodyPr>
            <a:lstStyle/>
            <a:p>
              <a:r>
                <a:rPr lang="zh-CN" altLang="en-US" sz="1600" b="1" dirty="0">
                  <a:solidFill>
                    <a:srgbClr val="11576A"/>
                  </a:solidFill>
                  <a:latin typeface="+mn-ea"/>
                </a:rPr>
                <a:t>第</a:t>
              </a:r>
              <a:r>
                <a:rPr lang="en-US" altLang="zh-CN" sz="1600" b="1" dirty="0">
                  <a:solidFill>
                    <a:srgbClr val="11576A"/>
                  </a:solidFill>
                  <a:latin typeface="+mn-ea"/>
                </a:rPr>
                <a:t>2</a:t>
              </a:r>
              <a:r>
                <a:rPr lang="zh-CN" altLang="en-US" sz="1600" b="1" dirty="0">
                  <a:solidFill>
                    <a:srgbClr val="11576A"/>
                  </a:solidFill>
                  <a:latin typeface="+mn-ea"/>
                </a:rPr>
                <a:t>级</a:t>
              </a:r>
              <a:endParaRPr lang="zh-CN" altLang="en-US" sz="1600" b="1" baseline="-25000" dirty="0">
                <a:solidFill>
                  <a:srgbClr val="11576A"/>
                </a:solidFill>
                <a:latin typeface="+mn-ea"/>
              </a:endParaRPr>
            </a:p>
          </p:txBody>
        </p:sp>
        <p:sp>
          <p:nvSpPr>
            <p:cNvPr id="58" name="TextBox 75">
              <a:extLst>
                <a:ext uri="{FF2B5EF4-FFF2-40B4-BE49-F238E27FC236}">
                  <a16:creationId xmlns:a16="http://schemas.microsoft.com/office/drawing/2014/main" id="{DC90F9E6-0B0A-214B-A452-271509F35882}"/>
                </a:ext>
              </a:extLst>
            </p:cNvPr>
            <p:cNvSpPr txBox="1"/>
            <p:nvPr/>
          </p:nvSpPr>
          <p:spPr>
            <a:xfrm>
              <a:off x="1500166" y="3794336"/>
              <a:ext cx="744114" cy="338554"/>
            </a:xfrm>
            <a:prstGeom prst="rect">
              <a:avLst/>
            </a:prstGeom>
            <a:noFill/>
          </p:spPr>
          <p:txBody>
            <a:bodyPr wrap="none" rtlCol="0">
              <a:spAutoFit/>
            </a:bodyPr>
            <a:lstStyle/>
            <a:p>
              <a:r>
                <a:rPr lang="zh-CN" altLang="en-US" sz="1600" b="1" dirty="0">
                  <a:solidFill>
                    <a:srgbClr val="11576A"/>
                  </a:solidFill>
                  <a:latin typeface="+mn-ea"/>
                </a:rPr>
                <a:t>第</a:t>
              </a:r>
              <a:r>
                <a:rPr lang="en-US" altLang="zh-CN" sz="1600" b="1" dirty="0">
                  <a:solidFill>
                    <a:srgbClr val="11576A"/>
                  </a:solidFill>
                  <a:latin typeface="+mn-ea"/>
                </a:rPr>
                <a:t>n</a:t>
              </a:r>
              <a:r>
                <a:rPr lang="zh-CN" altLang="en-US" sz="1600" b="1" dirty="0">
                  <a:solidFill>
                    <a:srgbClr val="11576A"/>
                  </a:solidFill>
                  <a:latin typeface="+mn-ea"/>
                </a:rPr>
                <a:t>级</a:t>
              </a:r>
              <a:endParaRPr lang="zh-CN" altLang="en-US" sz="1600" b="1" baseline="-25000" dirty="0">
                <a:solidFill>
                  <a:srgbClr val="11576A"/>
                </a:solidFill>
                <a:latin typeface="+mn-ea"/>
              </a:endParaRPr>
            </a:p>
          </p:txBody>
        </p:sp>
        <p:sp>
          <p:nvSpPr>
            <p:cNvPr id="59" name="TextBox 77">
              <a:extLst>
                <a:ext uri="{FF2B5EF4-FFF2-40B4-BE49-F238E27FC236}">
                  <a16:creationId xmlns:a16="http://schemas.microsoft.com/office/drawing/2014/main" id="{C98A5957-CC87-E33E-23A4-6A7809D230CD}"/>
                </a:ext>
              </a:extLst>
            </p:cNvPr>
            <p:cNvSpPr txBox="1"/>
            <p:nvPr/>
          </p:nvSpPr>
          <p:spPr>
            <a:xfrm>
              <a:off x="500365" y="2005254"/>
              <a:ext cx="1018227" cy="338554"/>
            </a:xfrm>
            <a:prstGeom prst="rect">
              <a:avLst/>
            </a:prstGeom>
            <a:noFill/>
          </p:spPr>
          <p:txBody>
            <a:bodyPr wrap="none" rtlCol="0">
              <a:spAutoFit/>
            </a:bodyPr>
            <a:lstStyle/>
            <a:p>
              <a:r>
                <a:rPr lang="zh-CN" altLang="en-US" sz="1600" b="1" dirty="0">
                  <a:solidFill>
                    <a:srgbClr val="0070C0"/>
                  </a:solidFill>
                  <a:latin typeface="+mn-ea"/>
                </a:rPr>
                <a:t>高优先级</a:t>
              </a:r>
            </a:p>
          </p:txBody>
        </p:sp>
        <p:sp>
          <p:nvSpPr>
            <p:cNvPr id="60" name="TextBox 78">
              <a:extLst>
                <a:ext uri="{FF2B5EF4-FFF2-40B4-BE49-F238E27FC236}">
                  <a16:creationId xmlns:a16="http://schemas.microsoft.com/office/drawing/2014/main" id="{A9C284F4-82A8-EB5F-7EFD-5491A24FC258}"/>
                </a:ext>
              </a:extLst>
            </p:cNvPr>
            <p:cNvSpPr txBox="1"/>
            <p:nvPr/>
          </p:nvSpPr>
          <p:spPr>
            <a:xfrm>
              <a:off x="442657" y="3781636"/>
              <a:ext cx="1018227" cy="338554"/>
            </a:xfrm>
            <a:prstGeom prst="rect">
              <a:avLst/>
            </a:prstGeom>
            <a:noFill/>
          </p:spPr>
          <p:txBody>
            <a:bodyPr wrap="none" rtlCol="0">
              <a:spAutoFit/>
            </a:bodyPr>
            <a:lstStyle/>
            <a:p>
              <a:pPr algn="ctr"/>
              <a:r>
                <a:rPr lang="zh-CN" altLang="en-US" sz="1600" b="1" dirty="0">
                  <a:solidFill>
                    <a:srgbClr val="0070C0"/>
                  </a:solidFill>
                  <a:latin typeface="+mn-ea"/>
                </a:rPr>
                <a:t>低优先级</a:t>
              </a:r>
            </a:p>
          </p:txBody>
        </p:sp>
        <p:sp>
          <p:nvSpPr>
            <p:cNvPr id="61" name="TextBox 80">
              <a:extLst>
                <a:ext uri="{FF2B5EF4-FFF2-40B4-BE49-F238E27FC236}">
                  <a16:creationId xmlns:a16="http://schemas.microsoft.com/office/drawing/2014/main" id="{E4B07340-48EB-5108-7574-81F64083C53F}"/>
                </a:ext>
              </a:extLst>
            </p:cNvPr>
            <p:cNvSpPr txBox="1"/>
            <p:nvPr/>
          </p:nvSpPr>
          <p:spPr>
            <a:xfrm rot="5400000">
              <a:off x="3251331" y="3428206"/>
              <a:ext cx="346570" cy="276999"/>
            </a:xfrm>
            <a:prstGeom prst="rect">
              <a:avLst/>
            </a:prstGeom>
            <a:noFill/>
          </p:spPr>
          <p:txBody>
            <a:bodyPr wrap="none" rtlCol="0">
              <a:spAutoFit/>
            </a:bodyPr>
            <a:lstStyle/>
            <a:p>
              <a:r>
                <a:rPr lang="en-US" altLang="zh-CN" b="1" baseline="-25000">
                  <a:solidFill>
                    <a:srgbClr val="11576A"/>
                  </a:solidFill>
                  <a:latin typeface="+mn-ea"/>
                </a:rPr>
                <a:t>…</a:t>
              </a:r>
              <a:endParaRPr lang="zh-CN" altLang="en-US" b="1" baseline="-25000">
                <a:solidFill>
                  <a:srgbClr val="11576A"/>
                </a:solidFill>
                <a:latin typeface="+mn-ea"/>
              </a:endParaRPr>
            </a:p>
          </p:txBody>
        </p:sp>
        <p:sp>
          <p:nvSpPr>
            <p:cNvPr id="62" name="TextBox 81">
              <a:extLst>
                <a:ext uri="{FF2B5EF4-FFF2-40B4-BE49-F238E27FC236}">
                  <a16:creationId xmlns:a16="http://schemas.microsoft.com/office/drawing/2014/main" id="{65A26B9D-30E2-3D3E-426D-B90E7061FC0A}"/>
                </a:ext>
              </a:extLst>
            </p:cNvPr>
            <p:cNvSpPr txBox="1"/>
            <p:nvPr/>
          </p:nvSpPr>
          <p:spPr>
            <a:xfrm rot="5400000">
              <a:off x="1679694" y="3428207"/>
              <a:ext cx="346570" cy="276999"/>
            </a:xfrm>
            <a:prstGeom prst="rect">
              <a:avLst/>
            </a:prstGeom>
            <a:noFill/>
          </p:spPr>
          <p:txBody>
            <a:bodyPr wrap="none" rtlCol="0">
              <a:spAutoFit/>
            </a:bodyPr>
            <a:lstStyle/>
            <a:p>
              <a:r>
                <a:rPr lang="en-US" altLang="zh-CN" b="1" baseline="-25000">
                  <a:solidFill>
                    <a:srgbClr val="11576A"/>
                  </a:solidFill>
                  <a:latin typeface="+mn-ea"/>
                </a:rPr>
                <a:t>…</a:t>
              </a:r>
              <a:endParaRPr lang="zh-CN" altLang="en-US" b="1" baseline="-25000">
                <a:solidFill>
                  <a:srgbClr val="11576A"/>
                </a:solidFill>
                <a:latin typeface="+mn-ea"/>
              </a:endParaRPr>
            </a:p>
          </p:txBody>
        </p:sp>
      </p:grpSp>
      <p:grpSp>
        <p:nvGrpSpPr>
          <p:cNvPr id="65" name="组合 64">
            <a:extLst>
              <a:ext uri="{FF2B5EF4-FFF2-40B4-BE49-F238E27FC236}">
                <a16:creationId xmlns:a16="http://schemas.microsoft.com/office/drawing/2014/main" id="{456F91B5-70E3-1114-A88F-2C0999BFDA21}"/>
              </a:ext>
            </a:extLst>
          </p:cNvPr>
          <p:cNvGrpSpPr/>
          <p:nvPr/>
        </p:nvGrpSpPr>
        <p:grpSpPr>
          <a:xfrm>
            <a:off x="844893" y="1760655"/>
            <a:ext cx="11124783" cy="1020158"/>
            <a:chOff x="4808044" y="1625303"/>
            <a:chExt cx="11124783" cy="1020158"/>
          </a:xfrm>
        </p:grpSpPr>
        <p:sp>
          <p:nvSpPr>
            <p:cNvPr id="66" name="内容占位符 2">
              <a:extLst>
                <a:ext uri="{FF2B5EF4-FFF2-40B4-BE49-F238E27FC236}">
                  <a16:creationId xmlns:a16="http://schemas.microsoft.com/office/drawing/2014/main" id="{AA917694-0431-E7B5-74F9-E40BDF7DC7CE}"/>
                </a:ext>
              </a:extLst>
            </p:cNvPr>
            <p:cNvSpPr txBox="1"/>
            <p:nvPr/>
          </p:nvSpPr>
          <p:spPr>
            <a:xfrm>
              <a:off x="11860044" y="2073957"/>
              <a:ext cx="4072783" cy="571504"/>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dirty="0"/>
                <a:t>CPU密集型进程的优先级下降很快</a:t>
              </a:r>
            </a:p>
          </p:txBody>
        </p:sp>
        <p:sp>
          <p:nvSpPr>
            <p:cNvPr id="67" name="内容占位符 2">
              <a:extLst>
                <a:ext uri="{FF2B5EF4-FFF2-40B4-BE49-F238E27FC236}">
                  <a16:creationId xmlns:a16="http://schemas.microsoft.com/office/drawing/2014/main" id="{C03D8940-1053-81CA-AF4A-904DEBBFFD3F}"/>
                </a:ext>
              </a:extLst>
            </p:cNvPr>
            <p:cNvSpPr txBox="1"/>
            <p:nvPr/>
          </p:nvSpPr>
          <p:spPr>
            <a:xfrm>
              <a:off x="11866826" y="1625303"/>
              <a:ext cx="2429573"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en-US" altLang="zh-CN" dirty="0"/>
                <a:t>MLFQ</a:t>
              </a:r>
              <a:r>
                <a:rPr lang="zh-CN" altLang="en-US" dirty="0"/>
                <a:t>算法的特征</a:t>
              </a:r>
            </a:p>
          </p:txBody>
        </p:sp>
        <p:pic>
          <p:nvPicPr>
            <p:cNvPr id="68" name="图片 67" descr="小点1.png">
              <a:extLst>
                <a:ext uri="{FF2B5EF4-FFF2-40B4-BE49-F238E27FC236}">
                  <a16:creationId xmlns:a16="http://schemas.microsoft.com/office/drawing/2014/main" id="{C533CC17-2B0F-BE09-9D82-A7B641810F19}"/>
                </a:ext>
              </a:extLst>
            </p:cNvPr>
            <p:cNvPicPr>
              <a:picLocks noChangeAspect="1"/>
            </p:cNvPicPr>
            <p:nvPr/>
          </p:nvPicPr>
          <p:blipFill>
            <a:blip r:embed="rId2" cstate="print"/>
            <a:stretch>
              <a:fillRect/>
            </a:stretch>
          </p:blipFill>
          <p:spPr>
            <a:xfrm>
              <a:off x="5218944" y="2204181"/>
              <a:ext cx="151066" cy="148997"/>
            </a:xfrm>
            <a:prstGeom prst="rect">
              <a:avLst/>
            </a:prstGeom>
            <a:effectLst/>
          </p:spPr>
        </p:pic>
        <p:sp>
          <p:nvSpPr>
            <p:cNvPr id="69" name="TextBox 11">
              <a:extLst>
                <a:ext uri="{FF2B5EF4-FFF2-40B4-BE49-F238E27FC236}">
                  <a16:creationId xmlns:a16="http://schemas.microsoft.com/office/drawing/2014/main" id="{AD8CFC82-B552-350B-E8D2-C769A1B0CD96}"/>
                </a:ext>
              </a:extLst>
            </p:cNvPr>
            <p:cNvSpPr txBox="1"/>
            <p:nvPr/>
          </p:nvSpPr>
          <p:spPr>
            <a:xfrm>
              <a:off x="4808044" y="1769636"/>
              <a:ext cx="433390" cy="400110"/>
            </a:xfrm>
            <a:prstGeom prst="rect">
              <a:avLst/>
            </a:prstGeom>
            <a:noFill/>
            <a:ln>
              <a:noFill/>
            </a:ln>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70" name="组合 69">
            <a:extLst>
              <a:ext uri="{FF2B5EF4-FFF2-40B4-BE49-F238E27FC236}">
                <a16:creationId xmlns:a16="http://schemas.microsoft.com/office/drawing/2014/main" id="{B9EA71B0-A21A-2E6E-D4B1-B7022FF9FA3C}"/>
              </a:ext>
            </a:extLst>
          </p:cNvPr>
          <p:cNvGrpSpPr/>
          <p:nvPr/>
        </p:nvGrpSpPr>
        <p:grpSpPr>
          <a:xfrm>
            <a:off x="1259435" y="2544267"/>
            <a:ext cx="4530174" cy="591230"/>
            <a:chOff x="5272294" y="2240086"/>
            <a:chExt cx="4530174" cy="591230"/>
          </a:xfrm>
        </p:grpSpPr>
        <p:sp>
          <p:nvSpPr>
            <p:cNvPr id="71" name="内容占位符 2">
              <a:extLst>
                <a:ext uri="{FF2B5EF4-FFF2-40B4-BE49-F238E27FC236}">
                  <a16:creationId xmlns:a16="http://schemas.microsoft.com/office/drawing/2014/main" id="{1904DF60-1938-90A6-00D6-51590D9DCC80}"/>
                </a:ext>
              </a:extLst>
            </p:cNvPr>
            <p:cNvSpPr txBox="1"/>
            <p:nvPr/>
          </p:nvSpPr>
          <p:spPr>
            <a:xfrm>
              <a:off x="5395559" y="2240086"/>
              <a:ext cx="4406909" cy="59123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dirty="0"/>
                <a:t>I/O密集型进程停留在高优先级</a:t>
              </a:r>
            </a:p>
          </p:txBody>
        </p:sp>
        <p:pic>
          <p:nvPicPr>
            <p:cNvPr id="72" name="图片 71" descr="小点1.png">
              <a:extLst>
                <a:ext uri="{FF2B5EF4-FFF2-40B4-BE49-F238E27FC236}">
                  <a16:creationId xmlns:a16="http://schemas.microsoft.com/office/drawing/2014/main" id="{750F08FD-4C89-BFB7-DAE1-07DD17F7AFEB}"/>
                </a:ext>
              </a:extLst>
            </p:cNvPr>
            <p:cNvPicPr>
              <a:picLocks noChangeAspect="1"/>
            </p:cNvPicPr>
            <p:nvPr/>
          </p:nvPicPr>
          <p:blipFill>
            <a:blip r:embed="rId2" cstate="print"/>
            <a:stretch>
              <a:fillRect/>
            </a:stretch>
          </p:blipFill>
          <p:spPr>
            <a:xfrm>
              <a:off x="5272294" y="2344585"/>
              <a:ext cx="151066" cy="148997"/>
            </a:xfrm>
            <a:prstGeom prst="rect">
              <a:avLst/>
            </a:prstGeom>
            <a:effectLst/>
          </p:spPr>
        </p:pic>
      </p:grpSp>
      <p:sp>
        <p:nvSpPr>
          <p:cNvPr id="73" name="文本框 72">
            <a:extLst>
              <a:ext uri="{FF2B5EF4-FFF2-40B4-BE49-F238E27FC236}">
                <a16:creationId xmlns:a16="http://schemas.microsoft.com/office/drawing/2014/main" id="{2A715D74-8408-4393-8458-6DE0390E696F}"/>
              </a:ext>
            </a:extLst>
          </p:cNvPr>
          <p:cNvSpPr txBox="1"/>
          <p:nvPr/>
        </p:nvSpPr>
        <p:spPr>
          <a:xfrm>
            <a:off x="7903675" y="3959396"/>
            <a:ext cx="3376943" cy="646331"/>
          </a:xfrm>
          <a:prstGeom prst="rect">
            <a:avLst/>
          </a:prstGeom>
          <a:noFill/>
        </p:spPr>
        <p:txBody>
          <a:bodyPr wrap="square" rtlCol="0">
            <a:spAutoFit/>
          </a:bodyPr>
          <a:lstStyle/>
          <a:p>
            <a:r>
              <a:rPr lang="zh-CN" altLang="en-US" dirty="0"/>
              <a:t>思考：</a:t>
            </a:r>
            <a:r>
              <a:rPr lang="en-US" altLang="zh-CN" dirty="0"/>
              <a:t>IO</a:t>
            </a:r>
            <a:r>
              <a:rPr lang="zh-CN" altLang="en-US" dirty="0"/>
              <a:t>多的进程</a:t>
            </a:r>
            <a:r>
              <a:rPr lang="en-US" altLang="zh-CN" dirty="0"/>
              <a:t>CPU</a:t>
            </a:r>
            <a:r>
              <a:rPr lang="zh-CN" altLang="en-US" dirty="0"/>
              <a:t>利用率低，为什么要给它更高的优先级？</a:t>
            </a:r>
          </a:p>
        </p:txBody>
      </p:sp>
    </p:spTree>
    <p:extLst>
      <p:ext uri="{BB962C8B-B14F-4D97-AF65-F5344CB8AC3E}">
        <p14:creationId xmlns:p14="http://schemas.microsoft.com/office/powerpoint/2010/main" val="3324112156"/>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left)">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additive="base">
                                        <p:cTn id="36" dur="500" fill="hold"/>
                                        <p:tgtEl>
                                          <p:spTgt spid="73"/>
                                        </p:tgtEl>
                                        <p:attrNameLst>
                                          <p:attrName>ppt_x</p:attrName>
                                        </p:attrNameLst>
                                      </p:cBhvr>
                                      <p:tavLst>
                                        <p:tav tm="0">
                                          <p:val>
                                            <p:strVal val="#ppt_x"/>
                                          </p:val>
                                        </p:tav>
                                        <p:tav tm="100000">
                                          <p:val>
                                            <p:strVal val="#ppt_x"/>
                                          </p:val>
                                        </p:tav>
                                      </p:tavLst>
                                    </p:anim>
                                    <p:anim calcmode="lin" valueType="num">
                                      <p:cBhvr additive="base">
                                        <p:cTn id="37"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优先级算法</a:t>
            </a:r>
            <a:r>
              <a:rPr lang="en-US" altLang="zh-CN" sz="3600" dirty="0">
                <a:latin typeface="微软雅黑" panose="020B0503020204020204" pitchFamily="34" charset="-122"/>
                <a:ea typeface="微软雅黑" panose="020B0503020204020204" pitchFamily="34" charset="-122"/>
              </a:rPr>
              <a:t>(Priority Scheduling)</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16FD3767-59A5-2314-4559-B46AC83387ED}"/>
              </a:ext>
            </a:extLst>
          </p:cNvPr>
          <p:cNvSpPr txBox="1"/>
          <p:nvPr/>
        </p:nvSpPr>
        <p:spPr>
          <a:xfrm>
            <a:off x="634365" y="1634489"/>
            <a:ext cx="10751390" cy="853072"/>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800" dirty="0"/>
              <a:t>　　是多级队列算法的改进，平衡各进程对响应时间的要求。可适用作业和进程调度，可分成抢先式和非抢先式。</a:t>
            </a:r>
          </a:p>
        </p:txBody>
      </p:sp>
      <p:sp>
        <p:nvSpPr>
          <p:cNvPr id="11" name="Rectangle 3">
            <a:extLst>
              <a:ext uri="{FF2B5EF4-FFF2-40B4-BE49-F238E27FC236}">
                <a16:creationId xmlns:a16="http://schemas.microsoft.com/office/drawing/2014/main" id="{B13A12AA-5EAD-12B4-06CE-FE28E08AC2D0}"/>
              </a:ext>
            </a:extLst>
          </p:cNvPr>
          <p:cNvSpPr>
            <a:spLocks noChangeArrowheads="1"/>
          </p:cNvSpPr>
          <p:nvPr/>
        </p:nvSpPr>
        <p:spPr bwMode="auto">
          <a:xfrm>
            <a:off x="1402188" y="2861311"/>
            <a:ext cx="7802664"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342900" indent="-342900" defTabSz="914400" eaLnBrk="0" fontAlgn="base" hangingPunct="0">
              <a:lnSpc>
                <a:spcPct val="130000"/>
              </a:lnSpc>
              <a:spcBef>
                <a:spcPct val="0"/>
              </a:spcBef>
              <a:spcAft>
                <a:spcPct val="0"/>
              </a:spcAft>
              <a:buClrTx/>
              <a:buFont typeface="Wingdings" panose="05000000000000000000"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静态优先级</a:t>
            </a:r>
          </a:p>
          <a:p>
            <a:pPr marL="342900" indent="-342900" defTabSz="914400" eaLnBrk="0" fontAlgn="base" hangingPunct="0">
              <a:lnSpc>
                <a:spcPct val="130000"/>
              </a:lnSpc>
              <a:spcBef>
                <a:spcPct val="0"/>
              </a:spcBef>
              <a:spcAft>
                <a:spcPct val="0"/>
              </a:spcAft>
              <a:buClrTx/>
              <a:buFont typeface="Wingdings" panose="05000000000000000000"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动态优先级</a:t>
            </a:r>
          </a:p>
          <a:p>
            <a:pPr marL="342900" indent="-342900" defTabSz="914400" eaLnBrk="0" fontAlgn="base" hangingPunct="0">
              <a:lnSpc>
                <a:spcPct val="130000"/>
              </a:lnSpc>
              <a:spcBef>
                <a:spcPct val="0"/>
              </a:spcBef>
              <a:spcAft>
                <a:spcPct val="0"/>
              </a:spcAft>
              <a:buClrTx/>
              <a:buFont typeface="Wingdings" panose="05000000000000000000"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线性优先级调度算法（</a:t>
            </a:r>
            <a:r>
              <a:rPr lang="en-US" altLang="zh-CN" sz="2000" dirty="0">
                <a:solidFill>
                  <a:srgbClr val="000000"/>
                </a:solidFill>
                <a:latin typeface="微软雅黑" panose="020B0503020204020204" pitchFamily="34" charset="-122"/>
                <a:ea typeface="微软雅黑" panose="020B0503020204020204" pitchFamily="34" charset="-122"/>
              </a:rPr>
              <a:t>SRR, Selfish Round Robin）</a:t>
            </a:r>
          </a:p>
        </p:txBody>
      </p:sp>
    </p:spTree>
    <p:extLst>
      <p:ext uri="{BB962C8B-B14F-4D97-AF65-F5344CB8AC3E}">
        <p14:creationId xmlns:p14="http://schemas.microsoft.com/office/powerpoint/2010/main" val="341969376"/>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a) </a:t>
            </a:r>
            <a:r>
              <a:rPr lang="zh-CN" altLang="en-US" sz="3600" dirty="0">
                <a:latin typeface="微软雅黑" panose="020B0503020204020204" pitchFamily="34" charset="-122"/>
                <a:ea typeface="微软雅黑" panose="020B0503020204020204" pitchFamily="34" charset="-122"/>
              </a:rPr>
              <a:t>静态优先级</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7CCE9AE6-636D-EC3D-D2DF-9A8951F72009}"/>
              </a:ext>
            </a:extLst>
          </p:cNvPr>
          <p:cNvSpPr txBox="1"/>
          <p:nvPr/>
        </p:nvSpPr>
        <p:spPr>
          <a:xfrm>
            <a:off x="634365" y="1634489"/>
            <a:ext cx="10751390" cy="853072"/>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en-US" altLang="zh-CN" sz="2800" dirty="0"/>
              <a:t>			</a:t>
            </a:r>
            <a:r>
              <a:rPr lang="zh-CN" altLang="en-US" sz="2800" dirty="0"/>
              <a:t>优先级在创建进程时就确定，直到进程终止前都不改变。通常是一个整数。</a:t>
            </a:r>
          </a:p>
        </p:txBody>
      </p:sp>
      <p:sp>
        <p:nvSpPr>
          <p:cNvPr id="9" name="Rectangle 3">
            <a:extLst>
              <a:ext uri="{FF2B5EF4-FFF2-40B4-BE49-F238E27FC236}">
                <a16:creationId xmlns:a16="http://schemas.microsoft.com/office/drawing/2014/main" id="{E8ECD13F-F2E6-B46D-4344-6FCF276A9798}"/>
              </a:ext>
            </a:extLst>
          </p:cNvPr>
          <p:cNvSpPr>
            <a:spLocks noChangeArrowheads="1"/>
          </p:cNvSpPr>
          <p:nvPr/>
        </p:nvSpPr>
        <p:spPr bwMode="auto">
          <a:xfrm>
            <a:off x="1042988" y="2852738"/>
            <a:ext cx="8700780" cy="168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120000"/>
              </a:lnSpc>
              <a:spcBef>
                <a:spcPct val="0"/>
              </a:spcBef>
              <a:buClrTx/>
              <a:buFont typeface="Wingdings" panose="05000000000000000000" pitchFamily="2" charset="2"/>
              <a:buNone/>
            </a:pPr>
            <a:r>
              <a:rPr lang="zh-CN" altLang="en-US" sz="2000" dirty="0">
                <a:solidFill>
                  <a:schemeClr val="tx1"/>
                </a:solidFill>
                <a:latin typeface="微软雅黑" panose="020B0503020204020204" pitchFamily="34" charset="-122"/>
                <a:ea typeface="微软雅黑" panose="020B0503020204020204" pitchFamily="34" charset="-122"/>
              </a:rPr>
              <a:t>优先级创建依据：</a:t>
            </a:r>
          </a:p>
          <a:p>
            <a:pPr marL="800100" lvl="1" indent="-342900">
              <a:lnSpc>
                <a:spcPct val="120000"/>
              </a:lnSpc>
              <a:spcBef>
                <a:spcPct val="0"/>
              </a:spcBef>
              <a:buClrTx/>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进程类型（系统进程优先级较高）</a:t>
            </a:r>
          </a:p>
          <a:p>
            <a:pPr marL="800100" lvl="1" indent="-342900">
              <a:lnSpc>
                <a:spcPct val="120000"/>
              </a:lnSpc>
              <a:spcBef>
                <a:spcPct val="0"/>
              </a:spcBef>
              <a:buClrTx/>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对资源的需求（对</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和内存需求较少的进程，优先级较高）</a:t>
            </a:r>
          </a:p>
          <a:p>
            <a:pPr marL="800100" lvl="1" indent="-342900">
              <a:lnSpc>
                <a:spcPct val="120000"/>
              </a:lnSpc>
              <a:spcBef>
                <a:spcPct val="0"/>
              </a:spcBef>
              <a:buClrTx/>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用户要求（紧迫程度和付费多少）</a:t>
            </a:r>
          </a:p>
        </p:txBody>
      </p:sp>
    </p:spTree>
    <p:extLst>
      <p:ext uri="{BB962C8B-B14F-4D97-AF65-F5344CB8AC3E}">
        <p14:creationId xmlns:p14="http://schemas.microsoft.com/office/powerpoint/2010/main" val="326390768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a) </a:t>
            </a:r>
            <a:r>
              <a:rPr lang="zh-CN" altLang="en-US" sz="3600" dirty="0">
                <a:latin typeface="微软雅黑" panose="020B0503020204020204" pitchFamily="34" charset="-122"/>
                <a:ea typeface="微软雅黑" panose="020B0503020204020204" pitchFamily="34" charset="-122"/>
              </a:rPr>
              <a:t>静态优先级</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3" name="Picture 5" descr="2-42">
            <a:extLst>
              <a:ext uri="{FF2B5EF4-FFF2-40B4-BE49-F238E27FC236}">
                <a16:creationId xmlns:a16="http://schemas.microsoft.com/office/drawing/2014/main" id="{381A820F-E8E4-5CD4-E219-9D403AD7E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113" y="2317750"/>
            <a:ext cx="7034212"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
            <a:extLst>
              <a:ext uri="{FF2B5EF4-FFF2-40B4-BE49-F238E27FC236}">
                <a16:creationId xmlns:a16="http://schemas.microsoft.com/office/drawing/2014/main" id="{F939AC04-05FE-33B2-84B5-ADB0D222B2FC}"/>
              </a:ext>
            </a:extLst>
          </p:cNvPr>
          <p:cNvSpPr txBox="1">
            <a:spLocks noChangeArrowheads="1"/>
          </p:cNvSpPr>
          <p:nvPr/>
        </p:nvSpPr>
        <p:spPr bwMode="auto">
          <a:xfrm>
            <a:off x="634365" y="1593194"/>
            <a:ext cx="6484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50000"/>
              </a:spcBef>
              <a:buClrTx/>
              <a:buFont typeface="Wingdings" panose="05000000000000000000" pitchFamily="2" charset="2"/>
              <a:buNone/>
            </a:pPr>
            <a:r>
              <a:rPr lang="zh-CN" altLang="en-US" sz="2000" b="1" dirty="0">
                <a:solidFill>
                  <a:schemeClr val="tx1"/>
                </a:solidFill>
                <a:latin typeface="微软雅黑" panose="020B0503020204020204" pitchFamily="34" charset="-122"/>
                <a:ea typeface="微软雅黑" panose="020B0503020204020204" pitchFamily="34" charset="-122"/>
              </a:rPr>
              <a:t>例：有４级优先级队列的进程调度：</a:t>
            </a:r>
          </a:p>
        </p:txBody>
      </p:sp>
    </p:spTree>
    <p:extLst>
      <p:ext uri="{BB962C8B-B14F-4D97-AF65-F5344CB8AC3E}">
        <p14:creationId xmlns:p14="http://schemas.microsoft.com/office/powerpoint/2010/main" val="105011170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b) </a:t>
            </a:r>
            <a:r>
              <a:rPr lang="zh-CN" altLang="en-US" sz="3600" dirty="0">
                <a:latin typeface="微软雅黑" panose="020B0503020204020204" pitchFamily="34" charset="-122"/>
                <a:ea typeface="微软雅黑" panose="020B0503020204020204" pitchFamily="34" charset="-122"/>
              </a:rPr>
              <a:t>动态优先级</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Rectangle 3">
            <a:extLst>
              <a:ext uri="{FF2B5EF4-FFF2-40B4-BE49-F238E27FC236}">
                <a16:creationId xmlns:a16="http://schemas.microsoft.com/office/drawing/2014/main" id="{284DD071-E6AB-9D09-0397-E53BBC0248AB}"/>
              </a:ext>
            </a:extLst>
          </p:cNvPr>
          <p:cNvSpPr>
            <a:spLocks noChangeArrowheads="1"/>
          </p:cNvSpPr>
          <p:nvPr/>
        </p:nvSpPr>
        <p:spPr bwMode="auto">
          <a:xfrm>
            <a:off x="963613" y="2790825"/>
            <a:ext cx="10215664"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130000"/>
              </a:lnSpc>
              <a:spcBef>
                <a:spcPct val="0"/>
              </a:spcBef>
              <a:buClrTx/>
            </a:pPr>
            <a:r>
              <a:rPr lang="zh-CN" altLang="en-US" sz="2400" dirty="0">
                <a:solidFill>
                  <a:schemeClr val="tx1"/>
                </a:solidFill>
                <a:latin typeface="微软雅黑" panose="020B0503020204020204" pitchFamily="34" charset="-122"/>
                <a:ea typeface="微软雅黑" panose="020B0503020204020204" pitchFamily="34" charset="-122"/>
              </a:rPr>
              <a:t>在就绪队列中，</a:t>
            </a:r>
            <a:r>
              <a:rPr lang="zh-CN" altLang="en-US" sz="2400" dirty="0">
                <a:latin typeface="微软雅黑" panose="020B0503020204020204" pitchFamily="34" charset="-122"/>
                <a:ea typeface="微软雅黑" panose="020B0503020204020204" pitchFamily="34" charset="-122"/>
              </a:rPr>
              <a:t>等待时间</a:t>
            </a:r>
            <a:r>
              <a:rPr lang="zh-CN" altLang="en-US" sz="2400" dirty="0">
                <a:solidFill>
                  <a:schemeClr val="tx1"/>
                </a:solidFill>
                <a:latin typeface="微软雅黑" panose="020B0503020204020204" pitchFamily="34" charset="-122"/>
                <a:ea typeface="微软雅黑" panose="020B0503020204020204" pitchFamily="34" charset="-122"/>
              </a:rPr>
              <a:t>延长则优先级提高，从而使优先级较低的进程在等待足够的时间后，其优先级提高到可被调度执行；</a:t>
            </a:r>
          </a:p>
          <a:p>
            <a:pPr>
              <a:lnSpc>
                <a:spcPct val="130000"/>
              </a:lnSpc>
              <a:spcBef>
                <a:spcPct val="0"/>
              </a:spcBef>
              <a:buClrTx/>
            </a:pPr>
            <a:r>
              <a:rPr lang="zh-CN" altLang="en-US" sz="2400" dirty="0">
                <a:solidFill>
                  <a:schemeClr val="tx1"/>
                </a:solidFill>
                <a:latin typeface="微软雅黑" panose="020B0503020204020204" pitchFamily="34" charset="-122"/>
                <a:ea typeface="微软雅黑" panose="020B0503020204020204" pitchFamily="34" charset="-122"/>
              </a:rPr>
              <a:t>进程每</a:t>
            </a:r>
            <a:r>
              <a:rPr lang="zh-CN" altLang="en-US" sz="2400" dirty="0">
                <a:latin typeface="微软雅黑" panose="020B0503020204020204" pitchFamily="34" charset="-122"/>
                <a:ea typeface="微软雅黑" panose="020B0503020204020204" pitchFamily="34" charset="-122"/>
              </a:rPr>
              <a:t>执行一个时间片</a:t>
            </a:r>
            <a:r>
              <a:rPr lang="zh-CN" altLang="en-US" sz="2400" dirty="0">
                <a:solidFill>
                  <a:schemeClr val="tx1"/>
                </a:solidFill>
                <a:latin typeface="微软雅黑" panose="020B0503020204020204" pitchFamily="34" charset="-122"/>
                <a:ea typeface="微软雅黑" panose="020B0503020204020204" pitchFamily="34" charset="-122"/>
              </a:rPr>
              <a:t>，就降低其优先级，从而使一个进程持续执行时，其优先级降低直到可出让</a:t>
            </a:r>
            <a:r>
              <a:rPr lang="en-US" altLang="zh-CN" sz="2400" dirty="0">
                <a:solidFill>
                  <a:schemeClr val="tx1"/>
                </a:solidFill>
                <a:latin typeface="微软雅黑" panose="020B0503020204020204" pitchFamily="34" charset="-122"/>
                <a:ea typeface="微软雅黑" panose="020B0503020204020204" pitchFamily="34" charset="-122"/>
              </a:rPr>
              <a:t>CPU。</a:t>
            </a:r>
          </a:p>
        </p:txBody>
      </p:sp>
      <p:sp>
        <p:nvSpPr>
          <p:cNvPr id="8" name="Text Box 4">
            <a:extLst>
              <a:ext uri="{FF2B5EF4-FFF2-40B4-BE49-F238E27FC236}">
                <a16:creationId xmlns:a16="http://schemas.microsoft.com/office/drawing/2014/main" id="{931ED751-8F73-DA5D-B1D3-DED6E7501F7B}"/>
              </a:ext>
            </a:extLst>
          </p:cNvPr>
          <p:cNvSpPr txBox="1">
            <a:spLocks noChangeArrowheads="1"/>
          </p:cNvSpPr>
          <p:nvPr/>
        </p:nvSpPr>
        <p:spPr bwMode="auto">
          <a:xfrm>
            <a:off x="971550" y="1700213"/>
            <a:ext cx="1020772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marL="269875" indent="-269875">
              <a:spcBef>
                <a:spcPct val="0"/>
              </a:spcBef>
              <a:buClrTx/>
              <a:buNone/>
            </a:pPr>
            <a:r>
              <a:rPr lang="en-US" altLang="zh-CN" b="1" dirty="0">
                <a:solidFill>
                  <a:srgbClr val="11576A"/>
                </a:solidFill>
                <a:latin typeface="微软雅黑" panose="020B0503020204020204" pitchFamily="34" charset="-122"/>
                <a:ea typeface="微软雅黑" panose="020B0503020204020204" pitchFamily="34" charset="-122"/>
              </a:rPr>
              <a:t>			</a:t>
            </a:r>
            <a:r>
              <a:rPr lang="zh-CN" altLang="en-US" b="1" dirty="0">
                <a:solidFill>
                  <a:srgbClr val="11576A"/>
                </a:solidFill>
                <a:latin typeface="微软雅黑" panose="020B0503020204020204" pitchFamily="34" charset="-122"/>
                <a:ea typeface="微软雅黑" panose="020B0503020204020204" pitchFamily="34" charset="-122"/>
              </a:rPr>
              <a:t>优先级在创建进程时就赋予，在进程运行中被改变．如确定如下修改策略：</a:t>
            </a:r>
          </a:p>
        </p:txBody>
      </p:sp>
    </p:spTree>
    <p:extLst>
      <p:ext uri="{BB962C8B-B14F-4D97-AF65-F5344CB8AC3E}">
        <p14:creationId xmlns:p14="http://schemas.microsoft.com/office/powerpoint/2010/main" val="3094977052"/>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前情提要</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a:extLst>
              <a:ext uri="{FF2B5EF4-FFF2-40B4-BE49-F238E27FC236}">
                <a16:creationId xmlns:a16="http://schemas.microsoft.com/office/drawing/2014/main" id="{AB6BB615-D7F4-813E-AEB4-C5A010B62B4D}"/>
              </a:ext>
            </a:extLst>
          </p:cNvPr>
          <p:cNvSpPr>
            <a:spLocks noGrp="1"/>
          </p:cNvSpPr>
          <p:nvPr/>
        </p:nvSpPr>
        <p:spPr>
          <a:xfrm>
            <a:off x="634365" y="1506497"/>
            <a:ext cx="10788650" cy="532257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lvl="0" defTabSz="914400"/>
            <a:r>
              <a:rPr lang="zh-CN" altLang="en-US" sz="2200" kern="0" dirty="0">
                <a:latin typeface="微软雅黑" panose="020B0503020204020204" pitchFamily="34" charset="-122"/>
                <a:ea typeface="微软雅黑" panose="020B0503020204020204" pitchFamily="34" charset="-122"/>
                <a:cs typeface="+mn-cs"/>
              </a:rPr>
              <a:t>为了实现</a:t>
            </a:r>
            <a:r>
              <a:rPr lang="en-US" altLang="zh-CN" sz="2200" kern="0" dirty="0">
                <a:latin typeface="微软雅黑" panose="020B0503020204020204" pitchFamily="34" charset="-122"/>
                <a:ea typeface="微软雅黑" panose="020B0503020204020204" pitchFamily="34" charset="-122"/>
                <a:cs typeface="+mn-cs"/>
              </a:rPr>
              <a:t>CPU</a:t>
            </a:r>
            <a:r>
              <a:rPr lang="zh-CN" altLang="en-US" sz="2200" kern="0" dirty="0">
                <a:latin typeface="微软雅黑" panose="020B0503020204020204" pitchFamily="34" charset="-122"/>
                <a:ea typeface="微软雅黑" panose="020B0503020204020204" pitchFamily="34" charset="-122"/>
                <a:cs typeface="+mn-cs"/>
              </a:rPr>
              <a:t>资源的分时复用，我们需要一个类似</a:t>
            </a:r>
            <a:r>
              <a:rPr lang="zh-CN" altLang="en-US" sz="2200" kern="0" dirty="0">
                <a:solidFill>
                  <a:srgbClr val="FF0000"/>
                </a:solidFill>
                <a:latin typeface="微软雅黑" panose="020B0503020204020204" pitchFamily="34" charset="-122"/>
                <a:ea typeface="微软雅黑" panose="020B0503020204020204" pitchFamily="34" charset="-122"/>
                <a:cs typeface="+mn-cs"/>
              </a:rPr>
              <a:t>存档、读档</a:t>
            </a:r>
            <a:r>
              <a:rPr lang="zh-CN" altLang="en-US" sz="2200" kern="0" dirty="0">
                <a:latin typeface="微软雅黑" panose="020B0503020204020204" pitchFamily="34" charset="-122"/>
                <a:ea typeface="微软雅黑" panose="020B0503020204020204" pitchFamily="34" charset="-122"/>
                <a:cs typeface="+mn-cs"/>
              </a:rPr>
              <a:t>的机制，以保存正在内存中的若干运行程序的状态</a:t>
            </a:r>
            <a:endParaRPr lang="en-US" altLang="zh-CN" sz="2200" kern="0" dirty="0">
              <a:latin typeface="微软雅黑" panose="020B0503020204020204" pitchFamily="34" charset="-122"/>
              <a:ea typeface="微软雅黑" panose="020B0503020204020204" pitchFamily="34" charset="-122"/>
              <a:cs typeface="+mn-cs"/>
            </a:endParaRPr>
          </a:p>
          <a:p>
            <a:pPr lvl="0" defTabSz="914400"/>
            <a:r>
              <a:rPr lang="zh-CN" altLang="en-US" sz="2200" kern="0" dirty="0">
                <a:latin typeface="微软雅黑" panose="020B0503020204020204" pitchFamily="34" charset="-122"/>
                <a:ea typeface="微软雅黑" panose="020B0503020204020204" pitchFamily="34" charset="-122"/>
                <a:cs typeface="+mn-cs"/>
              </a:rPr>
              <a:t>为了确保每一个进程都可以无感知的存档读档，我们针对处理器设计了一个数据结构，</a:t>
            </a:r>
            <a:r>
              <a:rPr lang="en-US" altLang="zh-CN" sz="2200" kern="0" dirty="0">
                <a:solidFill>
                  <a:srgbClr val="FF0000"/>
                </a:solidFill>
                <a:latin typeface="微软雅黑" panose="020B0503020204020204" pitchFamily="34" charset="-122"/>
                <a:ea typeface="微软雅黑" panose="020B0503020204020204" pitchFamily="34" charset="-122"/>
                <a:cs typeface="+mn-cs"/>
              </a:rPr>
              <a:t>context</a:t>
            </a:r>
            <a:r>
              <a:rPr lang="zh-CN" altLang="en-US" sz="2200" kern="0" dirty="0">
                <a:solidFill>
                  <a:srgbClr val="FF0000"/>
                </a:solidFill>
                <a:latin typeface="微软雅黑" panose="020B0503020204020204" pitchFamily="34" charset="-122"/>
                <a:ea typeface="微软雅黑" panose="020B0503020204020204" pitchFamily="34" charset="-122"/>
                <a:cs typeface="+mn-cs"/>
              </a:rPr>
              <a:t>上下文</a:t>
            </a:r>
            <a:r>
              <a:rPr lang="zh-CN" altLang="en-US" sz="2200" kern="0" dirty="0">
                <a:latin typeface="微软雅黑" panose="020B0503020204020204" pitchFamily="34" charset="-122"/>
                <a:ea typeface="微软雅黑" panose="020B0503020204020204" pitchFamily="34" charset="-122"/>
                <a:cs typeface="+mn-cs"/>
              </a:rPr>
              <a:t>，对应处理器的寄存器</a:t>
            </a:r>
            <a:endParaRPr lang="en-US" altLang="zh-CN" sz="2200" kern="0" dirty="0">
              <a:latin typeface="微软雅黑" panose="020B0503020204020204" pitchFamily="34" charset="-122"/>
              <a:ea typeface="微软雅黑" panose="020B0503020204020204" pitchFamily="34" charset="-122"/>
              <a:cs typeface="+mn-cs"/>
            </a:endParaRPr>
          </a:p>
          <a:p>
            <a:pPr lvl="0" defTabSz="914400"/>
            <a:r>
              <a:rPr lang="zh-CN" altLang="en-US" sz="2200" kern="0" dirty="0">
                <a:latin typeface="微软雅黑" panose="020B0503020204020204" pitchFamily="34" charset="-122"/>
                <a:ea typeface="微软雅黑" panose="020B0503020204020204" pitchFamily="34" charset="-122"/>
                <a:cs typeface="+mn-cs"/>
              </a:rPr>
              <a:t>上下文，配合其他的管理用数据结构（</a:t>
            </a:r>
            <a:r>
              <a:rPr lang="en-US" altLang="zh-CN" sz="2200" kern="0" dirty="0">
                <a:solidFill>
                  <a:srgbClr val="FF0000"/>
                </a:solidFill>
                <a:latin typeface="微软雅黑" panose="020B0503020204020204" pitchFamily="34" charset="-122"/>
                <a:ea typeface="微软雅黑" panose="020B0503020204020204" pitchFamily="34" charset="-122"/>
                <a:cs typeface="+mn-cs"/>
              </a:rPr>
              <a:t>PCB</a:t>
            </a:r>
            <a:r>
              <a:rPr lang="zh-CN" altLang="en-US" sz="2200" kern="0" dirty="0">
                <a:solidFill>
                  <a:srgbClr val="FF0000"/>
                </a:solidFill>
                <a:latin typeface="微软雅黑" panose="020B0503020204020204" pitchFamily="34" charset="-122"/>
                <a:ea typeface="微软雅黑" panose="020B0503020204020204" pitchFamily="34" charset="-122"/>
                <a:cs typeface="+mn-cs"/>
              </a:rPr>
              <a:t>，进程控制块</a:t>
            </a:r>
            <a:r>
              <a:rPr lang="zh-CN" altLang="en-US" sz="2200" kern="0" dirty="0">
                <a:latin typeface="微软雅黑" panose="020B0503020204020204" pitchFamily="34" charset="-122"/>
                <a:ea typeface="微软雅黑" panose="020B0503020204020204" pitchFamily="34" charset="-122"/>
                <a:cs typeface="+mn-cs"/>
              </a:rPr>
              <a:t>），组成了</a:t>
            </a:r>
            <a:r>
              <a:rPr lang="en-US" altLang="zh-CN" sz="2200" kern="0" dirty="0">
                <a:latin typeface="微软雅黑" panose="020B0503020204020204" pitchFamily="34" charset="-122"/>
                <a:ea typeface="微软雅黑" panose="020B0503020204020204" pitchFamily="34" charset="-122"/>
                <a:cs typeface="+mn-cs"/>
              </a:rPr>
              <a:t>OS</a:t>
            </a:r>
            <a:r>
              <a:rPr lang="zh-CN" altLang="en-US" sz="2200" kern="0" dirty="0">
                <a:latin typeface="微软雅黑" panose="020B0503020204020204" pitchFamily="34" charset="-122"/>
                <a:ea typeface="微软雅黑" panose="020B0503020204020204" pitchFamily="34" charset="-122"/>
                <a:cs typeface="+mn-cs"/>
              </a:rPr>
              <a:t>对运行状态的程序的管理单位，称之为</a:t>
            </a:r>
            <a:r>
              <a:rPr lang="zh-CN" altLang="en-US" sz="2200" kern="0" dirty="0">
                <a:solidFill>
                  <a:srgbClr val="FF0000"/>
                </a:solidFill>
                <a:latin typeface="微软雅黑" panose="020B0503020204020204" pitchFamily="34" charset="-122"/>
                <a:ea typeface="微软雅黑" panose="020B0503020204020204" pitchFamily="34" charset="-122"/>
                <a:cs typeface="+mn-cs"/>
              </a:rPr>
              <a:t>进程</a:t>
            </a:r>
            <a:endParaRPr lang="en-US" altLang="zh-CN" sz="2200" kern="0" dirty="0">
              <a:solidFill>
                <a:srgbClr val="FF0000"/>
              </a:solidFill>
              <a:latin typeface="微软雅黑" panose="020B0503020204020204" pitchFamily="34" charset="-122"/>
              <a:ea typeface="微软雅黑" panose="020B0503020204020204" pitchFamily="34" charset="-122"/>
              <a:cs typeface="+mn-cs"/>
            </a:endParaRPr>
          </a:p>
          <a:p>
            <a:pPr lvl="0" defTabSz="914400"/>
            <a:r>
              <a:rPr lang="zh-CN" altLang="en-US" sz="2200" kern="0" dirty="0">
                <a:latin typeface="微软雅黑" panose="020B0503020204020204" pitchFamily="34" charset="-122"/>
                <a:ea typeface="微软雅黑" panose="020B0503020204020204" pitchFamily="34" charset="-122"/>
                <a:cs typeface="+mn-cs"/>
              </a:rPr>
              <a:t>进程在发起“</a:t>
            </a:r>
            <a:r>
              <a:rPr lang="zh-CN" altLang="en-US" sz="2200" kern="0" dirty="0">
                <a:solidFill>
                  <a:srgbClr val="FF0000"/>
                </a:solidFill>
                <a:latin typeface="微软雅黑" panose="020B0503020204020204" pitchFamily="34" charset="-122"/>
                <a:ea typeface="微软雅黑" panose="020B0503020204020204" pitchFamily="34" charset="-122"/>
                <a:cs typeface="+mn-cs"/>
              </a:rPr>
              <a:t>暂时不使用</a:t>
            </a:r>
            <a:r>
              <a:rPr lang="en-US" altLang="zh-CN" sz="2200" kern="0" dirty="0">
                <a:solidFill>
                  <a:srgbClr val="FF0000"/>
                </a:solidFill>
                <a:latin typeface="微软雅黑" panose="020B0503020204020204" pitchFamily="34" charset="-122"/>
                <a:ea typeface="微软雅黑" panose="020B0503020204020204" pitchFamily="34" charset="-122"/>
                <a:cs typeface="+mn-cs"/>
              </a:rPr>
              <a:t>CPU</a:t>
            </a:r>
            <a:r>
              <a:rPr lang="zh-CN" altLang="en-US" sz="2200" kern="0" dirty="0">
                <a:solidFill>
                  <a:srgbClr val="FF0000"/>
                </a:solidFill>
                <a:latin typeface="微软雅黑" panose="020B0503020204020204" pitchFamily="34" charset="-122"/>
                <a:ea typeface="微软雅黑" panose="020B0503020204020204" pitchFamily="34" charset="-122"/>
                <a:cs typeface="+mn-cs"/>
              </a:rPr>
              <a:t>的操作”</a:t>
            </a:r>
            <a:r>
              <a:rPr lang="zh-CN" altLang="en-US" sz="2200" kern="0" dirty="0">
                <a:latin typeface="微软雅黑" panose="020B0503020204020204" pitchFamily="34" charset="-122"/>
                <a:ea typeface="微软雅黑" panose="020B0503020204020204" pitchFamily="34" charset="-122"/>
                <a:cs typeface="+mn-cs"/>
              </a:rPr>
              <a:t>，</a:t>
            </a:r>
            <a:r>
              <a:rPr lang="en-US" altLang="zh-CN" sz="2200" kern="0" dirty="0">
                <a:latin typeface="微软雅黑" panose="020B0503020204020204" pitchFamily="34" charset="-122"/>
                <a:ea typeface="微软雅黑" panose="020B0503020204020204" pitchFamily="34" charset="-122"/>
                <a:cs typeface="+mn-cs"/>
              </a:rPr>
              <a:t>OS</a:t>
            </a:r>
            <a:r>
              <a:rPr lang="zh-CN" altLang="en-US" sz="2200" kern="0" dirty="0">
                <a:latin typeface="微软雅黑" panose="020B0503020204020204" pitchFamily="34" charset="-122"/>
                <a:ea typeface="微软雅黑" panose="020B0503020204020204" pitchFamily="34" charset="-122"/>
                <a:cs typeface="+mn-cs"/>
              </a:rPr>
              <a:t>会将当前进程</a:t>
            </a:r>
            <a:r>
              <a:rPr lang="zh-CN" altLang="en-US" sz="2200" kern="0" dirty="0">
                <a:solidFill>
                  <a:srgbClr val="FF0000"/>
                </a:solidFill>
                <a:latin typeface="微软雅黑" panose="020B0503020204020204" pitchFamily="34" charset="-122"/>
                <a:ea typeface="微软雅黑" panose="020B0503020204020204" pitchFamily="34" charset="-122"/>
                <a:cs typeface="+mn-cs"/>
              </a:rPr>
              <a:t>暂停并存档</a:t>
            </a:r>
            <a:r>
              <a:rPr lang="zh-CN" altLang="en-US" sz="2200" kern="0" dirty="0">
                <a:latin typeface="微软雅黑" panose="020B0503020204020204" pitchFamily="34" charset="-122"/>
                <a:ea typeface="微软雅黑" panose="020B0503020204020204" pitchFamily="34" charset="-122"/>
                <a:cs typeface="+mn-cs"/>
              </a:rPr>
              <a:t>，与此同时，</a:t>
            </a:r>
            <a:r>
              <a:rPr lang="zh-CN" altLang="en-US" sz="2200" kern="0" dirty="0">
                <a:solidFill>
                  <a:srgbClr val="FF0000"/>
                </a:solidFill>
                <a:latin typeface="微软雅黑" panose="020B0503020204020204" pitchFamily="34" charset="-122"/>
                <a:ea typeface="微软雅黑" panose="020B0503020204020204" pitchFamily="34" charset="-122"/>
                <a:cs typeface="+mn-cs"/>
              </a:rPr>
              <a:t>读档</a:t>
            </a:r>
            <a:r>
              <a:rPr lang="zh-CN" altLang="en-US" sz="2200" kern="0" dirty="0">
                <a:latin typeface="微软雅黑" panose="020B0503020204020204" pitchFamily="34" charset="-122"/>
                <a:ea typeface="微软雅黑" panose="020B0503020204020204" pitchFamily="34" charset="-122"/>
                <a:cs typeface="+mn-cs"/>
              </a:rPr>
              <a:t>另一个进程的存档，从而实现运行进程的切换</a:t>
            </a:r>
            <a:endParaRPr lang="en-US" altLang="zh-CN" sz="2200" kern="0" dirty="0">
              <a:latin typeface="微软雅黑" panose="020B0503020204020204" pitchFamily="34" charset="-122"/>
              <a:ea typeface="微软雅黑" panose="020B0503020204020204" pitchFamily="34" charset="-122"/>
              <a:cs typeface="+mn-cs"/>
            </a:endParaRPr>
          </a:p>
          <a:p>
            <a:pPr lvl="0" defTabSz="914400"/>
            <a:r>
              <a:rPr lang="zh-CN" altLang="en-US" sz="2200" kern="0" dirty="0">
                <a:solidFill>
                  <a:srgbClr val="FF0000"/>
                </a:solidFill>
                <a:latin typeface="微软雅黑" panose="020B0503020204020204" pitchFamily="34" charset="-122"/>
                <a:ea typeface="微软雅黑" panose="020B0503020204020204" pitchFamily="34" charset="-122"/>
                <a:cs typeface="+mn-cs"/>
              </a:rPr>
              <a:t>“</a:t>
            </a:r>
            <a:r>
              <a:rPr lang="zh-CN" altLang="en-US" sz="2200" kern="0" dirty="0">
                <a:solidFill>
                  <a:srgbClr val="FF0000"/>
                </a:solidFill>
                <a:latin typeface="微软雅黑" panose="020B0503020204020204" pitchFamily="34" charset="-122"/>
                <a:ea typeface="微软雅黑" panose="020B0503020204020204" pitchFamily="34" charset="-122"/>
              </a:rPr>
              <a:t>暂时不使用</a:t>
            </a:r>
            <a:r>
              <a:rPr lang="en-US" altLang="zh-CN" sz="2200" kern="0" dirty="0">
                <a:solidFill>
                  <a:srgbClr val="FF0000"/>
                </a:solidFill>
                <a:latin typeface="微软雅黑" panose="020B0503020204020204" pitchFamily="34" charset="-122"/>
                <a:ea typeface="微软雅黑" panose="020B0503020204020204" pitchFamily="34" charset="-122"/>
              </a:rPr>
              <a:t>CPU</a:t>
            </a:r>
            <a:r>
              <a:rPr lang="zh-CN" altLang="en-US" sz="2200" kern="0" dirty="0">
                <a:solidFill>
                  <a:srgbClr val="FF0000"/>
                </a:solidFill>
                <a:latin typeface="微软雅黑" panose="020B0503020204020204" pitchFamily="34" charset="-122"/>
                <a:ea typeface="微软雅黑" panose="020B0503020204020204" pitchFamily="34" charset="-122"/>
              </a:rPr>
              <a:t>的操作</a:t>
            </a:r>
            <a:r>
              <a:rPr lang="zh-CN" altLang="en-US" sz="2200" kern="0" dirty="0">
                <a:solidFill>
                  <a:srgbClr val="FF0000"/>
                </a:solidFill>
                <a:latin typeface="微软雅黑" panose="020B0503020204020204" pitchFamily="34" charset="-122"/>
                <a:ea typeface="微软雅黑" panose="020B0503020204020204" pitchFamily="34" charset="-122"/>
                <a:cs typeface="+mn-cs"/>
              </a:rPr>
              <a:t>”</a:t>
            </a:r>
            <a:r>
              <a:rPr lang="zh-CN" altLang="en-US" sz="2200" kern="0" dirty="0">
                <a:latin typeface="微软雅黑" panose="020B0503020204020204" pitchFamily="34" charset="-122"/>
                <a:ea typeface="微软雅黑" panose="020B0503020204020204" pitchFamily="34" charset="-122"/>
                <a:cs typeface="+mn-cs"/>
              </a:rPr>
              <a:t>指的进程主动放弃处理器</a:t>
            </a:r>
            <a:r>
              <a:rPr lang="en-US" altLang="zh-CN" sz="2200" kern="0" dirty="0">
                <a:latin typeface="微软雅黑" panose="020B0503020204020204" pitchFamily="34" charset="-122"/>
                <a:ea typeface="微软雅黑" panose="020B0503020204020204" pitchFamily="34" charset="-122"/>
                <a:cs typeface="+mn-cs"/>
              </a:rPr>
              <a:t>(sleep, nice)</a:t>
            </a:r>
            <a:r>
              <a:rPr lang="zh-CN" altLang="en-US" sz="2200" kern="0" dirty="0">
                <a:latin typeface="微软雅黑" panose="020B0503020204020204" pitchFamily="34" charset="-122"/>
                <a:ea typeface="微软雅黑" panose="020B0503020204020204" pitchFamily="34" charset="-122"/>
                <a:cs typeface="+mn-cs"/>
              </a:rPr>
              <a:t>，或者需要在</a:t>
            </a:r>
            <a:r>
              <a:rPr lang="en-US" altLang="zh-CN" sz="2200" kern="0" dirty="0">
                <a:latin typeface="微软雅黑" panose="020B0503020204020204" pitchFamily="34" charset="-122"/>
                <a:ea typeface="微软雅黑" panose="020B0503020204020204" pitchFamily="34" charset="-122"/>
                <a:cs typeface="+mn-cs"/>
              </a:rPr>
              <a:t>CPU</a:t>
            </a:r>
            <a:r>
              <a:rPr lang="zh-CN" altLang="en-US" sz="2200" kern="0" dirty="0">
                <a:latin typeface="微软雅黑" panose="020B0503020204020204" pitchFamily="34" charset="-122"/>
                <a:ea typeface="微软雅黑" panose="020B0503020204020204" pitchFamily="34" charset="-122"/>
                <a:cs typeface="+mn-cs"/>
              </a:rPr>
              <a:t>外的其他设备上运行一段才能完成的操作，这些操作由</a:t>
            </a:r>
            <a:r>
              <a:rPr lang="en-US" altLang="zh-CN" sz="2200" kern="0" dirty="0">
                <a:latin typeface="微软雅黑" panose="020B0503020204020204" pitchFamily="34" charset="-122"/>
                <a:ea typeface="微软雅黑" panose="020B0503020204020204" pitchFamily="34" charset="-122"/>
                <a:cs typeface="+mn-cs"/>
              </a:rPr>
              <a:t>OS</a:t>
            </a:r>
            <a:r>
              <a:rPr lang="zh-CN" altLang="en-US" sz="2200" kern="0" dirty="0">
                <a:latin typeface="微软雅黑" panose="020B0503020204020204" pitchFamily="34" charset="-122"/>
                <a:ea typeface="微软雅黑" panose="020B0503020204020204" pitchFamily="34" charset="-122"/>
                <a:cs typeface="+mn-cs"/>
              </a:rPr>
              <a:t>借助硬件封装，</a:t>
            </a:r>
            <a:r>
              <a:rPr lang="zh-CN" altLang="en-US" sz="2200" kern="0" dirty="0">
                <a:solidFill>
                  <a:srgbClr val="FF0000"/>
                </a:solidFill>
                <a:latin typeface="微软雅黑" panose="020B0503020204020204" pitchFamily="34" charset="-122"/>
                <a:ea typeface="微软雅黑" panose="020B0503020204020204" pitchFamily="34" charset="-122"/>
                <a:cs typeface="+mn-cs"/>
              </a:rPr>
              <a:t>必须要经过</a:t>
            </a:r>
            <a:r>
              <a:rPr lang="en-US" altLang="zh-CN" sz="2200" kern="0" dirty="0">
                <a:solidFill>
                  <a:srgbClr val="FF0000"/>
                </a:solidFill>
                <a:latin typeface="微软雅黑" panose="020B0503020204020204" pitchFamily="34" charset="-122"/>
                <a:ea typeface="微软雅黑" panose="020B0503020204020204" pitchFamily="34" charset="-122"/>
                <a:cs typeface="+mn-cs"/>
              </a:rPr>
              <a:t>OS</a:t>
            </a:r>
            <a:r>
              <a:rPr lang="zh-CN" altLang="en-US" sz="2200" kern="0" dirty="0">
                <a:solidFill>
                  <a:srgbClr val="FF0000"/>
                </a:solidFill>
                <a:latin typeface="微软雅黑" panose="020B0503020204020204" pitchFamily="34" charset="-122"/>
                <a:ea typeface="微软雅黑" panose="020B0503020204020204" pitchFamily="34" charset="-122"/>
                <a:cs typeface="+mn-cs"/>
              </a:rPr>
              <a:t>的调用接口</a:t>
            </a:r>
            <a:r>
              <a:rPr lang="zh-CN" altLang="en-US" sz="2200" kern="0" dirty="0">
                <a:latin typeface="微软雅黑" panose="020B0503020204020204" pitchFamily="34" charset="-122"/>
                <a:ea typeface="微软雅黑" panose="020B0503020204020204" pitchFamily="34" charset="-122"/>
                <a:cs typeface="+mn-cs"/>
              </a:rPr>
              <a:t>才能实现，从而保障了</a:t>
            </a:r>
            <a:r>
              <a:rPr lang="en-US" altLang="zh-CN" sz="2200" kern="0" dirty="0">
                <a:latin typeface="微软雅黑" panose="020B0503020204020204" pitchFamily="34" charset="-122"/>
                <a:ea typeface="微软雅黑" panose="020B0503020204020204" pitchFamily="34" charset="-122"/>
                <a:cs typeface="+mn-cs"/>
              </a:rPr>
              <a:t>OS</a:t>
            </a:r>
            <a:r>
              <a:rPr lang="zh-CN" altLang="en-US" sz="2200" kern="0" dirty="0">
                <a:latin typeface="微软雅黑" panose="020B0503020204020204" pitchFamily="34" charset="-122"/>
                <a:ea typeface="微软雅黑" panose="020B0503020204020204" pitchFamily="34" charset="-122"/>
                <a:cs typeface="+mn-cs"/>
              </a:rPr>
              <a:t>能够准确发现进程不使用</a:t>
            </a:r>
            <a:r>
              <a:rPr lang="en-US" altLang="zh-CN" sz="2200" kern="0" dirty="0">
                <a:latin typeface="微软雅黑" panose="020B0503020204020204" pitchFamily="34" charset="-122"/>
                <a:ea typeface="微软雅黑" panose="020B0503020204020204" pitchFamily="34" charset="-122"/>
                <a:cs typeface="+mn-cs"/>
              </a:rPr>
              <a:t>CPU</a:t>
            </a:r>
            <a:r>
              <a:rPr lang="zh-CN" altLang="en-US" sz="2200" kern="0" dirty="0">
                <a:latin typeface="微软雅黑" panose="020B0503020204020204" pitchFamily="34" charset="-122"/>
                <a:ea typeface="微软雅黑" panose="020B0503020204020204" pitchFamily="34" charset="-122"/>
                <a:cs typeface="+mn-cs"/>
              </a:rPr>
              <a:t>的行为</a:t>
            </a:r>
            <a:endParaRPr lang="en-US" altLang="zh-CN" sz="2200" kern="0" dirty="0">
              <a:latin typeface="微软雅黑" panose="020B0503020204020204" pitchFamily="34" charset="-122"/>
              <a:ea typeface="微软雅黑" panose="020B0503020204020204" pitchFamily="34" charset="-122"/>
              <a:cs typeface="+mn-cs"/>
            </a:endParaRPr>
          </a:p>
          <a:p>
            <a:pPr lvl="0" defTabSz="914400"/>
            <a:r>
              <a:rPr lang="zh-CN" altLang="en-US" sz="2200" kern="0" dirty="0">
                <a:latin typeface="微软雅黑" panose="020B0503020204020204" pitchFamily="34" charset="-122"/>
                <a:ea typeface="微软雅黑" panose="020B0503020204020204" pitchFamily="34" charset="-122"/>
                <a:cs typeface="+mn-cs"/>
              </a:rPr>
              <a:t>为了便于管理，</a:t>
            </a:r>
            <a:r>
              <a:rPr lang="en-US" altLang="zh-CN" sz="2200" kern="0" dirty="0">
                <a:latin typeface="微软雅黑" panose="020B0503020204020204" pitchFamily="34" charset="-122"/>
                <a:ea typeface="微软雅黑" panose="020B0503020204020204" pitchFamily="34" charset="-122"/>
                <a:cs typeface="+mn-cs"/>
              </a:rPr>
              <a:t>OS</a:t>
            </a:r>
            <a:r>
              <a:rPr lang="zh-CN" altLang="en-US" sz="2200" kern="0" dirty="0">
                <a:latin typeface="微软雅黑" panose="020B0503020204020204" pitchFamily="34" charset="-122"/>
                <a:ea typeface="微软雅黑" panose="020B0503020204020204" pitchFamily="34" charset="-122"/>
                <a:cs typeface="+mn-cs"/>
              </a:rPr>
              <a:t>为进程引入了</a:t>
            </a:r>
            <a:r>
              <a:rPr lang="zh-CN" altLang="en-US" sz="2200" kern="0" dirty="0">
                <a:solidFill>
                  <a:srgbClr val="FF0000"/>
                </a:solidFill>
                <a:latin typeface="微软雅黑" panose="020B0503020204020204" pitchFamily="34" charset="-122"/>
                <a:ea typeface="微软雅黑" panose="020B0503020204020204" pitchFamily="34" charset="-122"/>
                <a:cs typeface="+mn-cs"/>
              </a:rPr>
              <a:t>状态机</a:t>
            </a:r>
            <a:r>
              <a:rPr lang="zh-CN" altLang="en-US" sz="2200" kern="0" dirty="0">
                <a:latin typeface="微软雅黑" panose="020B0503020204020204" pitchFamily="34" charset="-122"/>
                <a:ea typeface="微软雅黑" panose="020B0503020204020204" pitchFamily="34" charset="-122"/>
                <a:cs typeface="+mn-cs"/>
              </a:rPr>
              <a:t>，通过状态模型实现进程的管理和分类</a:t>
            </a:r>
            <a:endParaRPr lang="en-US" altLang="zh-CN" sz="2200" kern="0" dirty="0">
              <a:latin typeface="微软雅黑" panose="020B0503020204020204" pitchFamily="34" charset="-122"/>
              <a:ea typeface="微软雅黑" panose="020B0503020204020204" pitchFamily="34" charset="-122"/>
              <a:cs typeface="+mn-cs"/>
            </a:endParaRPr>
          </a:p>
          <a:p>
            <a:pPr lvl="0" defTabSz="914400"/>
            <a:r>
              <a:rPr lang="zh-CN" altLang="en-US" sz="2200" kern="0" dirty="0">
                <a:latin typeface="微软雅黑" panose="020B0503020204020204" pitchFamily="34" charset="-122"/>
                <a:ea typeface="微软雅黑" panose="020B0503020204020204" pitchFamily="34" charset="-122"/>
                <a:cs typeface="+mn-cs"/>
              </a:rPr>
              <a:t>分类的进程用队列（双链表）进行管理，分别记录</a:t>
            </a:r>
            <a:r>
              <a:rPr lang="zh-CN" altLang="en-US" sz="2200" kern="0" dirty="0">
                <a:solidFill>
                  <a:srgbClr val="FF0000"/>
                </a:solidFill>
                <a:latin typeface="微软雅黑" panose="020B0503020204020204" pitchFamily="34" charset="-122"/>
                <a:ea typeface="微软雅黑" panose="020B0503020204020204" pitchFamily="34" charset="-122"/>
                <a:cs typeface="+mn-cs"/>
              </a:rPr>
              <a:t>就绪、等待</a:t>
            </a:r>
            <a:r>
              <a:rPr lang="zh-CN" altLang="en-US" sz="2200" kern="0" dirty="0">
                <a:latin typeface="微软雅黑" panose="020B0503020204020204" pitchFamily="34" charset="-122"/>
                <a:ea typeface="微软雅黑" panose="020B0503020204020204" pitchFamily="34" charset="-122"/>
                <a:cs typeface="+mn-cs"/>
              </a:rPr>
              <a:t>等多种状态的进程</a:t>
            </a:r>
            <a:endParaRPr lang="en-US" altLang="zh-CN" sz="2200" kern="0"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15112695"/>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p:tgtEl>
                                          <p:spTgt spid="5">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 多优先级队列优化方案</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Rectangle 3">
            <a:extLst>
              <a:ext uri="{FF2B5EF4-FFF2-40B4-BE49-F238E27FC236}">
                <a16:creationId xmlns:a16="http://schemas.microsoft.com/office/drawing/2014/main" id="{EFB9329F-3C8C-88D3-DD3C-B81717DF5DF3}"/>
              </a:ext>
            </a:extLst>
          </p:cNvPr>
          <p:cNvSpPr>
            <a:spLocks noChangeArrowheads="1"/>
          </p:cNvSpPr>
          <p:nvPr/>
        </p:nvSpPr>
        <p:spPr bwMode="auto">
          <a:xfrm>
            <a:off x="634365" y="1573530"/>
            <a:ext cx="10826115" cy="475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120000"/>
              </a:lnSpc>
              <a:spcBef>
                <a:spcPct val="0"/>
              </a:spcBef>
              <a:buClrTx/>
              <a:buFont typeface="Wingdings" panose="05000000000000000000" pitchFamily="2" charset="2"/>
              <a:buNone/>
            </a:pPr>
            <a:r>
              <a:rPr lang="en-US" altLang="zh-CN" sz="2400" dirty="0">
                <a:solidFill>
                  <a:schemeClr val="tx1"/>
                </a:solidFill>
                <a:latin typeface="微软雅黑" panose="020B0503020204020204" pitchFamily="34" charset="-122"/>
                <a:ea typeface="微软雅黑" panose="020B0503020204020204" pitchFamily="34" charset="-122"/>
              </a:rPr>
              <a:t>I/O</a:t>
            </a:r>
            <a:r>
              <a:rPr lang="zh-CN" altLang="en-US" sz="2400" dirty="0">
                <a:solidFill>
                  <a:schemeClr val="tx1"/>
                </a:solidFill>
                <a:latin typeface="微软雅黑" panose="020B0503020204020204" pitchFamily="34" charset="-122"/>
                <a:ea typeface="微软雅黑" panose="020B0503020204020204" pitchFamily="34" charset="-122"/>
              </a:rPr>
              <a:t>型进程</a:t>
            </a:r>
          </a:p>
          <a:p>
            <a:pPr lvl="1">
              <a:lnSpc>
                <a:spcPct val="120000"/>
              </a:lnSpc>
              <a:spcBef>
                <a:spcPct val="0"/>
              </a:spcBef>
              <a:buClrTx/>
              <a:buFontTx/>
              <a:buNone/>
            </a:pPr>
            <a:r>
              <a:rPr lang="zh-CN" altLang="en-US" sz="1800" dirty="0">
                <a:latin typeface="微软雅黑" panose="020B0503020204020204" pitchFamily="34" charset="-122"/>
                <a:ea typeface="微软雅黑" panose="020B0503020204020204" pitchFamily="34" charset="-122"/>
              </a:rPr>
              <a:t>进入最高优先级队列，可及时响应</a:t>
            </a:r>
            <a:r>
              <a:rPr lang="en-US" altLang="zh-CN" sz="1800" dirty="0">
                <a:latin typeface="微软雅黑" panose="020B0503020204020204" pitchFamily="34" charset="-122"/>
                <a:ea typeface="微软雅黑" panose="020B0503020204020204" pitchFamily="34" charset="-122"/>
              </a:rPr>
              <a:t>I/O</a:t>
            </a:r>
            <a:r>
              <a:rPr lang="zh-CN" altLang="en-US" sz="1800" dirty="0">
                <a:latin typeface="微软雅黑" panose="020B0503020204020204" pitchFamily="34" charset="-122"/>
                <a:ea typeface="微软雅黑" panose="020B0503020204020204" pitchFamily="34" charset="-122"/>
              </a:rPr>
              <a:t>交互。通常执行一个小时间片，要求可处理完一次</a:t>
            </a:r>
            <a:r>
              <a:rPr lang="en-US" altLang="zh-CN" sz="1800" dirty="0">
                <a:latin typeface="微软雅黑" panose="020B0503020204020204" pitchFamily="34" charset="-122"/>
                <a:ea typeface="微软雅黑" panose="020B0503020204020204" pitchFamily="34" charset="-122"/>
              </a:rPr>
              <a:t>I/O</a:t>
            </a:r>
            <a:r>
              <a:rPr lang="zh-CN" altLang="en-US" sz="1800" dirty="0">
                <a:latin typeface="微软雅黑" panose="020B0503020204020204" pitchFamily="34" charset="-122"/>
                <a:ea typeface="微软雅黑" panose="020B0503020204020204" pitchFamily="34" charset="-122"/>
              </a:rPr>
              <a:t>请求的数据，然后转入到阻塞队列。</a:t>
            </a:r>
          </a:p>
          <a:p>
            <a:pPr>
              <a:lnSpc>
                <a:spcPct val="120000"/>
              </a:lnSpc>
              <a:spcBef>
                <a:spcPct val="0"/>
              </a:spcBef>
              <a:buClrTx/>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rPr>
              <a:t>计算型进程</a:t>
            </a:r>
          </a:p>
          <a:p>
            <a:pPr lvl="1">
              <a:lnSpc>
                <a:spcPct val="120000"/>
              </a:lnSpc>
              <a:spcBef>
                <a:spcPct val="0"/>
              </a:spcBef>
              <a:buClrTx/>
              <a:buFontTx/>
              <a:buNone/>
            </a:pPr>
            <a:r>
              <a:rPr lang="zh-CN" altLang="en-US" sz="1800" dirty="0">
                <a:latin typeface="微软雅黑" panose="020B0503020204020204" pitchFamily="34" charset="-122"/>
                <a:ea typeface="微软雅黑" panose="020B0503020204020204" pitchFamily="34" charset="-122"/>
              </a:rPr>
              <a:t>每次都执行完时间片，进入更低级队列。最终采用最大时间片来执行，减少调度次数。</a:t>
            </a:r>
          </a:p>
          <a:p>
            <a:pPr>
              <a:lnSpc>
                <a:spcPct val="120000"/>
              </a:lnSpc>
              <a:spcBef>
                <a:spcPct val="0"/>
              </a:spcBef>
              <a:buClrTx/>
              <a:buFont typeface="Wingdings" panose="05000000000000000000" pitchFamily="2" charset="2"/>
              <a:buNone/>
            </a:pPr>
            <a:r>
              <a:rPr lang="en-US" altLang="zh-CN" sz="2400" dirty="0">
                <a:solidFill>
                  <a:schemeClr val="tx1"/>
                </a:solidFill>
                <a:latin typeface="微软雅黑" panose="020B0503020204020204" pitchFamily="34" charset="-122"/>
                <a:ea typeface="微软雅黑" panose="020B0503020204020204" pitchFamily="34" charset="-122"/>
              </a:rPr>
              <a:t>I/O</a:t>
            </a:r>
            <a:r>
              <a:rPr lang="zh-CN" altLang="en-US" sz="2400" dirty="0">
                <a:solidFill>
                  <a:schemeClr val="tx1"/>
                </a:solidFill>
                <a:latin typeface="微软雅黑" panose="020B0503020204020204" pitchFamily="34" charset="-122"/>
                <a:ea typeface="微软雅黑" panose="020B0503020204020204" pitchFamily="34" charset="-122"/>
              </a:rPr>
              <a:t>次数不多，而主要是</a:t>
            </a:r>
            <a:r>
              <a:rPr lang="en-US" altLang="zh-CN" sz="2400" dirty="0">
                <a:solidFill>
                  <a:schemeClr val="tx1"/>
                </a:solidFill>
                <a:latin typeface="微软雅黑" panose="020B0503020204020204" pitchFamily="34" charset="-122"/>
                <a:ea typeface="微软雅黑" panose="020B0503020204020204" pitchFamily="34" charset="-122"/>
              </a:rPr>
              <a:t>CPU</a:t>
            </a:r>
            <a:r>
              <a:rPr lang="zh-CN" altLang="en-US" sz="2400" dirty="0">
                <a:solidFill>
                  <a:schemeClr val="tx1"/>
                </a:solidFill>
                <a:latin typeface="微软雅黑" panose="020B0503020204020204" pitchFamily="34" charset="-122"/>
                <a:ea typeface="微软雅黑" panose="020B0503020204020204" pitchFamily="34" charset="-122"/>
              </a:rPr>
              <a:t>处理的进程</a:t>
            </a:r>
          </a:p>
          <a:p>
            <a:pPr lvl="1">
              <a:lnSpc>
                <a:spcPct val="120000"/>
              </a:lnSpc>
              <a:spcBef>
                <a:spcPct val="0"/>
              </a:spcBef>
              <a:buClrTx/>
              <a:buFontTx/>
              <a:buNone/>
            </a:pPr>
            <a:r>
              <a:rPr lang="zh-CN" altLang="en-US" sz="1800" dirty="0">
                <a:latin typeface="微软雅黑" panose="020B0503020204020204" pitchFamily="34" charset="-122"/>
                <a:ea typeface="微软雅黑" panose="020B0503020204020204" pitchFamily="34" charset="-122"/>
              </a:rPr>
              <a:t>在</a:t>
            </a:r>
            <a:r>
              <a:rPr lang="en-US" altLang="zh-CN" sz="1800" dirty="0">
                <a:latin typeface="微软雅黑" panose="020B0503020204020204" pitchFamily="34" charset="-122"/>
                <a:ea typeface="微软雅黑" panose="020B0503020204020204" pitchFamily="34" charset="-122"/>
              </a:rPr>
              <a:t>I/O</a:t>
            </a:r>
            <a:r>
              <a:rPr lang="zh-CN" altLang="en-US" sz="1800" dirty="0">
                <a:latin typeface="微软雅黑" panose="020B0503020204020204" pitchFamily="34" charset="-122"/>
                <a:ea typeface="微软雅黑" panose="020B0503020204020204" pitchFamily="34" charset="-122"/>
              </a:rPr>
              <a:t>完成后，放回优先</a:t>
            </a:r>
            <a:r>
              <a:rPr lang="en-US" altLang="zh-CN" sz="1800" dirty="0">
                <a:latin typeface="微软雅黑" panose="020B0503020204020204" pitchFamily="34" charset="-122"/>
                <a:ea typeface="微软雅黑" panose="020B0503020204020204" pitchFamily="34" charset="-122"/>
              </a:rPr>
              <a:t>I/O</a:t>
            </a:r>
            <a:r>
              <a:rPr lang="zh-CN" altLang="en-US" sz="1800" dirty="0">
                <a:latin typeface="微软雅黑" panose="020B0503020204020204" pitchFamily="34" charset="-122"/>
                <a:ea typeface="微软雅黑" panose="020B0503020204020204" pitchFamily="34" charset="-122"/>
              </a:rPr>
              <a:t>请求时离开的队列，以免每次都回到最高优先级队列后再逐次下降。</a:t>
            </a:r>
          </a:p>
          <a:p>
            <a:pPr>
              <a:lnSpc>
                <a:spcPct val="120000"/>
              </a:lnSpc>
              <a:spcBef>
                <a:spcPct val="0"/>
              </a:spcBef>
              <a:buClrTx/>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rPr>
              <a:t>进程在不同时间段的运行特点：</a:t>
            </a:r>
          </a:p>
          <a:p>
            <a:pPr lvl="1">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I/O</a:t>
            </a:r>
            <a:r>
              <a:rPr lang="zh-CN" altLang="en-US" sz="2000" dirty="0">
                <a:latin typeface="微软雅黑" panose="020B0503020204020204" pitchFamily="34" charset="-122"/>
                <a:ea typeface="微软雅黑" panose="020B0503020204020204" pitchFamily="34" charset="-122"/>
              </a:rPr>
              <a:t>完成时，提高优先级；时间片用完时，降低优先级。</a:t>
            </a:r>
          </a:p>
        </p:txBody>
      </p:sp>
    </p:spTree>
    <p:extLst>
      <p:ext uri="{BB962C8B-B14F-4D97-AF65-F5344CB8AC3E}">
        <p14:creationId xmlns:p14="http://schemas.microsoft.com/office/powerpoint/2010/main" val="4265549680"/>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调度算法（策略）设计的目标</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内容占位符 2">
            <a:extLst>
              <a:ext uri="{FF2B5EF4-FFF2-40B4-BE49-F238E27FC236}">
                <a16:creationId xmlns:a16="http://schemas.microsoft.com/office/drawing/2014/main" id="{C2D1E85C-67DB-ED77-12DF-34355D14339B}"/>
              </a:ext>
            </a:extLst>
          </p:cNvPr>
          <p:cNvSpPr txBox="1">
            <a:spLocks/>
          </p:cNvSpPr>
          <p:nvPr/>
        </p:nvSpPr>
        <p:spPr>
          <a:xfrm>
            <a:off x="634365" y="1531586"/>
            <a:ext cx="10908706"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服务器管理员</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处理器利用率最大化</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服务器用户</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更好的交互性</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服务器运维</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公平（用户平等，或者资源平等，或者</a:t>
            </a:r>
            <a:r>
              <a:rPr lang="en-US" altLang="zh-CN" sz="2400" kern="0" dirty="0">
                <a:solidFill>
                  <a:srgbClr val="000000"/>
                </a:solidFill>
                <a:latin typeface="微软雅黑" panose="020B0503020204020204" pitchFamily="34" charset="-122"/>
                <a:ea typeface="微软雅黑" panose="020B0503020204020204" pitchFamily="34" charset="-122"/>
              </a:rPr>
              <a:t>XXX)</a:t>
            </a: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从个人计算机使用的角度</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响应速度要快，还不要误重要的事情，还不要打扰用户</a:t>
            </a:r>
            <a:r>
              <a:rPr lang="en-US" altLang="zh-CN" sz="2400" kern="0" dirty="0">
                <a:solidFill>
                  <a:srgbClr val="0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958461538"/>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如何比较调度算法？定义指标</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26AC5FF1-5ADF-CDA4-65D3-C13FC08B9272}"/>
              </a:ext>
            </a:extLst>
          </p:cNvPr>
          <p:cNvGrpSpPr/>
          <p:nvPr/>
        </p:nvGrpSpPr>
        <p:grpSpPr>
          <a:xfrm>
            <a:off x="844894" y="3191482"/>
            <a:ext cx="6775105" cy="755300"/>
            <a:chOff x="844893" y="2155108"/>
            <a:chExt cx="6775105" cy="755300"/>
          </a:xfrm>
        </p:grpSpPr>
        <p:sp>
          <p:nvSpPr>
            <p:cNvPr id="8" name="内容占位符 2">
              <a:extLst>
                <a:ext uri="{FF2B5EF4-FFF2-40B4-BE49-F238E27FC236}">
                  <a16:creationId xmlns:a16="http://schemas.microsoft.com/office/drawing/2014/main" id="{E3FEFDC2-0F48-59DF-1530-915094514D82}"/>
                </a:ext>
              </a:extLst>
            </p:cNvPr>
            <p:cNvSpPr txBox="1"/>
            <p:nvPr/>
          </p:nvSpPr>
          <p:spPr>
            <a:xfrm>
              <a:off x="1142976" y="2155108"/>
              <a:ext cx="1428760"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周转时间</a:t>
              </a:r>
            </a:p>
          </p:txBody>
        </p:sp>
        <p:sp>
          <p:nvSpPr>
            <p:cNvPr id="9" name="TextBox 17">
              <a:extLst>
                <a:ext uri="{FF2B5EF4-FFF2-40B4-BE49-F238E27FC236}">
                  <a16:creationId xmlns:a16="http://schemas.microsoft.com/office/drawing/2014/main" id="{17A6DB56-9056-2A92-1EA7-30F9F174CD93}"/>
                </a:ext>
              </a:extLst>
            </p:cNvPr>
            <p:cNvSpPr txBox="1"/>
            <p:nvPr/>
          </p:nvSpPr>
          <p:spPr>
            <a:xfrm>
              <a:off x="844893" y="2155108"/>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10" name="图片 9" descr="小点1.png">
              <a:extLst>
                <a:ext uri="{FF2B5EF4-FFF2-40B4-BE49-F238E27FC236}">
                  <a16:creationId xmlns:a16="http://schemas.microsoft.com/office/drawing/2014/main" id="{D556F759-E42A-6212-D94E-4A516F8FAA37}"/>
                </a:ext>
              </a:extLst>
            </p:cNvPr>
            <p:cNvPicPr>
              <a:picLocks noChangeAspect="1"/>
            </p:cNvPicPr>
            <p:nvPr/>
          </p:nvPicPr>
          <p:blipFill>
            <a:blip r:embed="rId2" cstate="print"/>
            <a:stretch>
              <a:fillRect/>
            </a:stretch>
          </p:blipFill>
          <p:spPr>
            <a:xfrm>
              <a:off x="1262422" y="2626598"/>
              <a:ext cx="151066" cy="148997"/>
            </a:xfrm>
            <a:prstGeom prst="rect">
              <a:avLst/>
            </a:prstGeom>
            <a:effectLst/>
          </p:spPr>
        </p:pic>
        <p:sp>
          <p:nvSpPr>
            <p:cNvPr id="11" name="内容占位符 2">
              <a:extLst>
                <a:ext uri="{FF2B5EF4-FFF2-40B4-BE49-F238E27FC236}">
                  <a16:creationId xmlns:a16="http://schemas.microsoft.com/office/drawing/2014/main" id="{60A9EBF8-1273-15D8-C4AA-B2DFC5D7FEA2}"/>
                </a:ext>
              </a:extLst>
            </p:cNvPr>
            <p:cNvSpPr txBox="1"/>
            <p:nvPr/>
          </p:nvSpPr>
          <p:spPr>
            <a:xfrm>
              <a:off x="1394985" y="2483722"/>
              <a:ext cx="6225013" cy="42668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进程从初始化到结束</a:t>
              </a:r>
              <a:r>
                <a:rPr lang="en-US" altLang="zh-CN" sz="2400" dirty="0"/>
                <a:t>(</a:t>
              </a:r>
              <a:r>
                <a:rPr lang="zh-CN" altLang="en-US" sz="2400" dirty="0"/>
                <a:t>包括等待</a:t>
              </a:r>
              <a:r>
                <a:rPr lang="en-US" altLang="zh-CN" sz="2400" dirty="0"/>
                <a:t>)</a:t>
              </a:r>
              <a:r>
                <a:rPr lang="zh-CN" altLang="en-US" sz="2400" dirty="0"/>
                <a:t>的</a:t>
              </a:r>
              <a:r>
                <a:rPr lang="zh-CN" altLang="en-US" sz="2400" dirty="0">
                  <a:solidFill>
                    <a:srgbClr val="FF0000"/>
                  </a:solidFill>
                </a:rPr>
                <a:t>总时间</a:t>
              </a:r>
            </a:p>
          </p:txBody>
        </p:sp>
      </p:grpSp>
      <p:grpSp>
        <p:nvGrpSpPr>
          <p:cNvPr id="12" name="组合 11">
            <a:extLst>
              <a:ext uri="{FF2B5EF4-FFF2-40B4-BE49-F238E27FC236}">
                <a16:creationId xmlns:a16="http://schemas.microsoft.com/office/drawing/2014/main" id="{9B4BB4EE-E1D8-6493-D59D-54ADD88F5DF4}"/>
              </a:ext>
            </a:extLst>
          </p:cNvPr>
          <p:cNvGrpSpPr/>
          <p:nvPr/>
        </p:nvGrpSpPr>
        <p:grpSpPr>
          <a:xfrm>
            <a:off x="844894" y="2429938"/>
            <a:ext cx="5251105" cy="713468"/>
            <a:chOff x="844893" y="1511034"/>
            <a:chExt cx="5251105" cy="713468"/>
          </a:xfrm>
        </p:grpSpPr>
        <p:sp>
          <p:nvSpPr>
            <p:cNvPr id="13" name="内容占位符 2">
              <a:extLst>
                <a:ext uri="{FF2B5EF4-FFF2-40B4-BE49-F238E27FC236}">
                  <a16:creationId xmlns:a16="http://schemas.microsoft.com/office/drawing/2014/main" id="{7241C61F-20B5-A744-5872-5532094472FA}"/>
                </a:ext>
              </a:extLst>
            </p:cNvPr>
            <p:cNvSpPr txBox="1"/>
            <p:nvPr/>
          </p:nvSpPr>
          <p:spPr>
            <a:xfrm>
              <a:off x="1142976" y="1511034"/>
              <a:ext cx="1214446"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a:t>吞吐量</a:t>
              </a:r>
            </a:p>
          </p:txBody>
        </p:sp>
        <p:sp>
          <p:nvSpPr>
            <p:cNvPr id="14" name="TextBox 15">
              <a:extLst>
                <a:ext uri="{FF2B5EF4-FFF2-40B4-BE49-F238E27FC236}">
                  <a16:creationId xmlns:a16="http://schemas.microsoft.com/office/drawing/2014/main" id="{717B257A-45C7-1681-49AA-1875511E893D}"/>
                </a:ext>
              </a:extLst>
            </p:cNvPr>
            <p:cNvSpPr txBox="1"/>
            <p:nvPr/>
          </p:nvSpPr>
          <p:spPr>
            <a:xfrm>
              <a:off x="844893" y="151103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15" name="图片 14" descr="小点1.png">
              <a:extLst>
                <a:ext uri="{FF2B5EF4-FFF2-40B4-BE49-F238E27FC236}">
                  <a16:creationId xmlns:a16="http://schemas.microsoft.com/office/drawing/2014/main" id="{EB7CFDEB-1B6B-77EE-5802-2441DEF31AFF}"/>
                </a:ext>
              </a:extLst>
            </p:cNvPr>
            <p:cNvPicPr>
              <a:picLocks noChangeAspect="1"/>
            </p:cNvPicPr>
            <p:nvPr/>
          </p:nvPicPr>
          <p:blipFill>
            <a:blip r:embed="rId2" cstate="print"/>
            <a:stretch>
              <a:fillRect/>
            </a:stretch>
          </p:blipFill>
          <p:spPr>
            <a:xfrm>
              <a:off x="1262422" y="1990462"/>
              <a:ext cx="151066" cy="148997"/>
            </a:xfrm>
            <a:prstGeom prst="rect">
              <a:avLst/>
            </a:prstGeom>
            <a:effectLst/>
          </p:spPr>
        </p:pic>
        <p:sp>
          <p:nvSpPr>
            <p:cNvPr id="16" name="内容占位符 2">
              <a:extLst>
                <a:ext uri="{FF2B5EF4-FFF2-40B4-BE49-F238E27FC236}">
                  <a16:creationId xmlns:a16="http://schemas.microsoft.com/office/drawing/2014/main" id="{8F0F27E3-5C76-301E-B10B-9F61FCA24B48}"/>
                </a:ext>
              </a:extLst>
            </p:cNvPr>
            <p:cNvSpPr txBox="1"/>
            <p:nvPr/>
          </p:nvSpPr>
          <p:spPr>
            <a:xfrm>
              <a:off x="1394985" y="1847586"/>
              <a:ext cx="4701013"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单位时间内完成的</a:t>
              </a:r>
              <a:r>
                <a:rPr lang="zh-CN" altLang="en-US" sz="2400" dirty="0">
                  <a:solidFill>
                    <a:srgbClr val="FF0000"/>
                  </a:solidFill>
                </a:rPr>
                <a:t>进程数量</a:t>
              </a:r>
            </a:p>
          </p:txBody>
        </p:sp>
      </p:grpSp>
      <p:grpSp>
        <p:nvGrpSpPr>
          <p:cNvPr id="17" name="组合 16">
            <a:extLst>
              <a:ext uri="{FF2B5EF4-FFF2-40B4-BE49-F238E27FC236}">
                <a16:creationId xmlns:a16="http://schemas.microsoft.com/office/drawing/2014/main" id="{13AF161A-048C-17B8-A461-B0086C59AA0D}"/>
              </a:ext>
            </a:extLst>
          </p:cNvPr>
          <p:cNvGrpSpPr/>
          <p:nvPr/>
        </p:nvGrpSpPr>
        <p:grpSpPr>
          <a:xfrm>
            <a:off x="844894" y="4003722"/>
            <a:ext cx="5762383" cy="772436"/>
            <a:chOff x="844893" y="2842732"/>
            <a:chExt cx="5762383" cy="772436"/>
          </a:xfrm>
        </p:grpSpPr>
        <p:pic>
          <p:nvPicPr>
            <p:cNvPr id="18" name="图片 17" descr="小点1.png">
              <a:extLst>
                <a:ext uri="{FF2B5EF4-FFF2-40B4-BE49-F238E27FC236}">
                  <a16:creationId xmlns:a16="http://schemas.microsoft.com/office/drawing/2014/main" id="{3D4069F3-8222-940A-3F48-AB75F18B3B26}"/>
                </a:ext>
              </a:extLst>
            </p:cNvPr>
            <p:cNvPicPr>
              <a:picLocks noChangeAspect="1"/>
            </p:cNvPicPr>
            <p:nvPr/>
          </p:nvPicPr>
          <p:blipFill>
            <a:blip r:embed="rId2" cstate="print"/>
            <a:stretch>
              <a:fillRect/>
            </a:stretch>
          </p:blipFill>
          <p:spPr>
            <a:xfrm>
              <a:off x="1224726" y="3329416"/>
              <a:ext cx="151066" cy="148997"/>
            </a:xfrm>
            <a:prstGeom prst="rect">
              <a:avLst/>
            </a:prstGeom>
            <a:effectLst/>
          </p:spPr>
        </p:pic>
        <p:sp>
          <p:nvSpPr>
            <p:cNvPr id="19" name="内容占位符 2">
              <a:extLst>
                <a:ext uri="{FF2B5EF4-FFF2-40B4-BE49-F238E27FC236}">
                  <a16:creationId xmlns:a16="http://schemas.microsoft.com/office/drawing/2014/main" id="{0DE430B2-F96A-362E-3450-9A777E976652}"/>
                </a:ext>
              </a:extLst>
            </p:cNvPr>
            <p:cNvSpPr txBox="1"/>
            <p:nvPr/>
          </p:nvSpPr>
          <p:spPr>
            <a:xfrm>
              <a:off x="1357290" y="3186540"/>
              <a:ext cx="5249986"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进程在就绪队列中的</a:t>
              </a:r>
              <a:r>
                <a:rPr lang="zh-CN" altLang="en-US" sz="2400" dirty="0">
                  <a:solidFill>
                    <a:srgbClr val="FF0000"/>
                  </a:solidFill>
                </a:rPr>
                <a:t>总时间</a:t>
              </a:r>
            </a:p>
          </p:txBody>
        </p:sp>
        <p:sp>
          <p:nvSpPr>
            <p:cNvPr id="20" name="内容占位符 2">
              <a:extLst>
                <a:ext uri="{FF2B5EF4-FFF2-40B4-BE49-F238E27FC236}">
                  <a16:creationId xmlns:a16="http://schemas.microsoft.com/office/drawing/2014/main" id="{31B38743-813A-74EB-2022-CC277DA8FB26}"/>
                </a:ext>
              </a:extLst>
            </p:cNvPr>
            <p:cNvSpPr txBox="1"/>
            <p:nvPr/>
          </p:nvSpPr>
          <p:spPr>
            <a:xfrm>
              <a:off x="1142976" y="2842732"/>
              <a:ext cx="277026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等待时间</a:t>
              </a:r>
            </a:p>
          </p:txBody>
        </p:sp>
        <p:sp>
          <p:nvSpPr>
            <p:cNvPr id="21" name="TextBox 24">
              <a:extLst>
                <a:ext uri="{FF2B5EF4-FFF2-40B4-BE49-F238E27FC236}">
                  <a16:creationId xmlns:a16="http://schemas.microsoft.com/office/drawing/2014/main" id="{030B47C0-CB3A-7BC6-1C6D-76821DF6EE51}"/>
                </a:ext>
              </a:extLst>
            </p:cNvPr>
            <p:cNvSpPr txBox="1"/>
            <p:nvPr/>
          </p:nvSpPr>
          <p:spPr>
            <a:xfrm>
              <a:off x="844893" y="2842732"/>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CDCFD6AE-2E72-2FD8-763C-38E232B8CA5B}"/>
              </a:ext>
            </a:extLst>
          </p:cNvPr>
          <p:cNvGrpSpPr/>
          <p:nvPr/>
        </p:nvGrpSpPr>
        <p:grpSpPr>
          <a:xfrm>
            <a:off x="844894" y="4784906"/>
            <a:ext cx="6775105" cy="1001264"/>
            <a:chOff x="844893" y="3514702"/>
            <a:chExt cx="6775105" cy="1001264"/>
          </a:xfrm>
        </p:grpSpPr>
        <p:pic>
          <p:nvPicPr>
            <p:cNvPr id="23" name="图片 22" descr="小点1.png">
              <a:extLst>
                <a:ext uri="{FF2B5EF4-FFF2-40B4-BE49-F238E27FC236}">
                  <a16:creationId xmlns:a16="http://schemas.microsoft.com/office/drawing/2014/main" id="{DBCC5806-FE9D-23F2-EF09-4FB15086BB4C}"/>
                </a:ext>
              </a:extLst>
            </p:cNvPr>
            <p:cNvPicPr>
              <a:picLocks noChangeAspect="1"/>
            </p:cNvPicPr>
            <p:nvPr/>
          </p:nvPicPr>
          <p:blipFill>
            <a:blip r:embed="rId2" cstate="print"/>
            <a:stretch>
              <a:fillRect/>
            </a:stretch>
          </p:blipFill>
          <p:spPr>
            <a:xfrm>
              <a:off x="1224726" y="4001386"/>
              <a:ext cx="151066" cy="148997"/>
            </a:xfrm>
            <a:prstGeom prst="rect">
              <a:avLst/>
            </a:prstGeom>
            <a:effectLst/>
          </p:spPr>
        </p:pic>
        <p:sp>
          <p:nvSpPr>
            <p:cNvPr id="24" name="内容占位符 2">
              <a:extLst>
                <a:ext uri="{FF2B5EF4-FFF2-40B4-BE49-F238E27FC236}">
                  <a16:creationId xmlns:a16="http://schemas.microsoft.com/office/drawing/2014/main" id="{85988D77-F49B-FA22-C792-61005762FE93}"/>
                </a:ext>
              </a:extLst>
            </p:cNvPr>
            <p:cNvSpPr txBox="1"/>
            <p:nvPr/>
          </p:nvSpPr>
          <p:spPr>
            <a:xfrm>
              <a:off x="1357290" y="3858510"/>
              <a:ext cx="6262708" cy="65745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从提交请求到产生响应所花费的</a:t>
              </a:r>
              <a:r>
                <a:rPr lang="zh-CN" altLang="en-US" sz="2400" dirty="0">
                  <a:solidFill>
                    <a:srgbClr val="FF0000"/>
                  </a:solidFill>
                </a:rPr>
                <a:t>总时间</a:t>
              </a:r>
            </a:p>
          </p:txBody>
        </p:sp>
        <p:sp>
          <p:nvSpPr>
            <p:cNvPr id="25" name="内容占位符 2">
              <a:extLst>
                <a:ext uri="{FF2B5EF4-FFF2-40B4-BE49-F238E27FC236}">
                  <a16:creationId xmlns:a16="http://schemas.microsoft.com/office/drawing/2014/main" id="{40D5DB15-156F-124A-9DA8-683557CF0353}"/>
                </a:ext>
              </a:extLst>
            </p:cNvPr>
            <p:cNvSpPr txBox="1"/>
            <p:nvPr/>
          </p:nvSpPr>
          <p:spPr>
            <a:xfrm>
              <a:off x="1142976" y="3514702"/>
              <a:ext cx="3094726"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响应时间</a:t>
              </a:r>
            </a:p>
          </p:txBody>
        </p:sp>
        <p:sp>
          <p:nvSpPr>
            <p:cNvPr id="26" name="TextBox 27">
              <a:extLst>
                <a:ext uri="{FF2B5EF4-FFF2-40B4-BE49-F238E27FC236}">
                  <a16:creationId xmlns:a16="http://schemas.microsoft.com/office/drawing/2014/main" id="{A70075AF-7EAB-0AE5-53EF-7A9D78F4CB39}"/>
                </a:ext>
              </a:extLst>
            </p:cNvPr>
            <p:cNvSpPr txBox="1"/>
            <p:nvPr/>
          </p:nvSpPr>
          <p:spPr>
            <a:xfrm>
              <a:off x="844893" y="3514702"/>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D4010A0F-7329-E239-0306-652EA29CD874}"/>
              </a:ext>
            </a:extLst>
          </p:cNvPr>
          <p:cNvGrpSpPr/>
          <p:nvPr/>
        </p:nvGrpSpPr>
        <p:grpSpPr>
          <a:xfrm>
            <a:off x="844894" y="1726474"/>
            <a:ext cx="5762383" cy="714380"/>
            <a:chOff x="844893" y="869224"/>
            <a:chExt cx="5762383" cy="714380"/>
          </a:xfrm>
        </p:grpSpPr>
        <p:grpSp>
          <p:nvGrpSpPr>
            <p:cNvPr id="28" name="组合 27">
              <a:extLst>
                <a:ext uri="{FF2B5EF4-FFF2-40B4-BE49-F238E27FC236}">
                  <a16:creationId xmlns:a16="http://schemas.microsoft.com/office/drawing/2014/main" id="{D540AE24-5A41-022D-01D4-38C2C510AD96}"/>
                </a:ext>
              </a:extLst>
            </p:cNvPr>
            <p:cNvGrpSpPr/>
            <p:nvPr/>
          </p:nvGrpSpPr>
          <p:grpSpPr>
            <a:xfrm>
              <a:off x="844893" y="869224"/>
              <a:ext cx="5762383" cy="714380"/>
              <a:chOff x="844893" y="869224"/>
              <a:chExt cx="5762383" cy="714380"/>
            </a:xfrm>
          </p:grpSpPr>
          <p:sp>
            <p:nvSpPr>
              <p:cNvPr id="30" name="内容占位符 2">
                <a:extLst>
                  <a:ext uri="{FF2B5EF4-FFF2-40B4-BE49-F238E27FC236}">
                    <a16:creationId xmlns:a16="http://schemas.microsoft.com/office/drawing/2014/main" id="{BCAEFE5D-31CB-301D-0F82-C0102C3FE6AB}"/>
                  </a:ext>
                </a:extLst>
              </p:cNvPr>
              <p:cNvSpPr txBox="1"/>
              <p:nvPr/>
            </p:nvSpPr>
            <p:spPr>
              <a:xfrm>
                <a:off x="1142975" y="869224"/>
                <a:ext cx="2681771"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CPU使用率</a:t>
                </a:r>
              </a:p>
            </p:txBody>
          </p:sp>
          <p:sp>
            <p:nvSpPr>
              <p:cNvPr id="31" name="TextBox 11">
                <a:extLst>
                  <a:ext uri="{FF2B5EF4-FFF2-40B4-BE49-F238E27FC236}">
                    <a16:creationId xmlns:a16="http://schemas.microsoft.com/office/drawing/2014/main" id="{25A39CBD-15C6-9C03-E6EC-F9DE22F740B6}"/>
                  </a:ext>
                </a:extLst>
              </p:cNvPr>
              <p:cNvSpPr txBox="1"/>
              <p:nvPr/>
            </p:nvSpPr>
            <p:spPr>
              <a:xfrm>
                <a:off x="844893" y="86922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sp>
            <p:nvSpPr>
              <p:cNvPr id="32" name="内容占位符 2">
                <a:extLst>
                  <a:ext uri="{FF2B5EF4-FFF2-40B4-BE49-F238E27FC236}">
                    <a16:creationId xmlns:a16="http://schemas.microsoft.com/office/drawing/2014/main" id="{11A4292D-9B4A-EC17-974A-F97B80DC4430}"/>
                  </a:ext>
                </a:extLst>
              </p:cNvPr>
              <p:cNvSpPr txBox="1"/>
              <p:nvPr/>
            </p:nvSpPr>
            <p:spPr>
              <a:xfrm>
                <a:off x="1394986" y="1175614"/>
                <a:ext cx="5212290" cy="40799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CPU处于忙状态的</a:t>
                </a:r>
                <a:r>
                  <a:rPr lang="zh-CN" altLang="en-US" sz="2400" dirty="0">
                    <a:solidFill>
                      <a:srgbClr val="FF0000"/>
                    </a:solidFill>
                  </a:rPr>
                  <a:t>时间百分比</a:t>
                </a:r>
              </a:p>
            </p:txBody>
          </p:sp>
        </p:grpSp>
        <p:pic>
          <p:nvPicPr>
            <p:cNvPr id="29" name="图片 28" descr="小点1.png">
              <a:extLst>
                <a:ext uri="{FF2B5EF4-FFF2-40B4-BE49-F238E27FC236}">
                  <a16:creationId xmlns:a16="http://schemas.microsoft.com/office/drawing/2014/main" id="{7C9DD94F-B544-460D-A977-ECFC48F4ECAF}"/>
                </a:ext>
              </a:extLst>
            </p:cNvPr>
            <p:cNvPicPr>
              <a:picLocks noChangeAspect="1"/>
            </p:cNvPicPr>
            <p:nvPr/>
          </p:nvPicPr>
          <p:blipFill>
            <a:blip r:embed="rId2" cstate="print"/>
            <a:stretch>
              <a:fillRect/>
            </a:stretch>
          </p:blipFill>
          <p:spPr>
            <a:xfrm>
              <a:off x="1262422" y="1318490"/>
              <a:ext cx="151066" cy="148997"/>
            </a:xfrm>
            <a:prstGeom prst="rect">
              <a:avLst/>
            </a:prstGeom>
            <a:effectLst/>
          </p:spPr>
        </p:pic>
      </p:grpSp>
      <p:sp>
        <p:nvSpPr>
          <p:cNvPr id="33" name="文本框 32">
            <a:extLst>
              <a:ext uri="{FF2B5EF4-FFF2-40B4-BE49-F238E27FC236}">
                <a16:creationId xmlns:a16="http://schemas.microsoft.com/office/drawing/2014/main" id="{75517CD1-956D-DAC9-271B-ECA6B449BC69}"/>
              </a:ext>
            </a:extLst>
          </p:cNvPr>
          <p:cNvSpPr txBox="1"/>
          <p:nvPr/>
        </p:nvSpPr>
        <p:spPr>
          <a:xfrm>
            <a:off x="7619999" y="2873610"/>
            <a:ext cx="4146371"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思考一下：</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这些指标是不是合理？</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这些指标是不是存在矛盾或者此消彼长？</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如何选择合适的评价指标？</a:t>
            </a:r>
          </a:p>
        </p:txBody>
      </p:sp>
    </p:spTree>
    <p:extLst>
      <p:ext uri="{BB962C8B-B14F-4D97-AF65-F5344CB8AC3E}">
        <p14:creationId xmlns:p14="http://schemas.microsoft.com/office/powerpoint/2010/main" val="2893963065"/>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吞吐量与延迟</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0" name="组合 29">
            <a:extLst>
              <a:ext uri="{FF2B5EF4-FFF2-40B4-BE49-F238E27FC236}">
                <a16:creationId xmlns:a16="http://schemas.microsoft.com/office/drawing/2014/main" id="{DFD39EAC-6B26-4659-E12E-50DE44A927CC}"/>
              </a:ext>
            </a:extLst>
          </p:cNvPr>
          <p:cNvGrpSpPr/>
          <p:nvPr/>
        </p:nvGrpSpPr>
        <p:grpSpPr>
          <a:xfrm>
            <a:off x="825230" y="2614118"/>
            <a:ext cx="2155471" cy="461665"/>
            <a:chOff x="844893" y="1688044"/>
            <a:chExt cx="2155471" cy="461665"/>
          </a:xfrm>
        </p:grpSpPr>
        <p:sp>
          <p:nvSpPr>
            <p:cNvPr id="31" name="内容占位符 2">
              <a:extLst>
                <a:ext uri="{FF2B5EF4-FFF2-40B4-BE49-F238E27FC236}">
                  <a16:creationId xmlns:a16="http://schemas.microsoft.com/office/drawing/2014/main" id="{4BDF98B3-FE5D-ECCB-4E1F-0B092BC156E2}"/>
                </a:ext>
              </a:extLst>
            </p:cNvPr>
            <p:cNvSpPr txBox="1"/>
            <p:nvPr/>
          </p:nvSpPr>
          <p:spPr>
            <a:xfrm>
              <a:off x="1142976" y="1688044"/>
              <a:ext cx="185738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a:t>什么是更快？</a:t>
              </a:r>
            </a:p>
          </p:txBody>
        </p:sp>
        <p:sp>
          <p:nvSpPr>
            <p:cNvPr id="32" name="TextBox 15">
              <a:extLst>
                <a:ext uri="{FF2B5EF4-FFF2-40B4-BE49-F238E27FC236}">
                  <a16:creationId xmlns:a16="http://schemas.microsoft.com/office/drawing/2014/main" id="{7ECEDE4B-1BBF-6BFB-516A-0778437FD50A}"/>
                </a:ext>
              </a:extLst>
            </p:cNvPr>
            <p:cNvSpPr txBox="1"/>
            <p:nvPr/>
          </p:nvSpPr>
          <p:spPr>
            <a:xfrm>
              <a:off x="844893" y="168804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5BF78035-2242-6BD5-3696-1EF17AC33D91}"/>
              </a:ext>
            </a:extLst>
          </p:cNvPr>
          <p:cNvGrpSpPr/>
          <p:nvPr/>
        </p:nvGrpSpPr>
        <p:grpSpPr>
          <a:xfrm>
            <a:off x="825230" y="4122597"/>
            <a:ext cx="2791003" cy="461665"/>
            <a:chOff x="844893" y="2960546"/>
            <a:chExt cx="2791003" cy="461665"/>
          </a:xfrm>
        </p:grpSpPr>
        <p:sp>
          <p:nvSpPr>
            <p:cNvPr id="34" name="内容占位符 2">
              <a:extLst>
                <a:ext uri="{FF2B5EF4-FFF2-40B4-BE49-F238E27FC236}">
                  <a16:creationId xmlns:a16="http://schemas.microsoft.com/office/drawing/2014/main" id="{BB027EEC-6839-5E42-3AD7-A11F4B3C2F41}"/>
                </a:ext>
              </a:extLst>
            </p:cNvPr>
            <p:cNvSpPr txBox="1"/>
            <p:nvPr/>
          </p:nvSpPr>
          <p:spPr>
            <a:xfrm>
              <a:off x="1142976" y="2960546"/>
              <a:ext cx="2492920"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与</a:t>
              </a:r>
              <a:r>
                <a:rPr lang="zh-CN" altLang="en-US" sz="2400" dirty="0">
                  <a:solidFill>
                    <a:srgbClr val="C00000"/>
                  </a:solidFill>
                </a:rPr>
                <a:t>水管</a:t>
              </a:r>
              <a:r>
                <a:rPr lang="zh-CN" altLang="en-US" sz="2400" dirty="0"/>
                <a:t>的类比</a:t>
              </a:r>
            </a:p>
          </p:txBody>
        </p:sp>
        <p:sp>
          <p:nvSpPr>
            <p:cNvPr id="35" name="TextBox 17">
              <a:extLst>
                <a:ext uri="{FF2B5EF4-FFF2-40B4-BE49-F238E27FC236}">
                  <a16:creationId xmlns:a16="http://schemas.microsoft.com/office/drawing/2014/main" id="{05925C11-71D4-7BDC-99D0-06B6C6385A31}"/>
                </a:ext>
              </a:extLst>
            </p:cNvPr>
            <p:cNvSpPr txBox="1"/>
            <p:nvPr/>
          </p:nvSpPr>
          <p:spPr>
            <a:xfrm>
              <a:off x="844893" y="2960546"/>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07557B13-7357-76D4-6F90-D3F5C4AB7485}"/>
              </a:ext>
            </a:extLst>
          </p:cNvPr>
          <p:cNvGrpSpPr/>
          <p:nvPr/>
        </p:nvGrpSpPr>
        <p:grpSpPr>
          <a:xfrm>
            <a:off x="1242758" y="2950670"/>
            <a:ext cx="6888520" cy="376916"/>
            <a:chOff x="1262422" y="2024596"/>
            <a:chExt cx="6888520" cy="376916"/>
          </a:xfrm>
        </p:grpSpPr>
        <p:pic>
          <p:nvPicPr>
            <p:cNvPr id="37" name="图片 36" descr="小点1.png">
              <a:extLst>
                <a:ext uri="{FF2B5EF4-FFF2-40B4-BE49-F238E27FC236}">
                  <a16:creationId xmlns:a16="http://schemas.microsoft.com/office/drawing/2014/main" id="{8C3A7460-1A0B-6BA8-5193-1BF588C3721D}"/>
                </a:ext>
              </a:extLst>
            </p:cNvPr>
            <p:cNvPicPr>
              <a:picLocks noChangeAspect="1"/>
            </p:cNvPicPr>
            <p:nvPr/>
          </p:nvPicPr>
          <p:blipFill>
            <a:blip r:embed="rId2" cstate="print"/>
            <a:stretch>
              <a:fillRect/>
            </a:stretch>
          </p:blipFill>
          <p:spPr>
            <a:xfrm>
              <a:off x="1262422" y="2118234"/>
              <a:ext cx="151066" cy="148997"/>
            </a:xfrm>
            <a:prstGeom prst="rect">
              <a:avLst/>
            </a:prstGeom>
            <a:effectLst/>
          </p:spPr>
        </p:pic>
        <p:sp>
          <p:nvSpPr>
            <p:cNvPr id="38" name="内容占位符 2">
              <a:extLst>
                <a:ext uri="{FF2B5EF4-FFF2-40B4-BE49-F238E27FC236}">
                  <a16:creationId xmlns:a16="http://schemas.microsoft.com/office/drawing/2014/main" id="{829F4F7E-057F-EDD6-231B-0C95767061F0}"/>
                </a:ext>
              </a:extLst>
            </p:cNvPr>
            <p:cNvSpPr txBox="1"/>
            <p:nvPr/>
          </p:nvSpPr>
          <p:spPr>
            <a:xfrm>
              <a:off x="1394986" y="2024596"/>
              <a:ext cx="6755956"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传输文件时的</a:t>
              </a:r>
              <a:r>
                <a:rPr lang="zh-CN" altLang="en-US" sz="2400" dirty="0">
                  <a:solidFill>
                    <a:srgbClr val="C00000"/>
                  </a:solidFill>
                </a:rPr>
                <a:t>高带宽</a:t>
              </a:r>
              <a:r>
                <a:rPr lang="zh-CN" altLang="en-US" sz="2400" dirty="0"/>
                <a:t>，调度算法的</a:t>
              </a:r>
              <a:r>
                <a:rPr lang="zh-CN" altLang="en-US" sz="2400" dirty="0">
                  <a:solidFill>
                    <a:srgbClr val="C00000"/>
                  </a:solidFill>
                </a:rPr>
                <a:t>高吞吐量</a:t>
              </a:r>
            </a:p>
          </p:txBody>
        </p:sp>
      </p:grpSp>
      <p:grpSp>
        <p:nvGrpSpPr>
          <p:cNvPr id="39" name="组合 38">
            <a:extLst>
              <a:ext uri="{FF2B5EF4-FFF2-40B4-BE49-F238E27FC236}">
                <a16:creationId xmlns:a16="http://schemas.microsoft.com/office/drawing/2014/main" id="{A268E1D2-5FCE-BDC9-3A8E-5717631FC066}"/>
              </a:ext>
            </a:extLst>
          </p:cNvPr>
          <p:cNvGrpSpPr/>
          <p:nvPr/>
        </p:nvGrpSpPr>
        <p:grpSpPr>
          <a:xfrm>
            <a:off x="1242758" y="4451211"/>
            <a:ext cx="6131436" cy="671518"/>
            <a:chOff x="1262422" y="3289160"/>
            <a:chExt cx="6131436" cy="671518"/>
          </a:xfrm>
        </p:grpSpPr>
        <p:pic>
          <p:nvPicPr>
            <p:cNvPr id="40" name="图片 39" descr="小点1.png">
              <a:extLst>
                <a:ext uri="{FF2B5EF4-FFF2-40B4-BE49-F238E27FC236}">
                  <a16:creationId xmlns:a16="http://schemas.microsoft.com/office/drawing/2014/main" id="{816D87E2-BE98-4A04-60DE-FB88116CF890}"/>
                </a:ext>
              </a:extLst>
            </p:cNvPr>
            <p:cNvPicPr>
              <a:picLocks noChangeAspect="1"/>
            </p:cNvPicPr>
            <p:nvPr/>
          </p:nvPicPr>
          <p:blipFill>
            <a:blip r:embed="rId2" cstate="print"/>
            <a:stretch>
              <a:fillRect/>
            </a:stretch>
          </p:blipFill>
          <p:spPr>
            <a:xfrm>
              <a:off x="1262422" y="3432036"/>
              <a:ext cx="151066" cy="148997"/>
            </a:xfrm>
            <a:prstGeom prst="rect">
              <a:avLst/>
            </a:prstGeom>
            <a:effectLst/>
          </p:spPr>
        </p:pic>
        <p:sp>
          <p:nvSpPr>
            <p:cNvPr id="41" name="内容占位符 2">
              <a:extLst>
                <a:ext uri="{FF2B5EF4-FFF2-40B4-BE49-F238E27FC236}">
                  <a16:creationId xmlns:a16="http://schemas.microsoft.com/office/drawing/2014/main" id="{7328083A-5AE2-3BAC-DE0C-D0DDE69CB8A7}"/>
                </a:ext>
              </a:extLst>
            </p:cNvPr>
            <p:cNvSpPr txBox="1"/>
            <p:nvPr/>
          </p:nvSpPr>
          <p:spPr>
            <a:xfrm>
              <a:off x="1394986" y="3289160"/>
              <a:ext cx="5998872" cy="6715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低延迟：</a:t>
              </a:r>
              <a:r>
                <a:rPr lang="zh-CN" altLang="en-US" sz="2400" dirty="0">
                  <a:solidFill>
                    <a:srgbClr val="C00000"/>
                  </a:solidFill>
                </a:rPr>
                <a:t>喝水</a:t>
              </a:r>
              <a:r>
                <a:rPr lang="zh-CN" altLang="en-US" sz="2400" dirty="0"/>
                <a:t>的时候想要一打开水龙头水就流出来</a:t>
              </a:r>
            </a:p>
          </p:txBody>
        </p:sp>
      </p:grpSp>
      <p:grpSp>
        <p:nvGrpSpPr>
          <p:cNvPr id="42" name="组合 41">
            <a:extLst>
              <a:ext uri="{FF2B5EF4-FFF2-40B4-BE49-F238E27FC236}">
                <a16:creationId xmlns:a16="http://schemas.microsoft.com/office/drawing/2014/main" id="{330247F2-B45D-6F01-8463-C6251B1A0621}"/>
              </a:ext>
            </a:extLst>
          </p:cNvPr>
          <p:cNvGrpSpPr/>
          <p:nvPr/>
        </p:nvGrpSpPr>
        <p:grpSpPr>
          <a:xfrm>
            <a:off x="1205062" y="5181059"/>
            <a:ext cx="6131436" cy="657456"/>
            <a:chOff x="1224726" y="3930518"/>
            <a:chExt cx="6131436" cy="657456"/>
          </a:xfrm>
        </p:grpSpPr>
        <p:pic>
          <p:nvPicPr>
            <p:cNvPr id="43" name="图片 42" descr="小点1.png">
              <a:extLst>
                <a:ext uri="{FF2B5EF4-FFF2-40B4-BE49-F238E27FC236}">
                  <a16:creationId xmlns:a16="http://schemas.microsoft.com/office/drawing/2014/main" id="{7D89E29D-A1B0-307C-604F-1322364EA6EA}"/>
                </a:ext>
              </a:extLst>
            </p:cNvPr>
            <p:cNvPicPr>
              <a:picLocks noChangeAspect="1"/>
            </p:cNvPicPr>
            <p:nvPr/>
          </p:nvPicPr>
          <p:blipFill>
            <a:blip r:embed="rId2" cstate="print"/>
            <a:stretch>
              <a:fillRect/>
            </a:stretch>
          </p:blipFill>
          <p:spPr>
            <a:xfrm>
              <a:off x="1224726" y="4073394"/>
              <a:ext cx="151066" cy="148997"/>
            </a:xfrm>
            <a:prstGeom prst="rect">
              <a:avLst/>
            </a:prstGeom>
            <a:effectLst/>
          </p:spPr>
        </p:pic>
        <p:sp>
          <p:nvSpPr>
            <p:cNvPr id="44" name="内容占位符 2">
              <a:extLst>
                <a:ext uri="{FF2B5EF4-FFF2-40B4-BE49-F238E27FC236}">
                  <a16:creationId xmlns:a16="http://schemas.microsoft.com/office/drawing/2014/main" id="{291C5080-B416-8740-F3A1-3BFF5F35733A}"/>
                </a:ext>
              </a:extLst>
            </p:cNvPr>
            <p:cNvSpPr txBox="1"/>
            <p:nvPr/>
          </p:nvSpPr>
          <p:spPr>
            <a:xfrm>
              <a:off x="1357290" y="3930518"/>
              <a:ext cx="5998872" cy="65745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高带宽：</a:t>
              </a:r>
              <a:r>
                <a:rPr lang="zh-CN" altLang="en-US" sz="2400" dirty="0">
                  <a:solidFill>
                    <a:srgbClr val="C00000"/>
                  </a:solidFill>
                </a:rPr>
                <a:t>给游泳池充水</a:t>
              </a:r>
              <a:r>
                <a:rPr lang="zh-CN" altLang="en-US" sz="2400" dirty="0"/>
                <a:t>时希望从水龙头里同时流出大量的水，并且不介意是否存在延迟</a:t>
              </a:r>
            </a:p>
          </p:txBody>
        </p:sp>
      </p:grpSp>
      <p:grpSp>
        <p:nvGrpSpPr>
          <p:cNvPr id="45" name="组合 44">
            <a:extLst>
              <a:ext uri="{FF2B5EF4-FFF2-40B4-BE49-F238E27FC236}">
                <a16:creationId xmlns:a16="http://schemas.microsoft.com/office/drawing/2014/main" id="{40A2CCCB-4E1A-AC58-408C-12511633C47D}"/>
              </a:ext>
            </a:extLst>
          </p:cNvPr>
          <p:cNvGrpSpPr/>
          <p:nvPr/>
        </p:nvGrpSpPr>
        <p:grpSpPr>
          <a:xfrm>
            <a:off x="1242758" y="3292308"/>
            <a:ext cx="6632880" cy="376916"/>
            <a:chOff x="1262422" y="2326906"/>
            <a:chExt cx="6632880" cy="376916"/>
          </a:xfrm>
        </p:grpSpPr>
        <p:pic>
          <p:nvPicPr>
            <p:cNvPr id="46" name="图片 45" descr="小点1.png">
              <a:extLst>
                <a:ext uri="{FF2B5EF4-FFF2-40B4-BE49-F238E27FC236}">
                  <a16:creationId xmlns:a16="http://schemas.microsoft.com/office/drawing/2014/main" id="{9BBA1C85-0B99-610A-0245-32F8E09BD19F}"/>
                </a:ext>
              </a:extLst>
            </p:cNvPr>
            <p:cNvPicPr>
              <a:picLocks noChangeAspect="1"/>
            </p:cNvPicPr>
            <p:nvPr/>
          </p:nvPicPr>
          <p:blipFill>
            <a:blip r:embed="rId2" cstate="print"/>
            <a:stretch>
              <a:fillRect/>
            </a:stretch>
          </p:blipFill>
          <p:spPr>
            <a:xfrm>
              <a:off x="1262422" y="2420544"/>
              <a:ext cx="151066" cy="148997"/>
            </a:xfrm>
            <a:prstGeom prst="rect">
              <a:avLst/>
            </a:prstGeom>
            <a:effectLst/>
          </p:spPr>
        </p:pic>
        <p:sp>
          <p:nvSpPr>
            <p:cNvPr id="47" name="内容占位符 2">
              <a:extLst>
                <a:ext uri="{FF2B5EF4-FFF2-40B4-BE49-F238E27FC236}">
                  <a16:creationId xmlns:a16="http://schemas.microsoft.com/office/drawing/2014/main" id="{D808CFF2-26A4-D42B-8AEE-0ACEE28B629E}"/>
                </a:ext>
              </a:extLst>
            </p:cNvPr>
            <p:cNvSpPr txBox="1"/>
            <p:nvPr/>
          </p:nvSpPr>
          <p:spPr>
            <a:xfrm>
              <a:off x="1394985" y="2326906"/>
              <a:ext cx="6500317"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玩游戏时的</a:t>
              </a:r>
              <a:r>
                <a:rPr lang="zh-CN" altLang="en-US" sz="2400" dirty="0">
                  <a:solidFill>
                    <a:srgbClr val="C00000"/>
                  </a:solidFill>
                </a:rPr>
                <a:t>低延迟</a:t>
              </a:r>
              <a:r>
                <a:rPr lang="zh-CN" altLang="en-US" sz="2400" dirty="0"/>
                <a:t>，调度算法的</a:t>
              </a:r>
              <a:r>
                <a:rPr lang="zh-CN" altLang="en-US" sz="2400" dirty="0">
                  <a:solidFill>
                    <a:srgbClr val="C00000"/>
                  </a:solidFill>
                </a:rPr>
                <a:t>低响应延迟</a:t>
              </a:r>
            </a:p>
          </p:txBody>
        </p:sp>
      </p:grpSp>
      <p:grpSp>
        <p:nvGrpSpPr>
          <p:cNvPr id="48" name="组合 47">
            <a:extLst>
              <a:ext uri="{FF2B5EF4-FFF2-40B4-BE49-F238E27FC236}">
                <a16:creationId xmlns:a16="http://schemas.microsoft.com/office/drawing/2014/main" id="{3999F658-2FD6-6461-89F3-8CDB6D2534BC}"/>
              </a:ext>
            </a:extLst>
          </p:cNvPr>
          <p:cNvGrpSpPr/>
          <p:nvPr/>
        </p:nvGrpSpPr>
        <p:grpSpPr>
          <a:xfrm>
            <a:off x="1242758" y="3661460"/>
            <a:ext cx="4985342" cy="376916"/>
            <a:chOff x="1262422" y="2646898"/>
            <a:chExt cx="4985342" cy="376916"/>
          </a:xfrm>
        </p:grpSpPr>
        <p:pic>
          <p:nvPicPr>
            <p:cNvPr id="49" name="图片 48" descr="小点1.png">
              <a:extLst>
                <a:ext uri="{FF2B5EF4-FFF2-40B4-BE49-F238E27FC236}">
                  <a16:creationId xmlns:a16="http://schemas.microsoft.com/office/drawing/2014/main" id="{C080FC09-324D-C25B-9BF7-C718A242EA63}"/>
                </a:ext>
              </a:extLst>
            </p:cNvPr>
            <p:cNvPicPr>
              <a:picLocks noChangeAspect="1"/>
            </p:cNvPicPr>
            <p:nvPr/>
          </p:nvPicPr>
          <p:blipFill>
            <a:blip r:embed="rId2" cstate="print"/>
            <a:stretch>
              <a:fillRect/>
            </a:stretch>
          </p:blipFill>
          <p:spPr>
            <a:xfrm>
              <a:off x="1262422" y="2740536"/>
              <a:ext cx="151066" cy="148997"/>
            </a:xfrm>
            <a:prstGeom prst="rect">
              <a:avLst/>
            </a:prstGeom>
            <a:effectLst/>
          </p:spPr>
        </p:pic>
        <p:sp>
          <p:nvSpPr>
            <p:cNvPr id="50" name="内容占位符 2">
              <a:extLst>
                <a:ext uri="{FF2B5EF4-FFF2-40B4-BE49-F238E27FC236}">
                  <a16:creationId xmlns:a16="http://schemas.microsoft.com/office/drawing/2014/main" id="{A77544F8-C80C-3322-28B5-2D1B51D7D502}"/>
                </a:ext>
              </a:extLst>
            </p:cNvPr>
            <p:cNvSpPr txBox="1"/>
            <p:nvPr/>
          </p:nvSpPr>
          <p:spPr>
            <a:xfrm>
              <a:off x="1394985" y="2646898"/>
              <a:ext cx="4852779"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这两个因素是独立的</a:t>
              </a:r>
            </a:p>
          </p:txBody>
        </p:sp>
      </p:grpSp>
      <p:grpSp>
        <p:nvGrpSpPr>
          <p:cNvPr id="51" name="组合 50">
            <a:extLst>
              <a:ext uri="{FF2B5EF4-FFF2-40B4-BE49-F238E27FC236}">
                <a16:creationId xmlns:a16="http://schemas.microsoft.com/office/drawing/2014/main" id="{DA3643F4-C9D4-2D24-4998-40E7ED31F261}"/>
              </a:ext>
            </a:extLst>
          </p:cNvPr>
          <p:cNvGrpSpPr/>
          <p:nvPr/>
        </p:nvGrpSpPr>
        <p:grpSpPr>
          <a:xfrm>
            <a:off x="844894" y="1718114"/>
            <a:ext cx="5239275" cy="660589"/>
            <a:chOff x="844893" y="1028010"/>
            <a:chExt cx="5239275" cy="660589"/>
          </a:xfrm>
        </p:grpSpPr>
        <p:sp>
          <p:nvSpPr>
            <p:cNvPr id="52" name="内容占位符 2">
              <a:extLst>
                <a:ext uri="{FF2B5EF4-FFF2-40B4-BE49-F238E27FC236}">
                  <a16:creationId xmlns:a16="http://schemas.microsoft.com/office/drawing/2014/main" id="{638B78B8-4D0E-B04E-36E4-F34E39108DC8}"/>
                </a:ext>
              </a:extLst>
            </p:cNvPr>
            <p:cNvSpPr txBox="1"/>
            <p:nvPr/>
          </p:nvSpPr>
          <p:spPr>
            <a:xfrm>
              <a:off x="1142976" y="1028010"/>
              <a:ext cx="494119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调度算法的要求</a:t>
              </a:r>
              <a:endParaRPr lang="en-US" altLang="zh-CN" sz="2400" dirty="0"/>
            </a:p>
            <a:p>
              <a:r>
                <a:rPr lang="zh-CN" altLang="en-US" sz="2400" dirty="0"/>
                <a:t>   希望“</a:t>
              </a:r>
              <a:r>
                <a:rPr lang="zh-CN" altLang="en-US" sz="2400" dirty="0">
                  <a:solidFill>
                    <a:srgbClr val="C00000"/>
                  </a:solidFill>
                </a:rPr>
                <a:t>更快</a:t>
              </a:r>
              <a:r>
                <a:rPr lang="zh-CN" altLang="en-US" sz="2400" dirty="0"/>
                <a:t>”的服务</a:t>
              </a:r>
            </a:p>
          </p:txBody>
        </p:sp>
        <p:sp>
          <p:nvSpPr>
            <p:cNvPr id="53" name="TextBox 11">
              <a:extLst>
                <a:ext uri="{FF2B5EF4-FFF2-40B4-BE49-F238E27FC236}">
                  <a16:creationId xmlns:a16="http://schemas.microsoft.com/office/drawing/2014/main" id="{38E2EC37-8997-0C2C-EC97-7C7931CA3B12}"/>
                </a:ext>
              </a:extLst>
            </p:cNvPr>
            <p:cNvSpPr txBox="1"/>
            <p:nvPr/>
          </p:nvSpPr>
          <p:spPr>
            <a:xfrm>
              <a:off x="844893" y="102801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54" name="图片 53" descr="小点1.png">
              <a:extLst>
                <a:ext uri="{FF2B5EF4-FFF2-40B4-BE49-F238E27FC236}">
                  <a16:creationId xmlns:a16="http://schemas.microsoft.com/office/drawing/2014/main" id="{EFA45486-7C5B-14CD-F0AB-78E2AEF6C5CC}"/>
                </a:ext>
              </a:extLst>
            </p:cNvPr>
            <p:cNvPicPr>
              <a:picLocks noChangeAspect="1"/>
            </p:cNvPicPr>
            <p:nvPr/>
          </p:nvPicPr>
          <p:blipFill>
            <a:blip r:embed="rId2" cstate="print"/>
            <a:stretch>
              <a:fillRect/>
            </a:stretch>
          </p:blipFill>
          <p:spPr>
            <a:xfrm>
              <a:off x="1262422" y="1539602"/>
              <a:ext cx="151066" cy="148997"/>
            </a:xfrm>
            <a:prstGeom prst="rect">
              <a:avLst/>
            </a:prstGeom>
            <a:effectLst/>
          </p:spPr>
        </p:pic>
      </p:grpSp>
      <p:sp>
        <p:nvSpPr>
          <p:cNvPr id="55" name="文本框 54">
            <a:extLst>
              <a:ext uri="{FF2B5EF4-FFF2-40B4-BE49-F238E27FC236}">
                <a16:creationId xmlns:a16="http://schemas.microsoft.com/office/drawing/2014/main" id="{4EAC3CAA-D91A-115E-DFA5-D189FEAE10FD}"/>
              </a:ext>
            </a:extLst>
          </p:cNvPr>
          <p:cNvSpPr txBox="1"/>
          <p:nvPr/>
        </p:nvSpPr>
        <p:spPr>
          <a:xfrm>
            <a:off x="7992340" y="2368798"/>
            <a:ext cx="3159933" cy="2585323"/>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更快</a:t>
            </a:r>
            <a:r>
              <a:rPr lang="zh-CN" altLang="en-US" b="1" dirty="0">
                <a:latin typeface="微软雅黑" panose="020B0503020204020204" pitchFamily="34" charset="-122"/>
                <a:ea typeface="微软雅黑" panose="020B0503020204020204" pitchFamily="34" charset="-122"/>
              </a:rPr>
              <a:t>的服务器：</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如何能让数以万计的用户的</a:t>
            </a:r>
            <a:r>
              <a:rPr lang="zh-CN" altLang="en-US" dirty="0">
                <a:solidFill>
                  <a:srgbClr val="FF0000"/>
                </a:solidFill>
                <a:latin typeface="微软雅黑" panose="020B0503020204020204" pitchFamily="34" charset="-122"/>
                <a:ea typeface="微软雅黑" panose="020B0503020204020204" pitchFamily="34" charset="-122"/>
              </a:rPr>
              <a:t>平均等待时间</a:t>
            </a:r>
            <a:r>
              <a:rPr lang="zh-CN" altLang="en-US" dirty="0">
                <a:latin typeface="微软雅黑" panose="020B0503020204020204" pitchFamily="34" charset="-122"/>
                <a:ea typeface="微软雅黑" panose="020B0503020204020204" pitchFamily="34" charset="-122"/>
              </a:rPr>
              <a:t>变少？（某个用户的某次请求可能因此变慢）</a:t>
            </a:r>
            <a:endParaRPr lang="en-US" altLang="zh-CN" dirty="0">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更快</a:t>
            </a:r>
            <a:r>
              <a:rPr lang="zh-CN" altLang="en-US" b="1" dirty="0">
                <a:latin typeface="微软雅黑" panose="020B0503020204020204" pitchFamily="34" charset="-122"/>
                <a:ea typeface="微软雅黑" panose="020B0503020204020204" pitchFamily="34" charset="-122"/>
              </a:rPr>
              <a:t>的个人计算机：</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如何能让用户</a:t>
            </a:r>
            <a:r>
              <a:rPr lang="zh-CN" altLang="en-US" dirty="0">
                <a:solidFill>
                  <a:srgbClr val="FF0000"/>
                </a:solidFill>
                <a:latin typeface="微软雅黑" panose="020B0503020204020204" pitchFamily="34" charset="-122"/>
                <a:ea typeface="微软雅黑" panose="020B0503020204020204" pitchFamily="34" charset="-122"/>
              </a:rPr>
              <a:t>最近一次输入操作在最短的时间内得到响应</a:t>
            </a:r>
            <a:r>
              <a:rPr lang="zh-CN" altLang="en-US" dirty="0">
                <a:latin typeface="微软雅黑" panose="020B0503020204020204" pitchFamily="34" charset="-122"/>
                <a:ea typeface="微软雅黑" panose="020B0503020204020204" pitchFamily="34" charset="-122"/>
              </a:rPr>
              <a:t>？（其他的计算任务可能因此被打断、滞后，无法及时运行）</a:t>
            </a:r>
          </a:p>
        </p:txBody>
      </p:sp>
    </p:spTree>
    <p:extLst>
      <p:ext uri="{BB962C8B-B14F-4D97-AF65-F5344CB8AC3E}">
        <p14:creationId xmlns:p14="http://schemas.microsoft.com/office/powerpoint/2010/main" val="119207060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以响应时间为目标的调度器设计</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984EE13E-6AE2-5ECF-D6C0-96E529D63D78}"/>
              </a:ext>
            </a:extLst>
          </p:cNvPr>
          <p:cNvGrpSpPr/>
          <p:nvPr/>
        </p:nvGrpSpPr>
        <p:grpSpPr>
          <a:xfrm>
            <a:off x="789986" y="2775906"/>
            <a:ext cx="7831839" cy="740326"/>
            <a:chOff x="830379" y="1685466"/>
            <a:chExt cx="7831839" cy="740326"/>
          </a:xfrm>
        </p:grpSpPr>
        <p:sp>
          <p:nvSpPr>
            <p:cNvPr id="8" name="内容占位符 2">
              <a:extLst>
                <a:ext uri="{FF2B5EF4-FFF2-40B4-BE49-F238E27FC236}">
                  <a16:creationId xmlns:a16="http://schemas.microsoft.com/office/drawing/2014/main" id="{4C555115-9EE8-9CD7-547C-CD10EC4E531E}"/>
                </a:ext>
              </a:extLst>
            </p:cNvPr>
            <p:cNvSpPr txBox="1"/>
            <p:nvPr/>
          </p:nvSpPr>
          <p:spPr>
            <a:xfrm>
              <a:off x="1128462" y="1685466"/>
              <a:ext cx="464307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solidFill>
                    <a:srgbClr val="C00000"/>
                  </a:solidFill>
                </a:rPr>
                <a:t>减少平均响应时间的波动</a:t>
              </a:r>
            </a:p>
          </p:txBody>
        </p:sp>
        <p:sp>
          <p:nvSpPr>
            <p:cNvPr id="9" name="TextBox 15">
              <a:extLst>
                <a:ext uri="{FF2B5EF4-FFF2-40B4-BE49-F238E27FC236}">
                  <a16:creationId xmlns:a16="http://schemas.microsoft.com/office/drawing/2014/main" id="{FFD7E184-6F97-5B11-099B-A993CB9B1145}"/>
                </a:ext>
              </a:extLst>
            </p:cNvPr>
            <p:cNvSpPr txBox="1"/>
            <p:nvPr/>
          </p:nvSpPr>
          <p:spPr>
            <a:xfrm>
              <a:off x="830379" y="1685466"/>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10" name="图片 9" descr="小点1.png">
              <a:extLst>
                <a:ext uri="{FF2B5EF4-FFF2-40B4-BE49-F238E27FC236}">
                  <a16:creationId xmlns:a16="http://schemas.microsoft.com/office/drawing/2014/main" id="{60FB453D-D45C-9966-B5D9-A62BED2C2254}"/>
                </a:ext>
              </a:extLst>
            </p:cNvPr>
            <p:cNvPicPr>
              <a:picLocks noChangeAspect="1"/>
            </p:cNvPicPr>
            <p:nvPr/>
          </p:nvPicPr>
          <p:blipFill>
            <a:blip r:embed="rId2" cstate="print"/>
            <a:stretch>
              <a:fillRect/>
            </a:stretch>
          </p:blipFill>
          <p:spPr>
            <a:xfrm>
              <a:off x="1262422" y="2181920"/>
              <a:ext cx="151066" cy="148997"/>
            </a:xfrm>
            <a:prstGeom prst="rect">
              <a:avLst/>
            </a:prstGeom>
            <a:effectLst/>
          </p:spPr>
        </p:pic>
        <p:sp>
          <p:nvSpPr>
            <p:cNvPr id="11" name="内容占位符 2">
              <a:extLst>
                <a:ext uri="{FF2B5EF4-FFF2-40B4-BE49-F238E27FC236}">
                  <a16:creationId xmlns:a16="http://schemas.microsoft.com/office/drawing/2014/main" id="{0E9CCA63-4CF3-2F66-EC94-F81796C23084}"/>
                </a:ext>
              </a:extLst>
            </p:cNvPr>
            <p:cNvSpPr txBox="1"/>
            <p:nvPr/>
          </p:nvSpPr>
          <p:spPr>
            <a:xfrm>
              <a:off x="1394986" y="2048876"/>
              <a:ext cx="7267232"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在交互系统中，可预测性比高差异低平均更重要</a:t>
              </a:r>
            </a:p>
          </p:txBody>
        </p:sp>
      </p:grpSp>
      <p:grpSp>
        <p:nvGrpSpPr>
          <p:cNvPr id="12" name="组合 11">
            <a:extLst>
              <a:ext uri="{FF2B5EF4-FFF2-40B4-BE49-F238E27FC236}">
                <a16:creationId xmlns:a16="http://schemas.microsoft.com/office/drawing/2014/main" id="{BB563141-BD7F-73E1-4065-DD0DAD70B4F2}"/>
              </a:ext>
            </a:extLst>
          </p:cNvPr>
          <p:cNvGrpSpPr/>
          <p:nvPr/>
        </p:nvGrpSpPr>
        <p:grpSpPr>
          <a:xfrm>
            <a:off x="789986" y="1885260"/>
            <a:ext cx="8131957" cy="758920"/>
            <a:chOff x="844893" y="1028010"/>
            <a:chExt cx="8131957" cy="758920"/>
          </a:xfrm>
        </p:grpSpPr>
        <p:sp>
          <p:nvSpPr>
            <p:cNvPr id="13" name="内容占位符 2">
              <a:extLst>
                <a:ext uri="{FF2B5EF4-FFF2-40B4-BE49-F238E27FC236}">
                  <a16:creationId xmlns:a16="http://schemas.microsoft.com/office/drawing/2014/main" id="{789F3F31-3D03-3F5A-1EA8-E36F00F1C1CC}"/>
                </a:ext>
              </a:extLst>
            </p:cNvPr>
            <p:cNvSpPr txBox="1"/>
            <p:nvPr/>
          </p:nvSpPr>
          <p:spPr>
            <a:xfrm>
              <a:off x="1142976" y="1028010"/>
              <a:ext cx="317338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solidFill>
                    <a:srgbClr val="C00000"/>
                  </a:solidFill>
                </a:rPr>
                <a:t>减少响应时间</a:t>
              </a:r>
            </a:p>
          </p:txBody>
        </p:sp>
        <p:sp>
          <p:nvSpPr>
            <p:cNvPr id="14" name="TextBox 11">
              <a:extLst>
                <a:ext uri="{FF2B5EF4-FFF2-40B4-BE49-F238E27FC236}">
                  <a16:creationId xmlns:a16="http://schemas.microsoft.com/office/drawing/2014/main" id="{D79BA691-35B5-DB24-A5C2-9B6FD306FAB2}"/>
                </a:ext>
              </a:extLst>
            </p:cNvPr>
            <p:cNvSpPr txBox="1"/>
            <p:nvPr/>
          </p:nvSpPr>
          <p:spPr>
            <a:xfrm>
              <a:off x="844893" y="102801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sp>
          <p:nvSpPr>
            <p:cNvPr id="15" name="内容占位符 2">
              <a:extLst>
                <a:ext uri="{FF2B5EF4-FFF2-40B4-BE49-F238E27FC236}">
                  <a16:creationId xmlns:a16="http://schemas.microsoft.com/office/drawing/2014/main" id="{BCF861D2-749D-87C3-80F9-2A6574B72CC6}"/>
                </a:ext>
              </a:extLst>
            </p:cNvPr>
            <p:cNvSpPr txBox="1"/>
            <p:nvPr/>
          </p:nvSpPr>
          <p:spPr>
            <a:xfrm>
              <a:off x="1394985" y="1410014"/>
              <a:ext cx="7581865"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及时处理用户的输入请求，尽快将输出反馈给用户</a:t>
              </a:r>
            </a:p>
          </p:txBody>
        </p:sp>
        <p:pic>
          <p:nvPicPr>
            <p:cNvPr id="16" name="图片 15" descr="小点1.png">
              <a:extLst>
                <a:ext uri="{FF2B5EF4-FFF2-40B4-BE49-F238E27FC236}">
                  <a16:creationId xmlns:a16="http://schemas.microsoft.com/office/drawing/2014/main" id="{57AE5192-7909-AA4B-D4B1-C5F7CF9BDD7A}"/>
                </a:ext>
              </a:extLst>
            </p:cNvPr>
            <p:cNvPicPr>
              <a:picLocks noChangeAspect="1"/>
            </p:cNvPicPr>
            <p:nvPr/>
          </p:nvPicPr>
          <p:blipFill>
            <a:blip r:embed="rId2" cstate="print"/>
            <a:stretch>
              <a:fillRect/>
            </a:stretch>
          </p:blipFill>
          <p:spPr>
            <a:xfrm>
              <a:off x="1262422" y="1529676"/>
              <a:ext cx="151066" cy="148997"/>
            </a:xfrm>
            <a:prstGeom prst="rect">
              <a:avLst/>
            </a:prstGeom>
            <a:effectLst/>
          </p:spPr>
        </p:pic>
      </p:grpSp>
      <p:grpSp>
        <p:nvGrpSpPr>
          <p:cNvPr id="17" name="组合 16">
            <a:extLst>
              <a:ext uri="{FF2B5EF4-FFF2-40B4-BE49-F238E27FC236}">
                <a16:creationId xmlns:a16="http://schemas.microsoft.com/office/drawing/2014/main" id="{1F6D44BF-E977-1514-3C39-CE7A0CB578DB}"/>
              </a:ext>
            </a:extLst>
          </p:cNvPr>
          <p:cNvGrpSpPr/>
          <p:nvPr/>
        </p:nvGrpSpPr>
        <p:grpSpPr>
          <a:xfrm>
            <a:off x="789986" y="3647958"/>
            <a:ext cx="7026659" cy="1010204"/>
            <a:chOff x="789985" y="2355726"/>
            <a:chExt cx="7026659" cy="1010204"/>
          </a:xfrm>
        </p:grpSpPr>
        <p:sp>
          <p:nvSpPr>
            <p:cNvPr id="18" name="内容占位符 2">
              <a:extLst>
                <a:ext uri="{FF2B5EF4-FFF2-40B4-BE49-F238E27FC236}">
                  <a16:creationId xmlns:a16="http://schemas.microsoft.com/office/drawing/2014/main" id="{E779D62C-B080-1BC0-0B29-7BCB253B98C1}"/>
                </a:ext>
              </a:extLst>
            </p:cNvPr>
            <p:cNvSpPr txBox="1"/>
            <p:nvPr/>
          </p:nvSpPr>
          <p:spPr>
            <a:xfrm>
              <a:off x="1088067" y="2355726"/>
              <a:ext cx="6305789"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t>低延迟调度改善了用户的交互体验</a:t>
              </a:r>
            </a:p>
          </p:txBody>
        </p:sp>
        <p:sp>
          <p:nvSpPr>
            <p:cNvPr id="19" name="TextBox 11">
              <a:extLst>
                <a:ext uri="{FF2B5EF4-FFF2-40B4-BE49-F238E27FC236}">
                  <a16:creationId xmlns:a16="http://schemas.microsoft.com/office/drawing/2014/main" id="{B1282802-5C53-72CF-3FFB-B0E1F08ECB7E}"/>
                </a:ext>
              </a:extLst>
            </p:cNvPr>
            <p:cNvSpPr txBox="1"/>
            <p:nvPr/>
          </p:nvSpPr>
          <p:spPr>
            <a:xfrm>
              <a:off x="789985" y="2355726"/>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sp>
          <p:nvSpPr>
            <p:cNvPr id="20" name="内容占位符 2">
              <a:extLst>
                <a:ext uri="{FF2B5EF4-FFF2-40B4-BE49-F238E27FC236}">
                  <a16:creationId xmlns:a16="http://schemas.microsoft.com/office/drawing/2014/main" id="{C6B57D81-CC72-B2A1-E33B-AC03D9718DAE}"/>
                </a:ext>
              </a:extLst>
            </p:cNvPr>
            <p:cNvSpPr txBox="1"/>
            <p:nvPr/>
          </p:nvSpPr>
          <p:spPr>
            <a:xfrm>
              <a:off x="1340078" y="2736370"/>
              <a:ext cx="6476566" cy="62956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如果移动鼠标时，屏幕中的光标没动，</a:t>
              </a:r>
              <a:endParaRPr lang="en-US" altLang="zh-CN" sz="2400" dirty="0"/>
            </a:p>
            <a:p>
              <a:pPr marL="0" lvl="1" indent="0">
                <a:lnSpc>
                  <a:spcPct val="90000"/>
                </a:lnSpc>
              </a:pPr>
              <a:r>
                <a:rPr lang="zh-CN" altLang="en-US" sz="2400" dirty="0"/>
                <a:t>用户可能会重启电脑</a:t>
              </a:r>
            </a:p>
          </p:txBody>
        </p:sp>
        <p:pic>
          <p:nvPicPr>
            <p:cNvPr id="21" name="图片 20" descr="小点1.png">
              <a:extLst>
                <a:ext uri="{FF2B5EF4-FFF2-40B4-BE49-F238E27FC236}">
                  <a16:creationId xmlns:a16="http://schemas.microsoft.com/office/drawing/2014/main" id="{8ED9D934-6C46-A240-D601-5FA33F079051}"/>
                </a:ext>
              </a:extLst>
            </p:cNvPr>
            <p:cNvPicPr>
              <a:picLocks noChangeAspect="1"/>
            </p:cNvPicPr>
            <p:nvPr/>
          </p:nvPicPr>
          <p:blipFill>
            <a:blip r:embed="rId2" cstate="print"/>
            <a:stretch>
              <a:fillRect/>
            </a:stretch>
          </p:blipFill>
          <p:spPr>
            <a:xfrm>
              <a:off x="1207514" y="2857392"/>
              <a:ext cx="151066" cy="148997"/>
            </a:xfrm>
            <a:prstGeom prst="rect">
              <a:avLst/>
            </a:prstGeom>
            <a:effectLst/>
          </p:spPr>
        </p:pic>
      </p:grpSp>
      <p:grpSp>
        <p:nvGrpSpPr>
          <p:cNvPr id="22" name="组合 21">
            <a:extLst>
              <a:ext uri="{FF2B5EF4-FFF2-40B4-BE49-F238E27FC236}">
                <a16:creationId xmlns:a16="http://schemas.microsoft.com/office/drawing/2014/main" id="{FD3C7A9F-EB04-DA92-7E89-57983B66FE13}"/>
              </a:ext>
            </a:extLst>
          </p:cNvPr>
          <p:cNvGrpSpPr/>
          <p:nvPr/>
        </p:nvGrpSpPr>
        <p:grpSpPr>
          <a:xfrm>
            <a:off x="789986" y="4819385"/>
            <a:ext cx="5897679" cy="461665"/>
            <a:chOff x="827584" y="3295250"/>
            <a:chExt cx="5897679" cy="461665"/>
          </a:xfrm>
        </p:grpSpPr>
        <p:sp>
          <p:nvSpPr>
            <p:cNvPr id="23" name="内容占位符 2">
              <a:extLst>
                <a:ext uri="{FF2B5EF4-FFF2-40B4-BE49-F238E27FC236}">
                  <a16:creationId xmlns:a16="http://schemas.microsoft.com/office/drawing/2014/main" id="{B79CDE62-5EA6-3632-4FF0-6B8BC39B28F7}"/>
                </a:ext>
              </a:extLst>
            </p:cNvPr>
            <p:cNvSpPr txBox="1"/>
            <p:nvPr/>
          </p:nvSpPr>
          <p:spPr>
            <a:xfrm>
              <a:off x="1125666" y="3295250"/>
              <a:ext cx="5599597"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响应时间是操作系统的计算延迟</a:t>
              </a:r>
            </a:p>
          </p:txBody>
        </p:sp>
        <p:sp>
          <p:nvSpPr>
            <p:cNvPr id="24" name="TextBox 32">
              <a:extLst>
                <a:ext uri="{FF2B5EF4-FFF2-40B4-BE49-F238E27FC236}">
                  <a16:creationId xmlns:a16="http://schemas.microsoft.com/office/drawing/2014/main" id="{1EB4CF1B-D9BC-5427-47BB-81FCDC7062B8}"/>
                </a:ext>
              </a:extLst>
            </p:cNvPr>
            <p:cNvSpPr txBox="1"/>
            <p:nvPr/>
          </p:nvSpPr>
          <p:spPr>
            <a:xfrm>
              <a:off x="827584" y="329525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29186289"/>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以吞吐量为目标的调度器设计</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F055DA5B-A6FB-A7D0-31D7-2329EA20DD19}"/>
              </a:ext>
            </a:extLst>
          </p:cNvPr>
          <p:cNvGrpSpPr/>
          <p:nvPr/>
        </p:nvGrpSpPr>
        <p:grpSpPr>
          <a:xfrm>
            <a:off x="844894" y="1665734"/>
            <a:ext cx="7414203" cy="1072702"/>
            <a:chOff x="844893" y="808484"/>
            <a:chExt cx="7414203" cy="1072702"/>
          </a:xfrm>
        </p:grpSpPr>
        <p:sp>
          <p:nvSpPr>
            <p:cNvPr id="8" name="内容占位符 2">
              <a:extLst>
                <a:ext uri="{FF2B5EF4-FFF2-40B4-BE49-F238E27FC236}">
                  <a16:creationId xmlns:a16="http://schemas.microsoft.com/office/drawing/2014/main" id="{5F03CB13-119B-83C8-FF68-F32979EAF3D4}"/>
                </a:ext>
              </a:extLst>
            </p:cNvPr>
            <p:cNvSpPr txBox="1"/>
            <p:nvPr/>
          </p:nvSpPr>
          <p:spPr>
            <a:xfrm>
              <a:off x="1142976" y="808484"/>
              <a:ext cx="278608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solidFill>
                    <a:srgbClr val="C00000"/>
                  </a:solidFill>
                </a:rPr>
                <a:t>增加吞吐量</a:t>
              </a:r>
              <a:endParaRPr lang="zh-CN" altLang="en-US" sz="2400" dirty="0"/>
            </a:p>
          </p:txBody>
        </p:sp>
        <p:sp>
          <p:nvSpPr>
            <p:cNvPr id="9" name="TextBox 17">
              <a:extLst>
                <a:ext uri="{FF2B5EF4-FFF2-40B4-BE49-F238E27FC236}">
                  <a16:creationId xmlns:a16="http://schemas.microsoft.com/office/drawing/2014/main" id="{C08A0663-2459-BC33-4A0A-0E69C51FADAE}"/>
                </a:ext>
              </a:extLst>
            </p:cNvPr>
            <p:cNvSpPr txBox="1"/>
            <p:nvPr/>
          </p:nvSpPr>
          <p:spPr>
            <a:xfrm>
              <a:off x="844893" y="80848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10" name="图片 9" descr="小点1.png">
              <a:extLst>
                <a:ext uri="{FF2B5EF4-FFF2-40B4-BE49-F238E27FC236}">
                  <a16:creationId xmlns:a16="http://schemas.microsoft.com/office/drawing/2014/main" id="{61E70DA6-CDE9-F9BC-977D-45651AE493E6}"/>
                </a:ext>
              </a:extLst>
            </p:cNvPr>
            <p:cNvPicPr>
              <a:picLocks noChangeAspect="1"/>
            </p:cNvPicPr>
            <p:nvPr/>
          </p:nvPicPr>
          <p:blipFill>
            <a:blip r:embed="rId2" cstate="print"/>
            <a:stretch>
              <a:fillRect/>
            </a:stretch>
          </p:blipFill>
          <p:spPr>
            <a:xfrm>
              <a:off x="1262422" y="1294036"/>
              <a:ext cx="151066" cy="148997"/>
            </a:xfrm>
            <a:prstGeom prst="rect">
              <a:avLst/>
            </a:prstGeom>
            <a:effectLst/>
          </p:spPr>
        </p:pic>
        <p:sp>
          <p:nvSpPr>
            <p:cNvPr id="11" name="内容占位符 2">
              <a:extLst>
                <a:ext uri="{FF2B5EF4-FFF2-40B4-BE49-F238E27FC236}">
                  <a16:creationId xmlns:a16="http://schemas.microsoft.com/office/drawing/2014/main" id="{E02D310B-1416-2315-D2E0-FC7D50765A52}"/>
                </a:ext>
              </a:extLst>
            </p:cNvPr>
            <p:cNvSpPr txBox="1"/>
            <p:nvPr/>
          </p:nvSpPr>
          <p:spPr>
            <a:xfrm>
              <a:off x="1394986" y="1151160"/>
              <a:ext cx="6657632" cy="457204"/>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减少开销（操作系统开销，上下文切换）</a:t>
              </a:r>
            </a:p>
          </p:txBody>
        </p:sp>
        <p:pic>
          <p:nvPicPr>
            <p:cNvPr id="12" name="图片 11" descr="小点1.png">
              <a:extLst>
                <a:ext uri="{FF2B5EF4-FFF2-40B4-BE49-F238E27FC236}">
                  <a16:creationId xmlns:a16="http://schemas.microsoft.com/office/drawing/2014/main" id="{34187040-7940-104F-464F-A8F9281F9A9F}"/>
                </a:ext>
              </a:extLst>
            </p:cNvPr>
            <p:cNvPicPr>
              <a:picLocks noChangeAspect="1"/>
            </p:cNvPicPr>
            <p:nvPr/>
          </p:nvPicPr>
          <p:blipFill>
            <a:blip r:embed="rId2" cstate="print"/>
            <a:stretch>
              <a:fillRect/>
            </a:stretch>
          </p:blipFill>
          <p:spPr>
            <a:xfrm>
              <a:off x="1253754" y="1636712"/>
              <a:ext cx="151066" cy="148997"/>
            </a:xfrm>
            <a:prstGeom prst="rect">
              <a:avLst/>
            </a:prstGeom>
            <a:effectLst/>
          </p:spPr>
        </p:pic>
        <p:sp>
          <p:nvSpPr>
            <p:cNvPr id="13" name="内容占位符 2">
              <a:extLst>
                <a:ext uri="{FF2B5EF4-FFF2-40B4-BE49-F238E27FC236}">
                  <a16:creationId xmlns:a16="http://schemas.microsoft.com/office/drawing/2014/main" id="{FC0F2241-FF52-52A3-C40C-64C174126129}"/>
                </a:ext>
              </a:extLst>
            </p:cNvPr>
            <p:cNvSpPr txBox="1"/>
            <p:nvPr/>
          </p:nvSpPr>
          <p:spPr>
            <a:xfrm>
              <a:off x="1386318" y="1493836"/>
              <a:ext cx="6872778" cy="38735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系统资源的高效利用（CPU，I/O设备）</a:t>
              </a:r>
            </a:p>
          </p:txBody>
        </p:sp>
      </p:grpSp>
      <p:grpSp>
        <p:nvGrpSpPr>
          <p:cNvPr id="14" name="组合 13">
            <a:extLst>
              <a:ext uri="{FF2B5EF4-FFF2-40B4-BE49-F238E27FC236}">
                <a16:creationId xmlns:a16="http://schemas.microsoft.com/office/drawing/2014/main" id="{7B82E45C-FA45-198E-E989-0FF1999FD41C}"/>
              </a:ext>
            </a:extLst>
          </p:cNvPr>
          <p:cNvGrpSpPr/>
          <p:nvPr/>
        </p:nvGrpSpPr>
        <p:grpSpPr>
          <a:xfrm>
            <a:off x="844894" y="2778232"/>
            <a:ext cx="5743331" cy="719592"/>
            <a:chOff x="844893" y="1852158"/>
            <a:chExt cx="5743331" cy="719592"/>
          </a:xfrm>
        </p:grpSpPr>
        <p:pic>
          <p:nvPicPr>
            <p:cNvPr id="15" name="图片 14" descr="小点1.png">
              <a:extLst>
                <a:ext uri="{FF2B5EF4-FFF2-40B4-BE49-F238E27FC236}">
                  <a16:creationId xmlns:a16="http://schemas.microsoft.com/office/drawing/2014/main" id="{C80F15CA-EA7F-08AE-381C-94052F1EF189}"/>
                </a:ext>
              </a:extLst>
            </p:cNvPr>
            <p:cNvPicPr>
              <a:picLocks noChangeAspect="1"/>
            </p:cNvPicPr>
            <p:nvPr/>
          </p:nvPicPr>
          <p:blipFill>
            <a:blip r:embed="rId2" cstate="print"/>
            <a:stretch>
              <a:fillRect/>
            </a:stretch>
          </p:blipFill>
          <p:spPr>
            <a:xfrm>
              <a:off x="1262422" y="2295300"/>
              <a:ext cx="151066" cy="148997"/>
            </a:xfrm>
            <a:prstGeom prst="rect">
              <a:avLst/>
            </a:prstGeom>
            <a:effectLst/>
          </p:spPr>
        </p:pic>
        <p:sp>
          <p:nvSpPr>
            <p:cNvPr id="16" name="内容占位符 2">
              <a:extLst>
                <a:ext uri="{FF2B5EF4-FFF2-40B4-BE49-F238E27FC236}">
                  <a16:creationId xmlns:a16="http://schemas.microsoft.com/office/drawing/2014/main" id="{197476C6-4B47-C9CE-04BD-1FD8ED19842D}"/>
                </a:ext>
              </a:extLst>
            </p:cNvPr>
            <p:cNvSpPr txBox="1"/>
            <p:nvPr/>
          </p:nvSpPr>
          <p:spPr>
            <a:xfrm>
              <a:off x="1142976" y="1852158"/>
              <a:ext cx="301606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r>
                <a:rPr lang="zh-CN" altLang="en-US" sz="2400" dirty="0">
                  <a:solidFill>
                    <a:srgbClr val="C00000"/>
                  </a:solidFill>
                </a:rPr>
                <a:t>减少等待时间</a:t>
              </a:r>
            </a:p>
          </p:txBody>
        </p:sp>
        <p:sp>
          <p:nvSpPr>
            <p:cNvPr id="17" name="TextBox 19">
              <a:extLst>
                <a:ext uri="{FF2B5EF4-FFF2-40B4-BE49-F238E27FC236}">
                  <a16:creationId xmlns:a16="http://schemas.microsoft.com/office/drawing/2014/main" id="{63E512D4-7DE4-173C-1E06-56ED2EAAD1C3}"/>
                </a:ext>
              </a:extLst>
            </p:cNvPr>
            <p:cNvSpPr txBox="1"/>
            <p:nvPr/>
          </p:nvSpPr>
          <p:spPr>
            <a:xfrm>
              <a:off x="844893" y="1852158"/>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sp>
          <p:nvSpPr>
            <p:cNvPr id="18" name="内容占位符 2">
              <a:extLst>
                <a:ext uri="{FF2B5EF4-FFF2-40B4-BE49-F238E27FC236}">
                  <a16:creationId xmlns:a16="http://schemas.microsoft.com/office/drawing/2014/main" id="{EF6804EB-1B32-9278-53D1-B62A5A1285A4}"/>
                </a:ext>
              </a:extLst>
            </p:cNvPr>
            <p:cNvSpPr txBox="1"/>
            <p:nvPr/>
          </p:nvSpPr>
          <p:spPr>
            <a:xfrm>
              <a:off x="1394986" y="2194834"/>
              <a:ext cx="5193238"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减少每个进程的等待时间</a:t>
              </a:r>
            </a:p>
          </p:txBody>
        </p:sp>
      </p:grpSp>
      <p:grpSp>
        <p:nvGrpSpPr>
          <p:cNvPr id="19" name="组合 18">
            <a:extLst>
              <a:ext uri="{FF2B5EF4-FFF2-40B4-BE49-F238E27FC236}">
                <a16:creationId xmlns:a16="http://schemas.microsoft.com/office/drawing/2014/main" id="{D277CFF4-537A-AD66-1EFA-7BAEE4994757}"/>
              </a:ext>
            </a:extLst>
          </p:cNvPr>
          <p:cNvGrpSpPr/>
          <p:nvPr/>
        </p:nvGrpSpPr>
        <p:grpSpPr>
          <a:xfrm>
            <a:off x="830380" y="3557592"/>
            <a:ext cx="8411943" cy="1013304"/>
            <a:chOff x="830379" y="2513530"/>
            <a:chExt cx="8411943" cy="1013304"/>
          </a:xfrm>
        </p:grpSpPr>
        <p:sp>
          <p:nvSpPr>
            <p:cNvPr id="20" name="内容占位符 2">
              <a:extLst>
                <a:ext uri="{FF2B5EF4-FFF2-40B4-BE49-F238E27FC236}">
                  <a16:creationId xmlns:a16="http://schemas.microsoft.com/office/drawing/2014/main" id="{9AAA6A37-B908-4FDC-304E-17828C181BD1}"/>
                </a:ext>
              </a:extLst>
            </p:cNvPr>
            <p:cNvSpPr txBox="1"/>
            <p:nvPr/>
          </p:nvSpPr>
          <p:spPr>
            <a:xfrm>
              <a:off x="1128462" y="2513530"/>
              <a:ext cx="713063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操作系统需要保证吞吐量不受用户交互的影响</a:t>
              </a:r>
            </a:p>
          </p:txBody>
        </p:sp>
        <p:sp>
          <p:nvSpPr>
            <p:cNvPr id="21" name="TextBox 15">
              <a:extLst>
                <a:ext uri="{FF2B5EF4-FFF2-40B4-BE49-F238E27FC236}">
                  <a16:creationId xmlns:a16="http://schemas.microsoft.com/office/drawing/2014/main" id="{7A5C66C1-FE64-C97D-2CBF-97263FDEC9A7}"/>
                </a:ext>
              </a:extLst>
            </p:cNvPr>
            <p:cNvSpPr txBox="1"/>
            <p:nvPr/>
          </p:nvSpPr>
          <p:spPr>
            <a:xfrm>
              <a:off x="830379" y="251353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22" name="图片 21" descr="小点1.png">
              <a:extLst>
                <a:ext uri="{FF2B5EF4-FFF2-40B4-BE49-F238E27FC236}">
                  <a16:creationId xmlns:a16="http://schemas.microsoft.com/office/drawing/2014/main" id="{6B7D5369-0BA3-2201-C067-3A79BA7DBD5A}"/>
                </a:ext>
              </a:extLst>
            </p:cNvPr>
            <p:cNvPicPr>
              <a:picLocks noChangeAspect="1"/>
            </p:cNvPicPr>
            <p:nvPr/>
          </p:nvPicPr>
          <p:blipFill>
            <a:blip r:embed="rId2" cstate="print"/>
            <a:stretch>
              <a:fillRect/>
            </a:stretch>
          </p:blipFill>
          <p:spPr>
            <a:xfrm>
              <a:off x="1262422" y="2980488"/>
              <a:ext cx="151066" cy="148997"/>
            </a:xfrm>
            <a:prstGeom prst="rect">
              <a:avLst/>
            </a:prstGeom>
            <a:effectLst/>
          </p:spPr>
        </p:pic>
        <p:sp>
          <p:nvSpPr>
            <p:cNvPr id="23" name="内容占位符 2">
              <a:extLst>
                <a:ext uri="{FF2B5EF4-FFF2-40B4-BE49-F238E27FC236}">
                  <a16:creationId xmlns:a16="http://schemas.microsoft.com/office/drawing/2014/main" id="{ED9A76B6-FB62-E357-D51F-6C82153C84CE}"/>
                </a:ext>
              </a:extLst>
            </p:cNvPr>
            <p:cNvSpPr txBox="1"/>
            <p:nvPr/>
          </p:nvSpPr>
          <p:spPr>
            <a:xfrm>
              <a:off x="1394986" y="2886850"/>
              <a:ext cx="7847336" cy="639984"/>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操作系统必须不时进行调度，即使存在许多交互任务</a:t>
              </a:r>
            </a:p>
          </p:txBody>
        </p:sp>
      </p:grpSp>
      <p:grpSp>
        <p:nvGrpSpPr>
          <p:cNvPr id="24" name="组合 23">
            <a:extLst>
              <a:ext uri="{FF2B5EF4-FFF2-40B4-BE49-F238E27FC236}">
                <a16:creationId xmlns:a16="http://schemas.microsoft.com/office/drawing/2014/main" id="{33416FFA-FDBB-D0AC-BC40-ADC8090E9AB6}"/>
              </a:ext>
            </a:extLst>
          </p:cNvPr>
          <p:cNvGrpSpPr/>
          <p:nvPr/>
        </p:nvGrpSpPr>
        <p:grpSpPr>
          <a:xfrm>
            <a:off x="830380" y="4483328"/>
            <a:ext cx="4456001" cy="461665"/>
            <a:chOff x="830379" y="3439266"/>
            <a:chExt cx="4456001" cy="461665"/>
          </a:xfrm>
        </p:grpSpPr>
        <p:sp>
          <p:nvSpPr>
            <p:cNvPr id="25" name="内容占位符 2">
              <a:extLst>
                <a:ext uri="{FF2B5EF4-FFF2-40B4-BE49-F238E27FC236}">
                  <a16:creationId xmlns:a16="http://schemas.microsoft.com/office/drawing/2014/main" id="{1F0DC62F-66BA-EDD9-F40A-40CD72A2DC21}"/>
                </a:ext>
              </a:extLst>
            </p:cNvPr>
            <p:cNvSpPr txBox="1"/>
            <p:nvPr/>
          </p:nvSpPr>
          <p:spPr>
            <a:xfrm>
              <a:off x="1128462" y="3439266"/>
              <a:ext cx="415791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a:t>吞吐量是操作系统的计算带宽</a:t>
              </a:r>
            </a:p>
          </p:txBody>
        </p:sp>
        <p:sp>
          <p:nvSpPr>
            <p:cNvPr id="26" name="TextBox 24">
              <a:extLst>
                <a:ext uri="{FF2B5EF4-FFF2-40B4-BE49-F238E27FC236}">
                  <a16:creationId xmlns:a16="http://schemas.microsoft.com/office/drawing/2014/main" id="{BEF0FFC7-238F-E2BD-C2EC-1630898F1707}"/>
                </a:ext>
              </a:extLst>
            </p:cNvPr>
            <p:cNvSpPr txBox="1"/>
            <p:nvPr/>
          </p:nvSpPr>
          <p:spPr>
            <a:xfrm>
              <a:off x="830379" y="3439266"/>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4828372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Scheduling implementation</a:t>
            </a:r>
            <a:endParaRPr lang="zh-CN" altLang="en-US" sz="36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46DAC42C-D250-9D3D-66A5-6CAB977DEB6D}"/>
              </a:ext>
            </a:extLst>
          </p:cNvPr>
          <p:cNvSpPr txBox="1">
            <a:spLocks/>
          </p:cNvSpPr>
          <p:nvPr/>
        </p:nvSpPr>
        <p:spPr>
          <a:xfrm>
            <a:off x="634365" y="1531586"/>
            <a:ext cx="10908706"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eaLnBrk="0" fontAlgn="base" hangingPunct="0">
              <a:lnSpc>
                <a:spcPct val="110000"/>
              </a:lnSpc>
              <a:spcBef>
                <a:spcPct val="20000"/>
              </a:spcBef>
              <a:spcAft>
                <a:spcPct val="0"/>
              </a:spcAft>
              <a:buClr>
                <a:srgbClr val="000000"/>
              </a:buClr>
              <a:buSzPct val="80000"/>
              <a:buFont typeface="Wingdings" panose="05000000000000000000" pitchFamily="2" charset="2"/>
              <a:buChar char="¢"/>
            </a:pPr>
            <a:r>
              <a:rPr lang="en-US" altLang="zh-CN" sz="2800" kern="0" dirty="0">
                <a:solidFill>
                  <a:srgbClr val="003366"/>
                </a:solidFill>
                <a:latin typeface="Verdana"/>
                <a:ea typeface="宋体" panose="02010600030101010101" pitchFamily="2" charset="-122"/>
              </a:rPr>
              <a:t>Case study</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pPr>
            <a:r>
              <a:rPr lang="en-US" altLang="zh-CN" sz="2400" kern="0" dirty="0">
                <a:solidFill>
                  <a:srgbClr val="000000"/>
                </a:solidFill>
                <a:latin typeface="Verdana"/>
                <a:ea typeface="宋体" panose="02010600030101010101" pitchFamily="2" charset="-122"/>
              </a:rPr>
              <a:t>Unix: dynamic priority</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pPr>
            <a:r>
              <a:rPr lang="en-US" altLang="zh-CN" sz="2400" kern="0" dirty="0">
                <a:solidFill>
                  <a:srgbClr val="000000"/>
                </a:solidFill>
                <a:latin typeface="Verdana"/>
                <a:ea typeface="宋体" panose="02010600030101010101" pitchFamily="2" charset="-122"/>
              </a:rPr>
              <a:t>5.3 BSD: multiple queue</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pPr>
            <a:r>
              <a:rPr lang="en-US" altLang="zh-CN" sz="2400" kern="0" dirty="0">
                <a:solidFill>
                  <a:srgbClr val="000000"/>
                </a:solidFill>
                <a:latin typeface="Verdana"/>
                <a:ea typeface="宋体" panose="02010600030101010101" pitchFamily="2" charset="-122"/>
              </a:rPr>
              <a:t>Windows: priority scheduling</a:t>
            </a:r>
          </a:p>
          <a:p>
            <a:pPr marL="742950" lvl="1" indent="-285750" algn="l" eaLnBrk="0" fontAlgn="base" hangingPunct="0">
              <a:lnSpc>
                <a:spcPct val="110000"/>
              </a:lnSpc>
              <a:spcBef>
                <a:spcPct val="20000"/>
              </a:spcBef>
              <a:spcAft>
                <a:spcPct val="0"/>
              </a:spcAft>
              <a:buClr>
                <a:srgbClr val="C0C9F6"/>
              </a:buClr>
              <a:buSzPct val="80000"/>
              <a:buFont typeface="Wingdings" panose="05000000000000000000" pitchFamily="2" charset="2"/>
              <a:buChar char="l"/>
            </a:pPr>
            <a:r>
              <a:rPr lang="en-US" altLang="zh-CN" sz="2400" kern="0" dirty="0">
                <a:solidFill>
                  <a:srgbClr val="000000"/>
                </a:solidFill>
                <a:latin typeface="Verdana"/>
                <a:ea typeface="宋体" panose="02010600030101010101" pitchFamily="2" charset="-122"/>
              </a:rPr>
              <a:t>Linux: preemptive scheduling</a:t>
            </a:r>
          </a:p>
        </p:txBody>
      </p:sp>
    </p:spTree>
    <p:extLst>
      <p:ext uri="{BB962C8B-B14F-4D97-AF65-F5344CB8AC3E}">
        <p14:creationId xmlns:p14="http://schemas.microsoft.com/office/powerpoint/2010/main" val="1524636055"/>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 calcmode="lin" valueType="num">
                                      <p:cBhvr additive="base">
                                        <p:cTn id="12"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 calcmode="lin" valueType="num">
                                      <p:cBhvr additive="base">
                                        <p:cTn id="22"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 calcmode="lin" valueType="num">
                                      <p:cBhvr additive="base">
                                        <p:cTn id="2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进程调度应用举例</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Text Box 4">
            <a:extLst>
              <a:ext uri="{FF2B5EF4-FFF2-40B4-BE49-F238E27FC236}">
                <a16:creationId xmlns:a16="http://schemas.microsoft.com/office/drawing/2014/main" id="{F80AB151-0184-07C0-424B-05C228B9A0EA}"/>
              </a:ext>
            </a:extLst>
          </p:cNvPr>
          <p:cNvSpPr txBox="1">
            <a:spLocks noChangeArrowheads="1"/>
          </p:cNvSpPr>
          <p:nvPr/>
        </p:nvSpPr>
        <p:spPr bwMode="auto">
          <a:xfrm>
            <a:off x="1042220" y="1414463"/>
            <a:ext cx="1041826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Char char="•"/>
              <a:defRPr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dirty="0">
                <a:solidFill>
                  <a:schemeClr val="tx1"/>
                </a:solidFill>
              </a:rPr>
              <a:t>针对单处理器系统，假定有三个进程</a:t>
            </a:r>
            <a:r>
              <a:rPr lang="en-US" altLang="zh-CN" sz="2400" dirty="0">
                <a:solidFill>
                  <a:schemeClr val="tx1"/>
                </a:solidFill>
              </a:rPr>
              <a:t>A</a:t>
            </a:r>
            <a:r>
              <a:rPr lang="zh-CN" altLang="en-US" sz="2400" dirty="0">
                <a:solidFill>
                  <a:schemeClr val="tx1"/>
                </a:solidFill>
              </a:rPr>
              <a:t>、</a:t>
            </a:r>
            <a:r>
              <a:rPr lang="en-US" altLang="zh-CN" sz="2400" dirty="0">
                <a:solidFill>
                  <a:schemeClr val="tx1"/>
                </a:solidFill>
              </a:rPr>
              <a:t>B</a:t>
            </a:r>
            <a:r>
              <a:rPr lang="zh-CN" altLang="en-US" sz="2400" dirty="0">
                <a:solidFill>
                  <a:schemeClr val="tx1"/>
                </a:solidFill>
              </a:rPr>
              <a:t>、</a:t>
            </a:r>
            <a:r>
              <a:rPr lang="en-US" altLang="zh-CN" sz="2400" dirty="0">
                <a:solidFill>
                  <a:schemeClr val="tx1"/>
                </a:solidFill>
              </a:rPr>
              <a:t>C</a:t>
            </a:r>
            <a:r>
              <a:rPr lang="zh-CN" altLang="en-US" sz="2400" dirty="0">
                <a:solidFill>
                  <a:schemeClr val="tx1"/>
                </a:solidFill>
              </a:rPr>
              <a:t>，它们的调度数据如表所示，使用下列不同调度算法对这三个进程进行调度，分别计算出每种调度算法中进程平均周转时间。</a:t>
            </a:r>
          </a:p>
          <a:p>
            <a:pPr eaLnBrk="1" hangingPunct="1">
              <a:spcBef>
                <a:spcPct val="50000"/>
              </a:spcBef>
              <a:buClrTx/>
              <a:buFontTx/>
              <a:buNone/>
            </a:pPr>
            <a:r>
              <a:rPr lang="en-US" altLang="zh-CN" sz="2400" dirty="0">
                <a:solidFill>
                  <a:schemeClr val="tx1"/>
                </a:solidFill>
              </a:rPr>
              <a:t>a)	</a:t>
            </a:r>
            <a:r>
              <a:rPr lang="zh-CN" altLang="en-US" sz="2400" dirty="0">
                <a:solidFill>
                  <a:schemeClr val="tx1"/>
                </a:solidFill>
              </a:rPr>
              <a:t>优先级调度法</a:t>
            </a:r>
          </a:p>
          <a:p>
            <a:pPr eaLnBrk="1" hangingPunct="1">
              <a:spcBef>
                <a:spcPct val="50000"/>
              </a:spcBef>
              <a:buClrTx/>
              <a:buFontTx/>
              <a:buNone/>
            </a:pPr>
            <a:r>
              <a:rPr lang="en-US" altLang="zh-CN" sz="2400" dirty="0">
                <a:solidFill>
                  <a:schemeClr val="tx1"/>
                </a:solidFill>
              </a:rPr>
              <a:t>b)	</a:t>
            </a:r>
            <a:r>
              <a:rPr lang="zh-CN" altLang="en-US" sz="2400" dirty="0">
                <a:solidFill>
                  <a:schemeClr val="tx1"/>
                </a:solidFill>
              </a:rPr>
              <a:t>短进程优先调度法</a:t>
            </a:r>
          </a:p>
          <a:p>
            <a:pPr eaLnBrk="1" hangingPunct="1">
              <a:spcBef>
                <a:spcPct val="50000"/>
              </a:spcBef>
              <a:buClrTx/>
              <a:buFontTx/>
              <a:buNone/>
            </a:pPr>
            <a:r>
              <a:rPr lang="zh-CN" altLang="en-US" sz="2400" dirty="0">
                <a:solidFill>
                  <a:schemeClr val="tx1"/>
                </a:solidFill>
              </a:rPr>
              <a:t>进程	进程到达时间      执行时间（</a:t>
            </a:r>
            <a:r>
              <a:rPr lang="en-US" altLang="zh-CN" sz="2400" dirty="0">
                <a:solidFill>
                  <a:schemeClr val="tx1"/>
                </a:solidFill>
              </a:rPr>
              <a:t>S</a:t>
            </a:r>
            <a:r>
              <a:rPr lang="zh-CN" altLang="en-US" sz="2400" dirty="0">
                <a:solidFill>
                  <a:schemeClr val="tx1"/>
                </a:solidFill>
              </a:rPr>
              <a:t>）	优先数</a:t>
            </a:r>
          </a:p>
          <a:p>
            <a:pPr eaLnBrk="1" hangingPunct="1">
              <a:spcBef>
                <a:spcPct val="50000"/>
              </a:spcBef>
              <a:buClrTx/>
              <a:buFontTx/>
              <a:buNone/>
            </a:pPr>
            <a:r>
              <a:rPr lang="zh-CN" altLang="en-US" sz="2400" dirty="0">
                <a:solidFill>
                  <a:schemeClr val="tx1"/>
                </a:solidFill>
              </a:rPr>
              <a:t>  </a:t>
            </a:r>
            <a:r>
              <a:rPr lang="en-US" altLang="zh-CN" sz="2400" dirty="0">
                <a:solidFill>
                  <a:schemeClr val="tx1"/>
                </a:solidFill>
              </a:rPr>
              <a:t>A	  	10</a:t>
            </a:r>
            <a:r>
              <a:rPr lang="zh-CN" altLang="en-US" sz="2400" dirty="0">
                <a:solidFill>
                  <a:schemeClr val="tx1"/>
                </a:solidFill>
              </a:rPr>
              <a:t>：</a:t>
            </a:r>
            <a:r>
              <a:rPr lang="en-US" altLang="zh-CN" sz="2400" dirty="0">
                <a:solidFill>
                  <a:schemeClr val="tx1"/>
                </a:solidFill>
              </a:rPr>
              <a:t>00	         	10	                 		8</a:t>
            </a:r>
          </a:p>
          <a:p>
            <a:pPr eaLnBrk="1" hangingPunct="1">
              <a:spcBef>
                <a:spcPct val="50000"/>
              </a:spcBef>
              <a:buClrTx/>
              <a:buFontTx/>
              <a:buNone/>
            </a:pPr>
            <a:r>
              <a:rPr lang="en-US" altLang="zh-CN" sz="2400" dirty="0">
                <a:solidFill>
                  <a:schemeClr val="tx1"/>
                </a:solidFill>
              </a:rPr>
              <a:t>  B	  	10</a:t>
            </a:r>
            <a:r>
              <a:rPr lang="zh-CN" altLang="en-US" sz="2400" dirty="0">
                <a:solidFill>
                  <a:schemeClr val="tx1"/>
                </a:solidFill>
              </a:rPr>
              <a:t>：</a:t>
            </a:r>
            <a:r>
              <a:rPr lang="en-US" altLang="zh-CN" sz="2400" dirty="0">
                <a:solidFill>
                  <a:schemeClr val="tx1"/>
                </a:solidFill>
              </a:rPr>
              <a:t>00                  20	                 		2</a:t>
            </a:r>
          </a:p>
          <a:p>
            <a:pPr eaLnBrk="1" hangingPunct="1">
              <a:spcBef>
                <a:spcPct val="50000"/>
              </a:spcBef>
              <a:buClrTx/>
              <a:buFontTx/>
              <a:buNone/>
            </a:pPr>
            <a:r>
              <a:rPr lang="en-US" altLang="zh-CN" sz="2400" dirty="0">
                <a:solidFill>
                  <a:schemeClr val="tx1"/>
                </a:solidFill>
              </a:rPr>
              <a:t>  C	  	10</a:t>
            </a:r>
            <a:r>
              <a:rPr lang="zh-CN" altLang="en-US" sz="2400" dirty="0">
                <a:solidFill>
                  <a:schemeClr val="tx1"/>
                </a:solidFill>
              </a:rPr>
              <a:t>：</a:t>
            </a:r>
            <a:r>
              <a:rPr lang="en-US" altLang="zh-CN" sz="2400" dirty="0">
                <a:solidFill>
                  <a:schemeClr val="tx1"/>
                </a:solidFill>
              </a:rPr>
              <a:t>00	         	30	                 		6</a:t>
            </a:r>
          </a:p>
        </p:txBody>
      </p:sp>
      <p:sp>
        <p:nvSpPr>
          <p:cNvPr id="8" name="Line 6">
            <a:extLst>
              <a:ext uri="{FF2B5EF4-FFF2-40B4-BE49-F238E27FC236}">
                <a16:creationId xmlns:a16="http://schemas.microsoft.com/office/drawing/2014/main" id="{1E613DC9-038F-8C6B-D955-7FF7E4C56D07}"/>
              </a:ext>
            </a:extLst>
          </p:cNvPr>
          <p:cNvSpPr>
            <a:spLocks noChangeShapeType="1"/>
          </p:cNvSpPr>
          <p:nvPr/>
        </p:nvSpPr>
        <p:spPr bwMode="auto">
          <a:xfrm>
            <a:off x="1121593" y="4168775"/>
            <a:ext cx="698341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7">
            <a:extLst>
              <a:ext uri="{FF2B5EF4-FFF2-40B4-BE49-F238E27FC236}">
                <a16:creationId xmlns:a16="http://schemas.microsoft.com/office/drawing/2014/main" id="{180FD1B6-82F3-FA81-B78E-F051A4BC1DB3}"/>
              </a:ext>
            </a:extLst>
          </p:cNvPr>
          <p:cNvSpPr>
            <a:spLocks noChangeShapeType="1"/>
          </p:cNvSpPr>
          <p:nvPr/>
        </p:nvSpPr>
        <p:spPr bwMode="auto">
          <a:xfrm>
            <a:off x="1985193" y="3881439"/>
            <a:ext cx="0" cy="19859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8">
            <a:extLst>
              <a:ext uri="{FF2B5EF4-FFF2-40B4-BE49-F238E27FC236}">
                <a16:creationId xmlns:a16="http://schemas.microsoft.com/office/drawing/2014/main" id="{75775495-4E58-B0BE-E74F-935B0B16B175}"/>
              </a:ext>
            </a:extLst>
          </p:cNvPr>
          <p:cNvSpPr>
            <a:spLocks noChangeShapeType="1"/>
          </p:cNvSpPr>
          <p:nvPr/>
        </p:nvSpPr>
        <p:spPr bwMode="auto">
          <a:xfrm flipH="1">
            <a:off x="4144194" y="3881439"/>
            <a:ext cx="1586" cy="19859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9">
            <a:extLst>
              <a:ext uri="{FF2B5EF4-FFF2-40B4-BE49-F238E27FC236}">
                <a16:creationId xmlns:a16="http://schemas.microsoft.com/office/drawing/2014/main" id="{7EAE018C-A5D3-8556-1CEF-151F8270F27C}"/>
              </a:ext>
            </a:extLst>
          </p:cNvPr>
          <p:cNvSpPr>
            <a:spLocks noChangeShapeType="1"/>
          </p:cNvSpPr>
          <p:nvPr/>
        </p:nvSpPr>
        <p:spPr bwMode="auto">
          <a:xfrm>
            <a:off x="6449242" y="3808414"/>
            <a:ext cx="1" cy="205898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Text Box 10">
            <a:extLst>
              <a:ext uri="{FF2B5EF4-FFF2-40B4-BE49-F238E27FC236}">
                <a16:creationId xmlns:a16="http://schemas.microsoft.com/office/drawing/2014/main" id="{12D4F68A-5F00-D0D9-7C54-02EC89A4F67C}"/>
              </a:ext>
            </a:extLst>
          </p:cNvPr>
          <p:cNvSpPr txBox="1">
            <a:spLocks noChangeArrowheads="1"/>
          </p:cNvSpPr>
          <p:nvPr/>
        </p:nvSpPr>
        <p:spPr bwMode="auto">
          <a:xfrm>
            <a:off x="2025015" y="5997514"/>
            <a:ext cx="741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Char char="•"/>
              <a:defRPr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dirty="0">
                <a:solidFill>
                  <a:schemeClr val="tx1"/>
                </a:solidFill>
              </a:rPr>
              <a:t>规定：优先数越大其优先级越低</a:t>
            </a:r>
          </a:p>
        </p:txBody>
      </p:sp>
    </p:spTree>
    <p:extLst>
      <p:ext uri="{BB962C8B-B14F-4D97-AF65-F5344CB8AC3E}">
        <p14:creationId xmlns:p14="http://schemas.microsoft.com/office/powerpoint/2010/main" val="2616794186"/>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进程调度应用举例</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4" name="Text Box 4">
            <a:extLst>
              <a:ext uri="{FF2B5EF4-FFF2-40B4-BE49-F238E27FC236}">
                <a16:creationId xmlns:a16="http://schemas.microsoft.com/office/drawing/2014/main" id="{0D774BF4-FA35-3B57-20C3-C5849387AB68}"/>
              </a:ext>
            </a:extLst>
          </p:cNvPr>
          <p:cNvSpPr txBox="1">
            <a:spLocks noChangeArrowheads="1"/>
          </p:cNvSpPr>
          <p:nvPr/>
        </p:nvSpPr>
        <p:spPr bwMode="auto">
          <a:xfrm>
            <a:off x="1101213" y="1323023"/>
            <a:ext cx="10359267" cy="520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Char char="•"/>
              <a:defRPr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ClrTx/>
              <a:buFontTx/>
              <a:buNone/>
            </a:pPr>
            <a:r>
              <a:rPr lang="zh-CN" altLang="en-US" sz="2400" dirty="0">
                <a:solidFill>
                  <a:schemeClr val="tx1"/>
                </a:solidFill>
              </a:rPr>
              <a:t>解：</a:t>
            </a:r>
          </a:p>
          <a:p>
            <a:pPr eaLnBrk="1" hangingPunct="1">
              <a:lnSpc>
                <a:spcPct val="140000"/>
              </a:lnSpc>
              <a:spcBef>
                <a:spcPct val="0"/>
              </a:spcBef>
              <a:buClrTx/>
              <a:buFontTx/>
              <a:buNone/>
            </a:pPr>
            <a:r>
              <a:rPr lang="en-US" altLang="zh-CN" sz="2400" dirty="0">
                <a:solidFill>
                  <a:schemeClr val="tx1"/>
                </a:solidFill>
              </a:rPr>
              <a:t>1</a:t>
            </a:r>
            <a:r>
              <a:rPr lang="zh-CN" altLang="en-US" sz="2400" dirty="0">
                <a:solidFill>
                  <a:schemeClr val="tx1"/>
                </a:solidFill>
              </a:rPr>
              <a:t>）优先级法</a:t>
            </a:r>
          </a:p>
          <a:p>
            <a:pPr eaLnBrk="1" hangingPunct="1">
              <a:lnSpc>
                <a:spcPct val="140000"/>
              </a:lnSpc>
              <a:spcBef>
                <a:spcPct val="0"/>
              </a:spcBef>
              <a:buClrTx/>
              <a:buFontTx/>
              <a:buNone/>
            </a:pPr>
            <a:r>
              <a:rPr lang="zh-CN" altLang="en-US" sz="2400" dirty="0">
                <a:solidFill>
                  <a:schemeClr val="tx1"/>
                </a:solidFill>
              </a:rPr>
              <a:t>       因为进程是同时到达的，只须按进程的优先级来考虑；又因为系统中规定优先数越大其优先级越低，因此可知该三进程的优先级分别是</a:t>
            </a:r>
            <a:r>
              <a:rPr lang="en-US" altLang="zh-CN" sz="2400" dirty="0">
                <a:solidFill>
                  <a:schemeClr val="tx1"/>
                </a:solidFill>
              </a:rPr>
              <a:t>B &gt;C &gt;A</a:t>
            </a:r>
            <a:r>
              <a:rPr lang="zh-CN" altLang="en-US" sz="2400" dirty="0">
                <a:solidFill>
                  <a:schemeClr val="tx1"/>
                </a:solidFill>
              </a:rPr>
              <a:t>。</a:t>
            </a:r>
          </a:p>
          <a:p>
            <a:pPr eaLnBrk="1" hangingPunct="1">
              <a:lnSpc>
                <a:spcPct val="140000"/>
              </a:lnSpc>
              <a:spcBef>
                <a:spcPct val="0"/>
              </a:spcBef>
              <a:buClrTx/>
              <a:buFontTx/>
              <a:buNone/>
            </a:pPr>
            <a:r>
              <a:rPr lang="zh-CN" altLang="en-US" sz="2400" dirty="0">
                <a:solidFill>
                  <a:schemeClr val="tx1"/>
                </a:solidFill>
              </a:rPr>
              <a:t>所以这些进程的调度次序及各自的周转时间为：</a:t>
            </a:r>
          </a:p>
          <a:p>
            <a:pPr eaLnBrk="1" hangingPunct="1">
              <a:lnSpc>
                <a:spcPct val="140000"/>
              </a:lnSpc>
              <a:spcBef>
                <a:spcPct val="0"/>
              </a:spcBef>
              <a:buClrTx/>
              <a:buFontTx/>
              <a:buNone/>
            </a:pPr>
            <a:r>
              <a:rPr lang="zh-CN" altLang="en-US" sz="2400" dirty="0">
                <a:solidFill>
                  <a:schemeClr val="tx1"/>
                </a:solidFill>
              </a:rPr>
              <a:t>	</a:t>
            </a:r>
            <a:r>
              <a:rPr lang="en-US" altLang="zh-CN" sz="2400" dirty="0">
                <a:solidFill>
                  <a:schemeClr val="tx1"/>
                </a:solidFill>
              </a:rPr>
              <a:t>B</a:t>
            </a:r>
            <a:r>
              <a:rPr lang="zh-CN" altLang="en-US" sz="2400" dirty="0">
                <a:solidFill>
                  <a:schemeClr val="tx1"/>
                </a:solidFill>
              </a:rPr>
              <a:t>：</a:t>
            </a:r>
            <a:r>
              <a:rPr lang="en-US" altLang="zh-CN" sz="2400" dirty="0">
                <a:solidFill>
                  <a:schemeClr val="tx1"/>
                </a:solidFill>
              </a:rPr>
              <a:t>10:020-10:00=20(</a:t>
            </a:r>
            <a:r>
              <a:rPr lang="zh-CN" altLang="en-US" sz="2400" dirty="0">
                <a:solidFill>
                  <a:schemeClr val="tx1"/>
                </a:solidFill>
              </a:rPr>
              <a:t>秒</a:t>
            </a:r>
            <a:r>
              <a:rPr lang="en-US" altLang="zh-CN" sz="2400" dirty="0">
                <a:solidFill>
                  <a:schemeClr val="tx1"/>
                </a:solidFill>
              </a:rPr>
              <a:t>)</a:t>
            </a:r>
          </a:p>
          <a:p>
            <a:pPr eaLnBrk="1" hangingPunct="1">
              <a:lnSpc>
                <a:spcPct val="140000"/>
              </a:lnSpc>
              <a:spcBef>
                <a:spcPct val="0"/>
              </a:spcBef>
              <a:buClrTx/>
              <a:buFontTx/>
              <a:buNone/>
            </a:pPr>
            <a:r>
              <a:rPr lang="en-US" altLang="zh-CN" sz="2400" dirty="0">
                <a:solidFill>
                  <a:schemeClr val="tx1"/>
                </a:solidFill>
              </a:rPr>
              <a:t>	C</a:t>
            </a:r>
            <a:r>
              <a:rPr lang="zh-CN" altLang="en-US" sz="2400" dirty="0">
                <a:solidFill>
                  <a:schemeClr val="tx1"/>
                </a:solidFill>
              </a:rPr>
              <a:t>：</a:t>
            </a:r>
            <a:r>
              <a:rPr lang="en-US" altLang="zh-CN" sz="2400" dirty="0">
                <a:solidFill>
                  <a:schemeClr val="tx1"/>
                </a:solidFill>
              </a:rPr>
              <a:t>10:050-10:00=50(</a:t>
            </a:r>
            <a:r>
              <a:rPr lang="zh-CN" altLang="en-US" sz="2400" dirty="0">
                <a:solidFill>
                  <a:schemeClr val="tx1"/>
                </a:solidFill>
              </a:rPr>
              <a:t>秒</a:t>
            </a:r>
            <a:r>
              <a:rPr lang="en-US" altLang="zh-CN" sz="2400" dirty="0">
                <a:solidFill>
                  <a:schemeClr val="tx1"/>
                </a:solidFill>
              </a:rPr>
              <a:t>)</a:t>
            </a:r>
          </a:p>
          <a:p>
            <a:pPr eaLnBrk="1" hangingPunct="1">
              <a:lnSpc>
                <a:spcPct val="140000"/>
              </a:lnSpc>
              <a:spcBef>
                <a:spcPct val="0"/>
              </a:spcBef>
              <a:buClrTx/>
              <a:buFontTx/>
              <a:buNone/>
            </a:pPr>
            <a:r>
              <a:rPr lang="en-US" altLang="zh-CN" sz="2400" dirty="0">
                <a:solidFill>
                  <a:schemeClr val="tx1"/>
                </a:solidFill>
              </a:rPr>
              <a:t>	A</a:t>
            </a:r>
            <a:r>
              <a:rPr lang="zh-CN" altLang="en-US" sz="2400" dirty="0">
                <a:solidFill>
                  <a:schemeClr val="tx1"/>
                </a:solidFill>
              </a:rPr>
              <a:t>：</a:t>
            </a:r>
            <a:r>
              <a:rPr lang="en-US" altLang="zh-CN" sz="2400" dirty="0">
                <a:solidFill>
                  <a:schemeClr val="tx1"/>
                </a:solidFill>
              </a:rPr>
              <a:t>10:060-10:00=60</a:t>
            </a:r>
            <a:r>
              <a:rPr lang="zh-CN" altLang="en-US" sz="2400" dirty="0">
                <a:solidFill>
                  <a:schemeClr val="tx1"/>
                </a:solidFill>
              </a:rPr>
              <a:t>（秒）</a:t>
            </a:r>
          </a:p>
          <a:p>
            <a:pPr eaLnBrk="1" hangingPunct="1">
              <a:lnSpc>
                <a:spcPct val="140000"/>
              </a:lnSpc>
              <a:spcBef>
                <a:spcPct val="0"/>
              </a:spcBef>
              <a:buClrTx/>
              <a:buFontTx/>
              <a:buNone/>
            </a:pPr>
            <a:r>
              <a:rPr lang="zh-CN" altLang="en-US" sz="2400" dirty="0">
                <a:solidFill>
                  <a:schemeClr val="tx1"/>
                </a:solidFill>
              </a:rPr>
              <a:t>所以有三进程的平均周转时间为：</a:t>
            </a:r>
          </a:p>
          <a:p>
            <a:pPr eaLnBrk="1" hangingPunct="1">
              <a:lnSpc>
                <a:spcPct val="140000"/>
              </a:lnSpc>
              <a:spcBef>
                <a:spcPct val="0"/>
              </a:spcBef>
              <a:buClrTx/>
              <a:buFontTx/>
              <a:buNone/>
            </a:pPr>
            <a:r>
              <a:rPr lang="zh-CN" altLang="en-US" sz="2400" dirty="0">
                <a:solidFill>
                  <a:schemeClr val="tx1"/>
                </a:solidFill>
              </a:rPr>
              <a:t>	（</a:t>
            </a:r>
            <a:r>
              <a:rPr lang="en-US" altLang="zh-CN" sz="2400" dirty="0">
                <a:solidFill>
                  <a:schemeClr val="tx1"/>
                </a:solidFill>
              </a:rPr>
              <a:t>20+50+60</a:t>
            </a:r>
            <a:r>
              <a:rPr lang="zh-CN" altLang="en-US" sz="2400" dirty="0">
                <a:solidFill>
                  <a:schemeClr val="tx1"/>
                </a:solidFill>
              </a:rPr>
              <a:t>）</a:t>
            </a:r>
            <a:r>
              <a:rPr lang="en-US" altLang="zh-CN" sz="2400" dirty="0">
                <a:solidFill>
                  <a:schemeClr val="tx1"/>
                </a:solidFill>
              </a:rPr>
              <a:t>/3=43.33</a:t>
            </a:r>
            <a:r>
              <a:rPr lang="zh-CN" altLang="en-US" sz="2400" dirty="0">
                <a:solidFill>
                  <a:schemeClr val="tx1"/>
                </a:solidFill>
              </a:rPr>
              <a:t>（秒）  </a:t>
            </a:r>
          </a:p>
        </p:txBody>
      </p:sp>
    </p:spTree>
    <p:extLst>
      <p:ext uri="{BB962C8B-B14F-4D97-AF65-F5344CB8AC3E}">
        <p14:creationId xmlns:p14="http://schemas.microsoft.com/office/powerpoint/2010/main" val="918494069"/>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进程调度应用举例</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Text Box 4">
            <a:extLst>
              <a:ext uri="{FF2B5EF4-FFF2-40B4-BE49-F238E27FC236}">
                <a16:creationId xmlns:a16="http://schemas.microsoft.com/office/drawing/2014/main" id="{892EBCC6-98C7-DF42-60D5-CF388D5E59AD}"/>
              </a:ext>
            </a:extLst>
          </p:cNvPr>
          <p:cNvSpPr txBox="1">
            <a:spLocks noChangeArrowheads="1"/>
          </p:cNvSpPr>
          <p:nvPr/>
        </p:nvSpPr>
        <p:spPr bwMode="auto">
          <a:xfrm>
            <a:off x="1101213" y="1323023"/>
            <a:ext cx="10359267" cy="46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Char char="•"/>
              <a:defRPr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2</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）短进程优先法</a:t>
            </a: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按短进程优先法调度时，进程的调度次序为：</a:t>
            </a: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A&gt; B&gt; C</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每个进程的周转时间为：</a:t>
            </a: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10:010-10:00=10(</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秒</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B</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10:030-10:00=30(</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秒</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C</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10:060-10:00=60</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（秒）</a:t>
            </a: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所以三进程的平均周转时间为：</a:t>
            </a:r>
          </a:p>
          <a:p>
            <a:pPr marL="0" marR="0" lvl="0" indent="0" algn="l" defTabSz="914400" rtl="0" eaLnBrk="1" fontAlgn="base" latinLnBrk="0" hangingPunct="1">
              <a:lnSpc>
                <a:spcPct val="14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          （</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10+30+60</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/3=33.33</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（秒） </a:t>
            </a:r>
          </a:p>
        </p:txBody>
      </p:sp>
    </p:spTree>
    <p:extLst>
      <p:ext uri="{BB962C8B-B14F-4D97-AF65-F5344CB8AC3E}">
        <p14:creationId xmlns:p14="http://schemas.microsoft.com/office/powerpoint/2010/main" val="1444963060"/>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Process Scheduling</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喵呜黑体" panose="02000503000000000000" charset="-122"/>
                <a:ea typeface="喵呜黑体" panose="02000503000000000000" charset="-122"/>
                <a:cs typeface="+mn-cs"/>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喵呜黑体" panose="02000503000000000000" charset="-122"/>
                <a:ea typeface="喵呜黑体" panose="02000503000000000000" charset="-122"/>
                <a:cs typeface="+mn-cs"/>
              </a:endParaRPr>
            </a:p>
          </p:txBody>
        </p:sp>
      </p:grpSp>
      <p:pic>
        <p:nvPicPr>
          <p:cNvPr id="5" name="图片 4"/>
          <p:cNvPicPr>
            <a:picLocks noChangeAspect="1"/>
          </p:cNvPicPr>
          <p:nvPr/>
        </p:nvPicPr>
        <p:blipFill>
          <a:blip r:embed="rId2"/>
          <a:stretch>
            <a:fillRect/>
          </a:stretch>
        </p:blipFill>
        <p:spPr>
          <a:xfrm>
            <a:off x="2187851" y="1663700"/>
            <a:ext cx="8355068" cy="4577680"/>
          </a:xfrm>
          <a:prstGeom prst="rect">
            <a:avLst/>
          </a:prstGeom>
          <a:solidFill>
            <a:schemeClr val="bg1"/>
          </a:solidFill>
        </p:spPr>
      </p:pic>
      <p:sp>
        <p:nvSpPr>
          <p:cNvPr id="6" name="文本框 5"/>
          <p:cNvSpPr txBox="1"/>
          <p:nvPr/>
        </p:nvSpPr>
        <p:spPr>
          <a:xfrm>
            <a:off x="8895293" y="4945236"/>
            <a:ext cx="136815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为什么被暂停了？</a:t>
            </a:r>
          </a:p>
        </p:txBody>
      </p:sp>
      <p:sp>
        <p:nvSpPr>
          <p:cNvPr id="10" name="文本框 9"/>
          <p:cNvSpPr txBox="1"/>
          <p:nvPr/>
        </p:nvSpPr>
        <p:spPr>
          <a:xfrm>
            <a:off x="2270557" y="4441180"/>
            <a:ext cx="136815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为什么选它来运行？</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调度机制设定</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Rectangle 3">
            <a:extLst>
              <a:ext uri="{FF2B5EF4-FFF2-40B4-BE49-F238E27FC236}">
                <a16:creationId xmlns:a16="http://schemas.microsoft.com/office/drawing/2014/main" id="{0918F8F2-3322-7488-16B5-3DE7C2D78631}"/>
              </a:ext>
            </a:extLst>
          </p:cNvPr>
          <p:cNvSpPr txBox="1">
            <a:spLocks noChangeArrowheads="1"/>
          </p:cNvSpPr>
          <p:nvPr/>
        </p:nvSpPr>
        <p:spPr bwMode="auto">
          <a:xfrm>
            <a:off x="634365" y="1628775"/>
            <a:ext cx="10859545"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28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70000"/>
              <a:buFont typeface="Wingdings" panose="05000000000000000000"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5pPr>
            <a:lvl6pPr marL="25146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6pPr>
            <a:lvl7pPr marL="29718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7pPr>
            <a:lvl8pPr marL="34290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8pPr>
            <a:lvl9pPr marL="38862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9pPr>
          </a:lstStyle>
          <a:p>
            <a:pPr defTabSz="914400" eaLnBrk="1" hangingPunct="1"/>
            <a:r>
              <a:rPr lang="zh-CN" altLang="en-US" kern="0" dirty="0">
                <a:latin typeface="微软雅黑" panose="020B0503020204020204" pitchFamily="34" charset="-122"/>
                <a:ea typeface="微软雅黑" panose="020B0503020204020204" pitchFamily="34" charset="-122"/>
              </a:rPr>
              <a:t>将是否</a:t>
            </a:r>
            <a:r>
              <a:rPr lang="zh-CN" altLang="en-US" u="sng" kern="0" dirty="0">
                <a:latin typeface="微软雅黑" panose="020B0503020204020204" pitchFamily="34" charset="-122"/>
                <a:ea typeface="微软雅黑" panose="020B0503020204020204" pitchFamily="34" charset="-122"/>
              </a:rPr>
              <a:t>允许做</a:t>
            </a:r>
            <a:r>
              <a:rPr lang="zh-CN" altLang="en-US" kern="0" dirty="0">
                <a:latin typeface="微软雅黑" panose="020B0503020204020204" pitchFamily="34" charset="-122"/>
                <a:ea typeface="微软雅黑" panose="020B0503020204020204" pitchFamily="34" charset="-122"/>
              </a:rPr>
              <a:t>和它将</a:t>
            </a:r>
            <a:r>
              <a:rPr lang="zh-CN" altLang="en-US" u="sng" kern="0" dirty="0">
                <a:latin typeface="微软雅黑" panose="020B0503020204020204" pitchFamily="34" charset="-122"/>
                <a:ea typeface="微软雅黑" panose="020B0503020204020204" pitchFamily="34" charset="-122"/>
              </a:rPr>
              <a:t>如何做</a:t>
            </a:r>
            <a:r>
              <a:rPr lang="zh-CN" altLang="en-US" kern="0" dirty="0">
                <a:latin typeface="微软雅黑" panose="020B0503020204020204" pitchFamily="34" charset="-122"/>
                <a:ea typeface="微软雅黑" panose="020B0503020204020204" pitchFamily="34" charset="-122"/>
              </a:rPr>
              <a:t>分开管理</a:t>
            </a:r>
          </a:p>
          <a:p>
            <a:pPr lvl="1" defTabSz="914400" eaLnBrk="1" hangingPunct="1"/>
            <a:r>
              <a:rPr lang="zh-CN" altLang="en-US" sz="2000" kern="0" dirty="0">
                <a:latin typeface="微软雅黑" panose="020B0503020204020204" pitchFamily="34" charset="-122"/>
                <a:ea typeface="微软雅黑" panose="020B0503020204020204" pitchFamily="34" charset="-122"/>
              </a:rPr>
              <a:t>主进程应该知道哪个子进程更重要些，须优先处理．所以应提供用户进程参与调度的机制。</a:t>
            </a:r>
            <a:endParaRPr lang="en-US" altLang="zh-CN" kern="0" dirty="0">
              <a:latin typeface="微软雅黑" panose="020B0503020204020204" pitchFamily="34" charset="-122"/>
              <a:ea typeface="微软雅黑" panose="020B0503020204020204" pitchFamily="34" charset="-122"/>
            </a:endParaRPr>
          </a:p>
          <a:p>
            <a:pPr defTabSz="914400" eaLnBrk="1" hangingPunct="1"/>
            <a:r>
              <a:rPr lang="zh-CN" altLang="en-US" kern="0" dirty="0">
                <a:latin typeface="微软雅黑" panose="020B0503020204020204" pitchFamily="34" charset="-122"/>
                <a:ea typeface="微软雅黑" panose="020B0503020204020204" pitchFamily="34" charset="-122"/>
              </a:rPr>
              <a:t>调度算法参量化</a:t>
            </a:r>
          </a:p>
          <a:p>
            <a:pPr lvl="1" defTabSz="914400" eaLnBrk="1" hangingPunct="1"/>
            <a:r>
              <a:rPr lang="zh-CN" altLang="en-US" kern="0" dirty="0">
                <a:latin typeface="微软雅黑" panose="020B0503020204020204" pitchFamily="34" charset="-122"/>
                <a:ea typeface="微软雅黑" panose="020B0503020204020204" pitchFamily="34" charset="-122"/>
              </a:rPr>
              <a:t>在系统核心层设计实现机制</a:t>
            </a:r>
            <a:endParaRPr lang="en-US" altLang="zh-CN" kern="0" dirty="0">
              <a:latin typeface="微软雅黑" panose="020B0503020204020204" pitchFamily="34" charset="-122"/>
              <a:ea typeface="微软雅黑" panose="020B0503020204020204" pitchFamily="34" charset="-122"/>
            </a:endParaRPr>
          </a:p>
          <a:p>
            <a:pPr defTabSz="914400" eaLnBrk="1" hangingPunct="1"/>
            <a:r>
              <a:rPr lang="zh-CN" altLang="en-US" kern="0" dirty="0">
                <a:latin typeface="微软雅黑" panose="020B0503020204020204" pitchFamily="34" charset="-122"/>
                <a:ea typeface="微软雅黑" panose="020B0503020204020204" pitchFamily="34" charset="-122"/>
              </a:rPr>
              <a:t>由用户进程完成参数的填写</a:t>
            </a:r>
          </a:p>
          <a:p>
            <a:pPr lvl="1" defTabSz="914400" eaLnBrk="1" hangingPunct="1"/>
            <a:r>
              <a:rPr lang="zh-CN" altLang="en-US" kern="0" dirty="0">
                <a:latin typeface="微软雅黑" panose="020B0503020204020204" pitchFamily="34" charset="-122"/>
                <a:ea typeface="微软雅黑" panose="020B0503020204020204" pitchFamily="34" charset="-122"/>
              </a:rPr>
              <a:t>由用户进程完成调度策略设置</a:t>
            </a:r>
            <a:endParaRPr lang="en-US" altLang="zh-CN" kern="0" dirty="0">
              <a:latin typeface="微软雅黑" panose="020B0503020204020204" pitchFamily="34" charset="-122"/>
              <a:ea typeface="微软雅黑" panose="020B0503020204020204" pitchFamily="34" charset="-122"/>
            </a:endParaRPr>
          </a:p>
          <a:p>
            <a:pPr defTabSz="914400" eaLnBrk="1" hangingPunct="1"/>
            <a:endParaRPr lang="en-US" altLang="zh-CN"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879955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 calcmode="lin" valueType="num">
                                      <p:cBhvr additive="base">
                                        <p:cTn id="2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关于进程</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内容占位符 2">
            <a:extLst>
              <a:ext uri="{FF2B5EF4-FFF2-40B4-BE49-F238E27FC236}">
                <a16:creationId xmlns:a16="http://schemas.microsoft.com/office/drawing/2014/main" id="{8A0783E3-1691-A998-683E-B7FAF2B0B5D4}"/>
              </a:ext>
            </a:extLst>
          </p:cNvPr>
          <p:cNvSpPr txBox="1">
            <a:spLocks/>
          </p:cNvSpPr>
          <p:nvPr/>
        </p:nvSpPr>
        <p:spPr>
          <a:xfrm>
            <a:off x="634365" y="1531586"/>
            <a:ext cx="10908706"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just" fontAlgn="base">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多个程序同时在一台计算机上执行（并发），可以达到提高处理器利用率的效果</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342900" lvl="0" indent="-342900" algn="just" fontAlgn="base">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为了方便多个程序同时执行，又不相互影响，我们设计了进程的概念，并实现了进行的切换（</a:t>
            </a:r>
            <a:r>
              <a:rPr lang="en-US" altLang="zh-CN" sz="2800" kern="0" dirty="0">
                <a:solidFill>
                  <a:srgbClr val="003366"/>
                </a:solidFill>
                <a:latin typeface="微软雅黑" panose="020B0503020204020204" pitchFamily="34" charset="-122"/>
                <a:ea typeface="微软雅黑" panose="020B0503020204020204" pitchFamily="34" charset="-122"/>
              </a:rPr>
              <a:t>context switch)</a:t>
            </a:r>
          </a:p>
          <a:p>
            <a:pPr marL="342900" lvl="0" indent="-342900" algn="just" fontAlgn="base">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为了找到切换进程的合理时机，我们设计了进程的状态模型，并封装了系统的资源使用接口以捕获进程的行为</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342900" lvl="0" indent="-342900" algn="just" fontAlgn="base">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为了避免进程受到不公平的待遇，我们设计了多种调度算法（排队，时间片，优先级等）</a:t>
            </a:r>
          </a:p>
        </p:txBody>
      </p:sp>
    </p:spTree>
    <p:extLst>
      <p:ext uri="{BB962C8B-B14F-4D97-AF65-F5344CB8AC3E}">
        <p14:creationId xmlns:p14="http://schemas.microsoft.com/office/powerpoint/2010/main" val="3184069359"/>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进程的设计目标</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内容占位符 2">
            <a:extLst>
              <a:ext uri="{FF2B5EF4-FFF2-40B4-BE49-F238E27FC236}">
                <a16:creationId xmlns:a16="http://schemas.microsoft.com/office/drawing/2014/main" id="{3FA1474E-3587-EC37-1CB1-591C56E9560E}"/>
              </a:ext>
            </a:extLst>
          </p:cNvPr>
          <p:cNvSpPr txBox="1">
            <a:spLocks/>
          </p:cNvSpPr>
          <p:nvPr/>
        </p:nvSpPr>
        <p:spPr>
          <a:xfrm>
            <a:off x="634365" y="1531586"/>
            <a:ext cx="10908706"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简化开发</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应用程序不必关心有没有其他人还在用这台计算机</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应用程序不必关心硬件的细节，只需使用统一的接口得到资源（同时触发“不使用</a:t>
            </a:r>
            <a:r>
              <a:rPr lang="en-US" altLang="zh-CN" sz="2400" kern="0" dirty="0">
                <a:solidFill>
                  <a:srgbClr val="000000"/>
                </a:solidFill>
                <a:latin typeface="微软雅黑" panose="020B0503020204020204" pitchFamily="34" charset="-122"/>
                <a:ea typeface="微软雅黑" panose="020B0503020204020204" pitchFamily="34" charset="-122"/>
              </a:rPr>
              <a:t>CPU</a:t>
            </a:r>
            <a:r>
              <a:rPr lang="zh-CN" altLang="en-US" sz="2400" kern="0" dirty="0">
                <a:solidFill>
                  <a:srgbClr val="000000"/>
                </a:solidFill>
                <a:latin typeface="微软雅黑" panose="020B0503020204020204" pitchFamily="34" charset="-122"/>
                <a:ea typeface="微软雅黑" panose="020B0503020204020204" pitchFamily="34" charset="-122"/>
              </a:rPr>
              <a:t>”）</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应用程序会分时复用</a:t>
            </a:r>
            <a:r>
              <a:rPr lang="en-US" altLang="zh-CN" sz="2400" kern="0" dirty="0">
                <a:solidFill>
                  <a:srgbClr val="000000"/>
                </a:solidFill>
                <a:latin typeface="微软雅黑" panose="020B0503020204020204" pitchFamily="34" charset="-122"/>
                <a:ea typeface="微软雅黑" panose="020B0503020204020204" pitchFamily="34" charset="-122"/>
              </a:rPr>
              <a:t>CPU</a:t>
            </a:r>
            <a:r>
              <a:rPr lang="zh-CN" altLang="en-US" sz="2400" kern="0" dirty="0">
                <a:solidFill>
                  <a:srgbClr val="000000"/>
                </a:solidFill>
                <a:latin typeface="微软雅黑" panose="020B0503020204020204" pitchFamily="34" charset="-122"/>
                <a:ea typeface="微软雅黑" panose="020B0503020204020204" pitchFamily="34" charset="-122"/>
              </a:rPr>
              <a:t>，而不必操心切换的细节</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简化管理</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操作系统统揽所有的资源，并全权决定分配给哪个进程</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操作系统可以在任何需要的时刻打断进程执行并实现两个进程的切换，而不必关心它们的具体实现</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操作系统设计的公平、实时、高吞吐的策略，可以统一的应用到多种运行环境中</a:t>
            </a:r>
          </a:p>
        </p:txBody>
      </p:sp>
    </p:spTree>
    <p:extLst>
      <p:ext uri="{BB962C8B-B14F-4D97-AF65-F5344CB8AC3E}">
        <p14:creationId xmlns:p14="http://schemas.microsoft.com/office/powerpoint/2010/main" val="3908086873"/>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C0FB2383-E575-E7BF-B1DD-12CE6A2ED420}"/>
              </a:ext>
            </a:extLst>
          </p:cNvPr>
          <p:cNvSpPr txBox="1">
            <a:spLocks/>
          </p:cNvSpPr>
          <p:nvPr/>
        </p:nvSpPr>
        <p:spPr>
          <a:xfrm>
            <a:off x="634365" y="1531586"/>
            <a:ext cx="10908706"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进程调度是不是“免费”的</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不是，上下文切换的代价很大</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时间片轮转的“分时共享”是不是一个很好的设计机制？</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上下文切换大概占据千分之一的时间片时间（实际远远不止）</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上下文切换并没有实际推进程序的运行</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不进行时间片轮转，系统也有机会触发调度</a:t>
            </a:r>
          </a:p>
        </p:txBody>
      </p:sp>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关于进程调度的思考</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10" name="图片 9">
            <a:extLst>
              <a:ext uri="{FF2B5EF4-FFF2-40B4-BE49-F238E27FC236}">
                <a16:creationId xmlns:a16="http://schemas.microsoft.com/office/drawing/2014/main" id="{E3E709E9-43D0-F19D-0D02-CCBB2CF9258B}"/>
              </a:ext>
            </a:extLst>
          </p:cNvPr>
          <p:cNvPicPr>
            <a:picLocks noChangeAspect="1"/>
          </p:cNvPicPr>
          <p:nvPr/>
        </p:nvPicPr>
        <p:blipFill>
          <a:blip r:embed="rId2"/>
          <a:stretch>
            <a:fillRect/>
          </a:stretch>
        </p:blipFill>
        <p:spPr>
          <a:xfrm>
            <a:off x="1012722" y="1495513"/>
            <a:ext cx="9547123" cy="4566832"/>
          </a:xfrm>
          <a:prstGeom prst="rect">
            <a:avLst/>
          </a:prstGeom>
        </p:spPr>
      </p:pic>
      <p:sp>
        <p:nvSpPr>
          <p:cNvPr id="3" name="文本框 2">
            <a:extLst>
              <a:ext uri="{FF2B5EF4-FFF2-40B4-BE49-F238E27FC236}">
                <a16:creationId xmlns:a16="http://schemas.microsoft.com/office/drawing/2014/main" id="{5DA4E9C6-15F8-4728-953D-F87463B25AE2}"/>
              </a:ext>
            </a:extLst>
          </p:cNvPr>
          <p:cNvSpPr txBox="1"/>
          <p:nvPr/>
        </p:nvSpPr>
        <p:spPr>
          <a:xfrm>
            <a:off x="1656784" y="5877242"/>
            <a:ext cx="8030424" cy="369332"/>
          </a:xfrm>
          <a:prstGeom prst="rect">
            <a:avLst/>
          </a:prstGeom>
          <a:noFill/>
        </p:spPr>
        <p:txBody>
          <a:bodyPr wrap="square" rtlCol="0">
            <a:spAutoFit/>
          </a:bodyPr>
          <a:lstStyle/>
          <a:p>
            <a:r>
              <a:rPr lang="zh-CN" altLang="en-US" dirty="0"/>
              <a:t>延伸知识：查一查</a:t>
            </a:r>
            <a:r>
              <a:rPr lang="en-US" altLang="zh-CN" dirty="0"/>
              <a:t>Linux</a:t>
            </a:r>
            <a:r>
              <a:rPr lang="zh-CN" altLang="en-US" dirty="0"/>
              <a:t>中的</a:t>
            </a:r>
            <a:r>
              <a:rPr lang="en-US" altLang="zh-CN" dirty="0"/>
              <a:t>NO_HZ</a:t>
            </a:r>
            <a:r>
              <a:rPr lang="zh-CN" altLang="en-US" dirty="0"/>
              <a:t>机制是什么</a:t>
            </a:r>
          </a:p>
        </p:txBody>
      </p:sp>
    </p:spTree>
    <p:extLst>
      <p:ext uri="{BB962C8B-B14F-4D97-AF65-F5344CB8AC3E}">
        <p14:creationId xmlns:p14="http://schemas.microsoft.com/office/powerpoint/2010/main" val="388994957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 calcmode="lin" valueType="num">
                                      <p:cBhvr additive="base">
                                        <p:cTn id="2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9" name="标题 8">
            <a:extLst>
              <a:ext uri="{FF2B5EF4-FFF2-40B4-BE49-F238E27FC236}">
                <a16:creationId xmlns:a16="http://schemas.microsoft.com/office/drawing/2014/main" id="{BC22AEE5-ED4F-4E5E-AA40-945DCD2AAD80}"/>
              </a:ext>
            </a:extLst>
          </p:cNvPr>
          <p:cNvSpPr>
            <a:spLocks noGrp="1"/>
          </p:cNvSpPr>
          <p:nvPr>
            <p:ph type="ctrTitle"/>
          </p:nvPr>
        </p:nvSpPr>
        <p:spPr>
          <a:xfrm>
            <a:off x="2209800" y="2693987"/>
            <a:ext cx="7772400" cy="1470025"/>
          </a:xfrm>
        </p:spPr>
        <p:txBody>
          <a:bodyPr anchor="ctr">
            <a:noAutofit/>
          </a:bodyPr>
          <a:lstStyle/>
          <a:p>
            <a:r>
              <a:rPr lang="zh-CN" altLang="en-US" sz="3600" dirty="0">
                <a:latin typeface="微软雅黑" panose="020B0503020204020204" pitchFamily="34" charset="-122"/>
                <a:ea typeface="微软雅黑" panose="020B0503020204020204" pitchFamily="34" charset="-122"/>
              </a:rPr>
              <a:t>如果有多个处理器（核心）</a:t>
            </a:r>
            <a:br>
              <a:rPr lang="en-US" altLang="zh-CN" sz="3600" dirty="0">
                <a:latin typeface="微软雅黑" panose="020B0503020204020204" pitchFamily="34" charset="-122"/>
                <a:ea typeface="微软雅黑" panose="020B0503020204020204" pitchFamily="34" charset="-122"/>
              </a:rPr>
            </a:br>
            <a:r>
              <a:rPr lang="zh-CN" altLang="en-US" sz="3600" dirty="0">
                <a:latin typeface="微软雅黑" panose="020B0503020204020204" pitchFamily="34" charset="-122"/>
                <a:ea typeface="微软雅黑" panose="020B0503020204020204" pitchFamily="34" charset="-122"/>
              </a:rPr>
              <a:t>应该怎么设计进程和调度器？</a:t>
            </a:r>
          </a:p>
        </p:txBody>
      </p:sp>
    </p:spTree>
    <p:extLst>
      <p:ext uri="{BB962C8B-B14F-4D97-AF65-F5344CB8AC3E}">
        <p14:creationId xmlns:p14="http://schemas.microsoft.com/office/powerpoint/2010/main" val="2216658264"/>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多处理器系统（多用于手机）</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8" name="图片 7" descr="J_3)TSLHRIJA9TJ3FL58N18">
            <a:extLst>
              <a:ext uri="{FF2B5EF4-FFF2-40B4-BE49-F238E27FC236}">
                <a16:creationId xmlns:a16="http://schemas.microsoft.com/office/drawing/2014/main" id="{98E3A282-6299-4891-8EF6-0C1AC5D8AB51}"/>
              </a:ext>
            </a:extLst>
          </p:cNvPr>
          <p:cNvPicPr>
            <a:picLocks noChangeAspect="1"/>
          </p:cNvPicPr>
          <p:nvPr>
            <p:custDataLst>
              <p:tags r:id="rId1"/>
            </p:custDataLst>
          </p:nvPr>
        </p:nvPicPr>
        <p:blipFill>
          <a:blip r:embed="rId3"/>
          <a:stretch>
            <a:fillRect/>
          </a:stretch>
        </p:blipFill>
        <p:spPr>
          <a:xfrm>
            <a:off x="2210893" y="1663700"/>
            <a:ext cx="8605063" cy="4307442"/>
          </a:xfrm>
          <a:prstGeom prst="rect">
            <a:avLst/>
          </a:prstGeom>
        </p:spPr>
      </p:pic>
    </p:spTree>
    <p:extLst>
      <p:ext uri="{BB962C8B-B14F-4D97-AF65-F5344CB8AC3E}">
        <p14:creationId xmlns:p14="http://schemas.microsoft.com/office/powerpoint/2010/main" val="912426370"/>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多核处理器（</a:t>
            </a:r>
            <a:r>
              <a:rPr lang="en-US" altLang="zh-CN" sz="3600" dirty="0">
                <a:latin typeface="微软雅黑" panose="020B0503020204020204" pitchFamily="34" charset="-122"/>
                <a:ea typeface="微软雅黑" panose="020B0503020204020204" pitchFamily="34" charset="-122"/>
              </a:rPr>
              <a:t>NUMA</a:t>
            </a:r>
            <a:r>
              <a:rPr lang="zh-CN" altLang="en-US" sz="3600" dirty="0">
                <a:latin typeface="微软雅黑" panose="020B0503020204020204" pitchFamily="34" charset="-122"/>
                <a:ea typeface="微软雅黑" panose="020B0503020204020204" pitchFamily="34" charset="-122"/>
              </a:rPr>
              <a:t>结构，多用于服务器）</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9" name="图片 1" descr="L1G_UTT8L`R7~HADQ@Y(@~0">
            <a:extLst>
              <a:ext uri="{FF2B5EF4-FFF2-40B4-BE49-F238E27FC236}">
                <a16:creationId xmlns:a16="http://schemas.microsoft.com/office/drawing/2014/main" id="{49DE0448-B9BC-4601-8E9E-A5483D485B80}"/>
              </a:ext>
            </a:extLst>
          </p:cNvPr>
          <p:cNvPicPr>
            <a:picLocks noChangeAspect="1"/>
          </p:cNvPicPr>
          <p:nvPr>
            <p:custDataLst>
              <p:tags r:id="rId1"/>
            </p:custDataLst>
          </p:nvPr>
        </p:nvPicPr>
        <p:blipFill>
          <a:blip r:embed="rId3"/>
          <a:stretch>
            <a:fillRect/>
          </a:stretch>
        </p:blipFill>
        <p:spPr>
          <a:xfrm>
            <a:off x="2176673" y="1634700"/>
            <a:ext cx="7297833" cy="4565846"/>
          </a:xfrm>
          <a:prstGeom prst="rect">
            <a:avLst/>
          </a:prstGeom>
        </p:spPr>
      </p:pic>
    </p:spTree>
    <p:extLst>
      <p:ext uri="{BB962C8B-B14F-4D97-AF65-F5344CB8AC3E}">
        <p14:creationId xmlns:p14="http://schemas.microsoft.com/office/powerpoint/2010/main" val="2321260048"/>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同构多核上的调度</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 name="内容占位符 1">
            <a:extLst>
              <a:ext uri="{FF2B5EF4-FFF2-40B4-BE49-F238E27FC236}">
                <a16:creationId xmlns:a16="http://schemas.microsoft.com/office/drawing/2014/main" id="{1CF0DAE9-CE0A-A032-9BB9-E9D854652797}"/>
              </a:ext>
            </a:extLst>
          </p:cNvPr>
          <p:cNvSpPr txBox="1">
            <a:spLocks/>
          </p:cNvSpPr>
          <p:nvPr/>
        </p:nvSpPr>
        <p:spPr>
          <a:xfrm>
            <a:off x="2118413" y="1572102"/>
            <a:ext cx="8207375" cy="49672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每一个</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有一个队列组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全局统一的队列</a:t>
            </a:r>
            <a:endParaRPr lang="en-US" altLang="zh-CN" dirty="0">
              <a:latin typeface="微软雅黑" panose="020B0503020204020204" pitchFamily="34" charset="-122"/>
              <a:ea typeface="微软雅黑" panose="020B0503020204020204" pitchFamily="34" charset="-122"/>
            </a:endParaRPr>
          </a:p>
          <a:p>
            <a:pPr marL="342900" lvl="1"/>
            <a:endParaRPr lang="zh-CN" altLang="en-US" dirty="0">
              <a:latin typeface="微软雅黑" panose="020B0503020204020204" pitchFamily="34" charset="-122"/>
              <a:ea typeface="微软雅黑" panose="020B0503020204020204" pitchFamily="34" charset="-122"/>
            </a:endParaRPr>
          </a:p>
        </p:txBody>
      </p:sp>
      <p:pic>
        <p:nvPicPr>
          <p:cNvPr id="8" name="Picture 2" descr="See the source image">
            <a:extLst>
              <a:ext uri="{FF2B5EF4-FFF2-40B4-BE49-F238E27FC236}">
                <a16:creationId xmlns:a16="http://schemas.microsoft.com/office/drawing/2014/main" id="{A16A5EA5-9040-1094-80D6-612177F2D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937" y="1940294"/>
            <a:ext cx="6132126" cy="459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57690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案例分析：如何在手机上重新设计调度器</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9" name="Picture 5">
            <a:extLst>
              <a:ext uri="{FF2B5EF4-FFF2-40B4-BE49-F238E27FC236}">
                <a16:creationId xmlns:a16="http://schemas.microsoft.com/office/drawing/2014/main" id="{861F4A57-EE3E-43D1-9B9E-CB0627F8B93B}"/>
              </a:ext>
            </a:extLst>
          </p:cNvPr>
          <p:cNvPicPr>
            <a:picLocks noChangeAspect="1"/>
          </p:cNvPicPr>
          <p:nvPr/>
        </p:nvPicPr>
        <p:blipFill>
          <a:blip r:embed="rId2"/>
          <a:stretch>
            <a:fillRect/>
          </a:stretch>
        </p:blipFill>
        <p:spPr>
          <a:xfrm>
            <a:off x="1579836" y="3887893"/>
            <a:ext cx="762000" cy="762000"/>
          </a:xfrm>
          <a:prstGeom prst="rect">
            <a:avLst/>
          </a:prstGeom>
        </p:spPr>
      </p:pic>
      <p:pic>
        <p:nvPicPr>
          <p:cNvPr id="10" name="Picture 22">
            <a:extLst>
              <a:ext uri="{FF2B5EF4-FFF2-40B4-BE49-F238E27FC236}">
                <a16:creationId xmlns:a16="http://schemas.microsoft.com/office/drawing/2014/main" id="{6B733E1F-0908-44DD-B162-B9CCF437758A}"/>
              </a:ext>
            </a:extLst>
          </p:cNvPr>
          <p:cNvPicPr>
            <a:picLocks noChangeAspect="1"/>
          </p:cNvPicPr>
          <p:nvPr/>
        </p:nvPicPr>
        <p:blipFill>
          <a:blip r:embed="rId3"/>
          <a:stretch>
            <a:fillRect/>
          </a:stretch>
        </p:blipFill>
        <p:spPr>
          <a:xfrm flipH="1">
            <a:off x="8860699" y="2477876"/>
            <a:ext cx="484316" cy="1872208"/>
          </a:xfrm>
          <a:prstGeom prst="rect">
            <a:avLst/>
          </a:prstGeom>
        </p:spPr>
      </p:pic>
      <p:pic>
        <p:nvPicPr>
          <p:cNvPr id="11" name="Picture 23">
            <a:extLst>
              <a:ext uri="{FF2B5EF4-FFF2-40B4-BE49-F238E27FC236}">
                <a16:creationId xmlns:a16="http://schemas.microsoft.com/office/drawing/2014/main" id="{B7128CB0-DFD6-4F2F-8151-6D293A20A13F}"/>
              </a:ext>
            </a:extLst>
          </p:cNvPr>
          <p:cNvPicPr>
            <a:picLocks noChangeAspect="1"/>
          </p:cNvPicPr>
          <p:nvPr/>
        </p:nvPicPr>
        <p:blipFill>
          <a:blip r:embed="rId4"/>
          <a:stretch>
            <a:fillRect/>
          </a:stretch>
        </p:blipFill>
        <p:spPr>
          <a:xfrm flipH="1">
            <a:off x="8264536" y="2448160"/>
            <a:ext cx="440945" cy="1872208"/>
          </a:xfrm>
          <a:prstGeom prst="rect">
            <a:avLst/>
          </a:prstGeom>
        </p:spPr>
      </p:pic>
      <p:pic>
        <p:nvPicPr>
          <p:cNvPr id="12" name="Picture 24">
            <a:extLst>
              <a:ext uri="{FF2B5EF4-FFF2-40B4-BE49-F238E27FC236}">
                <a16:creationId xmlns:a16="http://schemas.microsoft.com/office/drawing/2014/main" id="{77DA0372-565D-4882-84B5-14EAA0812EDF}"/>
              </a:ext>
            </a:extLst>
          </p:cNvPr>
          <p:cNvPicPr>
            <a:picLocks noChangeAspect="1"/>
          </p:cNvPicPr>
          <p:nvPr/>
        </p:nvPicPr>
        <p:blipFill>
          <a:blip r:embed="rId5"/>
          <a:stretch>
            <a:fillRect/>
          </a:stretch>
        </p:blipFill>
        <p:spPr>
          <a:xfrm flipH="1">
            <a:off x="7635431" y="2424136"/>
            <a:ext cx="404802" cy="1879437"/>
          </a:xfrm>
          <a:prstGeom prst="rect">
            <a:avLst/>
          </a:prstGeom>
        </p:spPr>
      </p:pic>
      <p:pic>
        <p:nvPicPr>
          <p:cNvPr id="13" name="Picture 26">
            <a:extLst>
              <a:ext uri="{FF2B5EF4-FFF2-40B4-BE49-F238E27FC236}">
                <a16:creationId xmlns:a16="http://schemas.microsoft.com/office/drawing/2014/main" id="{E850CD7F-07E5-402B-82C2-52AC36437465}"/>
              </a:ext>
            </a:extLst>
          </p:cNvPr>
          <p:cNvPicPr>
            <a:picLocks noChangeAspect="1"/>
          </p:cNvPicPr>
          <p:nvPr/>
        </p:nvPicPr>
        <p:blipFill>
          <a:blip r:embed="rId6"/>
          <a:stretch>
            <a:fillRect/>
          </a:stretch>
        </p:blipFill>
        <p:spPr>
          <a:xfrm>
            <a:off x="2348086" y="3916791"/>
            <a:ext cx="723900" cy="749300"/>
          </a:xfrm>
          <a:prstGeom prst="rect">
            <a:avLst/>
          </a:prstGeom>
        </p:spPr>
      </p:pic>
      <p:pic>
        <p:nvPicPr>
          <p:cNvPr id="14" name="Picture 27">
            <a:extLst>
              <a:ext uri="{FF2B5EF4-FFF2-40B4-BE49-F238E27FC236}">
                <a16:creationId xmlns:a16="http://schemas.microsoft.com/office/drawing/2014/main" id="{3472C525-A9C9-4442-AC3D-A90F42035F5D}"/>
              </a:ext>
            </a:extLst>
          </p:cNvPr>
          <p:cNvPicPr>
            <a:picLocks noChangeAspect="1"/>
          </p:cNvPicPr>
          <p:nvPr/>
        </p:nvPicPr>
        <p:blipFill>
          <a:blip r:embed="rId7"/>
          <a:stretch>
            <a:fillRect/>
          </a:stretch>
        </p:blipFill>
        <p:spPr>
          <a:xfrm>
            <a:off x="3119685" y="3942191"/>
            <a:ext cx="787400" cy="723900"/>
          </a:xfrm>
          <a:prstGeom prst="rect">
            <a:avLst/>
          </a:prstGeom>
        </p:spPr>
      </p:pic>
      <p:pic>
        <p:nvPicPr>
          <p:cNvPr id="15" name="Picture 28">
            <a:extLst>
              <a:ext uri="{FF2B5EF4-FFF2-40B4-BE49-F238E27FC236}">
                <a16:creationId xmlns:a16="http://schemas.microsoft.com/office/drawing/2014/main" id="{9EBA287B-9875-49A6-B35C-EF32284A019A}"/>
              </a:ext>
            </a:extLst>
          </p:cNvPr>
          <p:cNvPicPr>
            <a:picLocks noChangeAspect="1"/>
          </p:cNvPicPr>
          <p:nvPr/>
        </p:nvPicPr>
        <p:blipFill>
          <a:blip r:embed="rId8"/>
          <a:stretch>
            <a:fillRect/>
          </a:stretch>
        </p:blipFill>
        <p:spPr>
          <a:xfrm>
            <a:off x="4964293" y="5079733"/>
            <a:ext cx="1761647" cy="1194160"/>
          </a:xfrm>
          <a:prstGeom prst="rect">
            <a:avLst/>
          </a:prstGeom>
        </p:spPr>
      </p:pic>
      <p:sp>
        <p:nvSpPr>
          <p:cNvPr id="16" name="矩形 4">
            <a:extLst>
              <a:ext uri="{FF2B5EF4-FFF2-40B4-BE49-F238E27FC236}">
                <a16:creationId xmlns:a16="http://schemas.microsoft.com/office/drawing/2014/main" id="{B21894BB-2A90-4192-8723-DACC112C064A}"/>
              </a:ext>
            </a:extLst>
          </p:cNvPr>
          <p:cNvSpPr/>
          <p:nvPr/>
        </p:nvSpPr>
        <p:spPr>
          <a:xfrm>
            <a:off x="2245931" y="4662407"/>
            <a:ext cx="1224136" cy="307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17" name="矩形 5">
            <a:extLst>
              <a:ext uri="{FF2B5EF4-FFF2-40B4-BE49-F238E27FC236}">
                <a16:creationId xmlns:a16="http://schemas.microsoft.com/office/drawing/2014/main" id="{8A0D42AC-98C7-4282-ABEF-E40B0E19F90C}"/>
              </a:ext>
            </a:extLst>
          </p:cNvPr>
          <p:cNvSpPr/>
          <p:nvPr/>
        </p:nvSpPr>
        <p:spPr>
          <a:xfrm>
            <a:off x="5067458" y="4662407"/>
            <a:ext cx="1224136" cy="307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18" name="矩形 6">
            <a:extLst>
              <a:ext uri="{FF2B5EF4-FFF2-40B4-BE49-F238E27FC236}">
                <a16:creationId xmlns:a16="http://schemas.microsoft.com/office/drawing/2014/main" id="{61F9059D-C562-43D9-94FF-33C4DC901503}"/>
              </a:ext>
            </a:extLst>
          </p:cNvPr>
          <p:cNvSpPr/>
          <p:nvPr/>
        </p:nvSpPr>
        <p:spPr>
          <a:xfrm>
            <a:off x="7823386" y="4662407"/>
            <a:ext cx="1224136" cy="307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19" name="文本框 18">
            <a:extLst>
              <a:ext uri="{FF2B5EF4-FFF2-40B4-BE49-F238E27FC236}">
                <a16:creationId xmlns:a16="http://schemas.microsoft.com/office/drawing/2014/main" id="{2A674AC8-4806-40E0-8B6F-62861EE6629D}"/>
              </a:ext>
            </a:extLst>
          </p:cNvPr>
          <p:cNvSpPr txBox="1"/>
          <p:nvPr/>
        </p:nvSpPr>
        <p:spPr>
          <a:xfrm>
            <a:off x="2102069" y="2017986"/>
            <a:ext cx="4623871" cy="1815882"/>
          </a:xfrm>
          <a:prstGeom prst="rect">
            <a:avLst/>
          </a:prstGeom>
          <a:noFill/>
        </p:spPr>
        <p:txBody>
          <a:bodyPr wrap="square" rtlCol="0">
            <a:spAutoFit/>
          </a:bodyPr>
          <a:lstStyle/>
          <a:p>
            <a:r>
              <a:rPr lang="zh-CN" altLang="en-US" sz="2800" dirty="0"/>
              <a:t>问题：如何避免把两个繁重的任务放在同一个核心上，还有其他核心是空闲的这种情况出现？</a:t>
            </a:r>
          </a:p>
        </p:txBody>
      </p:sp>
    </p:spTree>
    <p:extLst>
      <p:ext uri="{BB962C8B-B14F-4D97-AF65-F5344CB8AC3E}">
        <p14:creationId xmlns:p14="http://schemas.microsoft.com/office/powerpoint/2010/main" val="869444502"/>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案例分析：如何在手机上重新设计调度器</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20" name="矩形 19">
            <a:extLst>
              <a:ext uri="{FF2B5EF4-FFF2-40B4-BE49-F238E27FC236}">
                <a16:creationId xmlns:a16="http://schemas.microsoft.com/office/drawing/2014/main" id="{BC8973B5-0BE4-472D-B514-10D68C23F166}"/>
              </a:ext>
            </a:extLst>
          </p:cNvPr>
          <p:cNvSpPr/>
          <p:nvPr/>
        </p:nvSpPr>
        <p:spPr>
          <a:xfrm>
            <a:off x="2468245" y="5218341"/>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21" name="矩形 20">
            <a:extLst>
              <a:ext uri="{FF2B5EF4-FFF2-40B4-BE49-F238E27FC236}">
                <a16:creationId xmlns:a16="http://schemas.microsoft.com/office/drawing/2014/main" id="{91624AEB-97A4-4FBC-9A2D-DDADCAFD69D9}"/>
              </a:ext>
            </a:extLst>
          </p:cNvPr>
          <p:cNvSpPr/>
          <p:nvPr/>
        </p:nvSpPr>
        <p:spPr>
          <a:xfrm>
            <a:off x="5077893" y="5218341"/>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22" name="矩形 21">
            <a:extLst>
              <a:ext uri="{FF2B5EF4-FFF2-40B4-BE49-F238E27FC236}">
                <a16:creationId xmlns:a16="http://schemas.microsoft.com/office/drawing/2014/main" id="{CCF2FA83-B031-4E3F-BA62-A6F154092BB0}"/>
              </a:ext>
            </a:extLst>
          </p:cNvPr>
          <p:cNvSpPr/>
          <p:nvPr/>
        </p:nvSpPr>
        <p:spPr>
          <a:xfrm>
            <a:off x="7533739" y="5218341"/>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23" name="任意形状 9">
            <a:extLst>
              <a:ext uri="{FF2B5EF4-FFF2-40B4-BE49-F238E27FC236}">
                <a16:creationId xmlns:a16="http://schemas.microsoft.com/office/drawing/2014/main" id="{7C20B7C7-617D-49BF-A1A7-771CA52AB1A5}"/>
              </a:ext>
            </a:extLst>
          </p:cNvPr>
          <p:cNvSpPr/>
          <p:nvPr/>
        </p:nvSpPr>
        <p:spPr>
          <a:xfrm flipH="1">
            <a:off x="5198896" y="4457822"/>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任意形状 13">
            <a:extLst>
              <a:ext uri="{FF2B5EF4-FFF2-40B4-BE49-F238E27FC236}">
                <a16:creationId xmlns:a16="http://schemas.microsoft.com/office/drawing/2014/main" id="{4036AA15-39E0-41E4-92F8-1C333C074255}"/>
              </a:ext>
            </a:extLst>
          </p:cNvPr>
          <p:cNvSpPr/>
          <p:nvPr/>
        </p:nvSpPr>
        <p:spPr>
          <a:xfrm flipH="1">
            <a:off x="5579824" y="4457822"/>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15">
            <a:extLst>
              <a:ext uri="{FF2B5EF4-FFF2-40B4-BE49-F238E27FC236}">
                <a16:creationId xmlns:a16="http://schemas.microsoft.com/office/drawing/2014/main" id="{A04640CD-9C1A-463D-A4F8-C5A958CC6F1F}"/>
              </a:ext>
            </a:extLst>
          </p:cNvPr>
          <p:cNvSpPr/>
          <p:nvPr/>
        </p:nvSpPr>
        <p:spPr>
          <a:xfrm flipH="1">
            <a:off x="5987955" y="4457822"/>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曲线连接符 20">
            <a:extLst>
              <a:ext uri="{FF2B5EF4-FFF2-40B4-BE49-F238E27FC236}">
                <a16:creationId xmlns:a16="http://schemas.microsoft.com/office/drawing/2014/main" id="{D266278E-1781-412C-B63A-E6DA371046BA}"/>
              </a:ext>
            </a:extLst>
          </p:cNvPr>
          <p:cNvCxnSpPr>
            <a:cxnSpLocks/>
          </p:cNvCxnSpPr>
          <p:nvPr/>
        </p:nvCxnSpPr>
        <p:spPr>
          <a:xfrm>
            <a:off x="3705080" y="3913059"/>
            <a:ext cx="4565964" cy="120318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内容占位符 2">
            <a:extLst>
              <a:ext uri="{FF2B5EF4-FFF2-40B4-BE49-F238E27FC236}">
                <a16:creationId xmlns:a16="http://schemas.microsoft.com/office/drawing/2014/main" id="{722B2390-5F17-4130-9517-7585DEC196A4}"/>
              </a:ext>
            </a:extLst>
          </p:cNvPr>
          <p:cNvSpPr txBox="1">
            <a:spLocks/>
          </p:cNvSpPr>
          <p:nvPr/>
        </p:nvSpPr>
        <p:spPr>
          <a:xfrm>
            <a:off x="1739457" y="1837994"/>
            <a:ext cx="8229600" cy="37716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zh-CN" altLang="en-US" dirty="0"/>
              <a:t>追踪每个</a:t>
            </a:r>
            <a:r>
              <a:rPr kumimoji="1" lang="en-US" altLang="zh-CN" dirty="0"/>
              <a:t>CPU</a:t>
            </a:r>
            <a:r>
              <a:rPr kumimoji="1" lang="zh-CN" altLang="en-US" dirty="0"/>
              <a:t>上的负载</a:t>
            </a:r>
            <a:endParaRPr kumimoji="1" lang="en-US" altLang="zh-CN" dirty="0"/>
          </a:p>
          <a:p>
            <a:r>
              <a:rPr kumimoji="1" lang="zh-CN" altLang="en-US" dirty="0"/>
              <a:t>把任务从高负载的</a:t>
            </a:r>
            <a:r>
              <a:rPr kumimoji="1" lang="en-US" altLang="zh-CN" dirty="0"/>
              <a:t>CPU</a:t>
            </a:r>
            <a:r>
              <a:rPr kumimoji="1" lang="zh-CN" altLang="en-US" dirty="0"/>
              <a:t>移动到低负载的</a:t>
            </a:r>
            <a:r>
              <a:rPr kumimoji="1" lang="en-US" altLang="zh-CN" dirty="0"/>
              <a:t>CPU</a:t>
            </a:r>
            <a:endParaRPr kumimoji="1" lang="zh-CN" altLang="en-US" dirty="0"/>
          </a:p>
        </p:txBody>
      </p:sp>
      <p:sp>
        <p:nvSpPr>
          <p:cNvPr id="28" name="任意形状 28">
            <a:extLst>
              <a:ext uri="{FF2B5EF4-FFF2-40B4-BE49-F238E27FC236}">
                <a16:creationId xmlns:a16="http://schemas.microsoft.com/office/drawing/2014/main" id="{2067FE56-7493-4CFB-9D41-D5C53414EDEF}"/>
              </a:ext>
            </a:extLst>
          </p:cNvPr>
          <p:cNvSpPr/>
          <p:nvPr/>
        </p:nvSpPr>
        <p:spPr>
          <a:xfrm flipH="1">
            <a:off x="2595976" y="4513341"/>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任意形状 29">
            <a:extLst>
              <a:ext uri="{FF2B5EF4-FFF2-40B4-BE49-F238E27FC236}">
                <a16:creationId xmlns:a16="http://schemas.microsoft.com/office/drawing/2014/main" id="{B243196B-438E-4983-A4FA-DD812C3485A1}"/>
              </a:ext>
            </a:extLst>
          </p:cNvPr>
          <p:cNvSpPr/>
          <p:nvPr/>
        </p:nvSpPr>
        <p:spPr>
          <a:xfrm flipH="1">
            <a:off x="2976904" y="4513341"/>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任意形状 30">
            <a:extLst>
              <a:ext uri="{FF2B5EF4-FFF2-40B4-BE49-F238E27FC236}">
                <a16:creationId xmlns:a16="http://schemas.microsoft.com/office/drawing/2014/main" id="{C57F99EE-7A26-4654-9989-7DEC3425CEA0}"/>
              </a:ext>
            </a:extLst>
          </p:cNvPr>
          <p:cNvSpPr/>
          <p:nvPr/>
        </p:nvSpPr>
        <p:spPr>
          <a:xfrm flipH="1">
            <a:off x="3385035" y="4513341"/>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任意形状 31">
            <a:extLst>
              <a:ext uri="{FF2B5EF4-FFF2-40B4-BE49-F238E27FC236}">
                <a16:creationId xmlns:a16="http://schemas.microsoft.com/office/drawing/2014/main" id="{CFCD7A29-9AB5-4CBD-8F09-758DFC8F740F}"/>
              </a:ext>
            </a:extLst>
          </p:cNvPr>
          <p:cNvSpPr/>
          <p:nvPr/>
        </p:nvSpPr>
        <p:spPr>
          <a:xfrm flipH="1">
            <a:off x="2596083" y="3752822"/>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任意形状 32">
            <a:extLst>
              <a:ext uri="{FF2B5EF4-FFF2-40B4-BE49-F238E27FC236}">
                <a16:creationId xmlns:a16="http://schemas.microsoft.com/office/drawing/2014/main" id="{9211B7C6-98A8-4450-90C9-5E0A96C91939}"/>
              </a:ext>
            </a:extLst>
          </p:cNvPr>
          <p:cNvSpPr/>
          <p:nvPr/>
        </p:nvSpPr>
        <p:spPr>
          <a:xfrm flipH="1">
            <a:off x="2977011" y="3752822"/>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任意形状 33">
            <a:extLst>
              <a:ext uri="{FF2B5EF4-FFF2-40B4-BE49-F238E27FC236}">
                <a16:creationId xmlns:a16="http://schemas.microsoft.com/office/drawing/2014/main" id="{993AF880-E6AA-4783-A355-E4CEE03ACDB4}"/>
              </a:ext>
            </a:extLst>
          </p:cNvPr>
          <p:cNvSpPr/>
          <p:nvPr/>
        </p:nvSpPr>
        <p:spPr>
          <a:xfrm flipH="1">
            <a:off x="3385142" y="3752822"/>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13652004"/>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进程调度（切换正在运行的进程）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喵呜黑体" panose="02000503000000000000" charset="-122"/>
                <a:ea typeface="喵呜黑体" panose="02000503000000000000" charset="-122"/>
                <a:cs typeface="+mn-cs"/>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喵呜黑体" panose="02000503000000000000" charset="-122"/>
                <a:ea typeface="喵呜黑体" panose="02000503000000000000" charset="-122"/>
                <a:cs typeface="+mn-cs"/>
              </a:endParaRPr>
            </a:p>
          </p:txBody>
        </p:sp>
      </p:grpSp>
      <p:pic>
        <p:nvPicPr>
          <p:cNvPr id="7" name="图片 6"/>
          <p:cNvPicPr>
            <a:picLocks noChangeAspect="1"/>
          </p:cNvPicPr>
          <p:nvPr/>
        </p:nvPicPr>
        <p:blipFill>
          <a:blip r:embed="rId2"/>
          <a:stretch>
            <a:fillRect/>
          </a:stretch>
        </p:blipFill>
        <p:spPr>
          <a:xfrm>
            <a:off x="2503805" y="1493520"/>
            <a:ext cx="7183755" cy="4980305"/>
          </a:xfrm>
          <a:prstGeom prst="rect">
            <a:avLst/>
          </a:prstGeom>
          <a:solidFill>
            <a:schemeClr val="bg1"/>
          </a:solidFill>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案例分析：如何在手机上重新设计调度器</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6" name="标题 1">
            <a:extLst>
              <a:ext uri="{FF2B5EF4-FFF2-40B4-BE49-F238E27FC236}">
                <a16:creationId xmlns:a16="http://schemas.microsoft.com/office/drawing/2014/main" id="{FABB51BA-AC64-4487-A18C-F7C7F481D0C8}"/>
              </a:ext>
            </a:extLst>
          </p:cNvPr>
          <p:cNvSpPr txBox="1">
            <a:spLocks/>
          </p:cNvSpPr>
          <p:nvPr/>
        </p:nvSpPr>
        <p:spPr>
          <a:xfrm>
            <a:off x="1770992" y="1469085"/>
            <a:ext cx="8229600" cy="9004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dirty="0">
                <a:solidFill>
                  <a:srgbClr val="BE384B"/>
                </a:solidFill>
                <a:latin typeface="Arial" panose="020B0A04020102020204"/>
                <a:ea typeface="微软雅黑"/>
              </a:rPr>
              <a:t>怎么知道哪个处理器的负载比较高？</a:t>
            </a:r>
            <a:endParaRPr kumimoji="1" lang="zh-CN" altLang="en-US" sz="3600" b="1" i="0" u="none" strike="noStrike" kern="1200" cap="none" spc="0" normalizeH="0" baseline="0" noProof="0" dirty="0">
              <a:ln>
                <a:noFill/>
              </a:ln>
              <a:solidFill>
                <a:srgbClr val="BE384B"/>
              </a:solidFill>
              <a:effectLst/>
              <a:uLnTx/>
              <a:uFillTx/>
              <a:latin typeface="Arial" panose="020B0A04020102020204"/>
              <a:ea typeface="微软雅黑"/>
            </a:endParaRPr>
          </a:p>
        </p:txBody>
      </p:sp>
      <p:sp>
        <p:nvSpPr>
          <p:cNvPr id="37" name="内容占位符 2">
            <a:extLst>
              <a:ext uri="{FF2B5EF4-FFF2-40B4-BE49-F238E27FC236}">
                <a16:creationId xmlns:a16="http://schemas.microsoft.com/office/drawing/2014/main" id="{C05CF241-BB21-4A61-90D6-2C165545B66B}"/>
              </a:ext>
            </a:extLst>
          </p:cNvPr>
          <p:cNvSpPr txBox="1">
            <a:spLocks/>
          </p:cNvSpPr>
          <p:nvPr/>
        </p:nvSpPr>
        <p:spPr>
          <a:xfrm>
            <a:off x="1770992" y="2573720"/>
            <a:ext cx="8229600"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4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r>
              <a:rPr kumimoji="1"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Method-1:</a:t>
            </a:r>
            <a:r>
              <a:rPr kumimoji="1"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run</a:t>
            </a:r>
            <a:r>
              <a:rPr kumimoji="1"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queue-based</a:t>
            </a:r>
            <a:r>
              <a:rPr kumimoji="1"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load</a:t>
            </a:r>
            <a:r>
              <a:rPr kumimoji="1"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tracking</a:t>
            </a: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Case:</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Linux</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kernel</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CFS</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scheduler</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(in Linux</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3.7</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and</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prior</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kernels)</a:t>
            </a: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Long</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queue</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High</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load</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a:t>
            </a:r>
            <a:r>
              <a:rPr kumimoji="1" lang="zh-CN" altLang="en-US" sz="20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rPr>
              <a:t>这样真的对吗？</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a:t>
            </a:r>
            <a:endPar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How</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to</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choose</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tasks</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for</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migration?</a:t>
            </a:r>
          </a:p>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r>
              <a:rPr kumimoji="1"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Method-2:</a:t>
            </a:r>
            <a:r>
              <a:rPr kumimoji="1"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entity-based</a:t>
            </a:r>
            <a:r>
              <a:rPr kumimoji="1"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load</a:t>
            </a:r>
            <a:r>
              <a:rPr kumimoji="1" lang="zh-CN" altLang="en-US"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4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tracking</a:t>
            </a: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Case:</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Linux</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Per-entity load tracking</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(PELT,</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merged</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in</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3.8)</a:t>
            </a: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endParaRPr kumimoji="1" lang="en-US" altLang="zh-CN" sz="22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p:txBody>
      </p:sp>
    </p:spTree>
    <p:extLst>
      <p:ext uri="{BB962C8B-B14F-4D97-AF65-F5344CB8AC3E}">
        <p14:creationId xmlns:p14="http://schemas.microsoft.com/office/powerpoint/2010/main" val="3175572173"/>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案例分析：如何在手机上重新设计调度器</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6" name="标题 1">
            <a:extLst>
              <a:ext uri="{FF2B5EF4-FFF2-40B4-BE49-F238E27FC236}">
                <a16:creationId xmlns:a16="http://schemas.microsoft.com/office/drawing/2014/main" id="{FABB51BA-AC64-4487-A18C-F7C7F481D0C8}"/>
              </a:ext>
            </a:extLst>
          </p:cNvPr>
          <p:cNvSpPr txBox="1">
            <a:spLocks/>
          </p:cNvSpPr>
          <p:nvPr/>
        </p:nvSpPr>
        <p:spPr>
          <a:xfrm>
            <a:off x="1770992" y="1469085"/>
            <a:ext cx="8229600" cy="9004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600" b="1" i="0" u="none" strike="noStrike" kern="1200" cap="none" spc="0" normalizeH="0" baseline="0" noProof="0" dirty="0">
                <a:ln>
                  <a:noFill/>
                </a:ln>
                <a:solidFill>
                  <a:srgbClr val="BE384B"/>
                </a:solidFill>
                <a:effectLst/>
                <a:uLnTx/>
                <a:uFillTx/>
                <a:latin typeface="Arial" panose="020B0A04020102020204"/>
                <a:ea typeface="微软雅黑"/>
              </a:rPr>
              <a:t>扩展知识（请使用大模型找到答案）</a:t>
            </a:r>
          </a:p>
        </p:txBody>
      </p:sp>
      <p:sp>
        <p:nvSpPr>
          <p:cNvPr id="37" name="内容占位符 2">
            <a:extLst>
              <a:ext uri="{FF2B5EF4-FFF2-40B4-BE49-F238E27FC236}">
                <a16:creationId xmlns:a16="http://schemas.microsoft.com/office/drawing/2014/main" id="{C05CF241-BB21-4A61-90D6-2C165545B66B}"/>
              </a:ext>
            </a:extLst>
          </p:cNvPr>
          <p:cNvSpPr txBox="1">
            <a:spLocks/>
          </p:cNvSpPr>
          <p:nvPr/>
        </p:nvSpPr>
        <p:spPr>
          <a:xfrm>
            <a:off x="1770992" y="2573720"/>
            <a:ext cx="8229600"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4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Linux</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Per-entity load tracking</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(PELT)</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是一种什么调度机制</a:t>
            </a:r>
            <a:endPar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r>
              <a:rPr kumimoji="1" lang="zh-CN" altLang="en-US"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现代手机当中的异构核心是什么意思？</a:t>
            </a:r>
            <a:endPar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endParaRPr kumimoji="1" lang="en-US" altLang="zh-CN" sz="2000" b="0" dirty="0">
              <a:solidFill>
                <a:srgbClr val="000000">
                  <a:lumMod val="75000"/>
                  <a:lumOff val="25000"/>
                </a:srgbClr>
              </a:solidFill>
              <a:latin typeface="Arial" panose="020B0604020202020204"/>
            </a:endParaRPr>
          </a:p>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endPar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r>
              <a:rPr kumimoji="1" lang="zh-CN" altLang="en-US" sz="2000" b="0" dirty="0">
                <a:solidFill>
                  <a:srgbClr val="000000">
                    <a:lumMod val="75000"/>
                    <a:lumOff val="25000"/>
                  </a:srgbClr>
                </a:solidFill>
                <a:latin typeface="Arial" panose="020B0604020202020204"/>
              </a:rPr>
              <a:t>为了用好异构多核而设计的</a:t>
            </a:r>
            <a:r>
              <a:rPr kumimoji="1" lang="en-US" altLang="zh-CN" sz="2000" b="0" dirty="0">
                <a:solidFill>
                  <a:srgbClr val="000000">
                    <a:lumMod val="75000"/>
                    <a:lumOff val="25000"/>
                  </a:srgbClr>
                </a:solidFill>
                <a:latin typeface="Arial" panose="020B0604020202020204"/>
              </a:rPr>
              <a:t>Linux Energy Aware Scheduling (EAS)</a:t>
            </a:r>
            <a:r>
              <a:rPr kumimoji="1" lang="zh-CN" altLang="en-US" sz="2000" b="0" dirty="0">
                <a:solidFill>
                  <a:srgbClr val="000000">
                    <a:lumMod val="75000"/>
                    <a:lumOff val="25000"/>
                  </a:srgbClr>
                </a:solidFill>
                <a:latin typeface="Arial" panose="020B0604020202020204"/>
              </a:rPr>
              <a:t>是什么</a:t>
            </a:r>
            <a:endParaRPr kumimoji="1" lang="en-US" altLang="zh-CN" sz="20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endParaRPr kumimoji="1" lang="en-US" altLang="zh-CN" sz="22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p:txBody>
      </p:sp>
      <p:pic>
        <p:nvPicPr>
          <p:cNvPr id="8" name="图片 7">
            <a:extLst>
              <a:ext uri="{FF2B5EF4-FFF2-40B4-BE49-F238E27FC236}">
                <a16:creationId xmlns:a16="http://schemas.microsoft.com/office/drawing/2014/main" id="{A6953814-4F49-4980-BA25-FCABABB3E89C}"/>
              </a:ext>
            </a:extLst>
          </p:cNvPr>
          <p:cNvPicPr>
            <a:picLocks noChangeAspect="1"/>
          </p:cNvPicPr>
          <p:nvPr/>
        </p:nvPicPr>
        <p:blipFill>
          <a:blip r:embed="rId2"/>
          <a:stretch>
            <a:fillRect/>
          </a:stretch>
        </p:blipFill>
        <p:spPr>
          <a:xfrm>
            <a:off x="2191408" y="3506905"/>
            <a:ext cx="4877481" cy="952633"/>
          </a:xfrm>
          <a:prstGeom prst="rect">
            <a:avLst/>
          </a:prstGeom>
        </p:spPr>
      </p:pic>
    </p:spTree>
    <p:extLst>
      <p:ext uri="{BB962C8B-B14F-4D97-AF65-F5344CB8AC3E}">
        <p14:creationId xmlns:p14="http://schemas.microsoft.com/office/powerpoint/2010/main" val="192802804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案例分析：鸿蒙的任务调度器</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5" name="内容占位符 2">
            <a:extLst>
              <a:ext uri="{FF2B5EF4-FFF2-40B4-BE49-F238E27FC236}">
                <a16:creationId xmlns:a16="http://schemas.microsoft.com/office/drawing/2014/main" id="{C6FED03A-7352-4ECF-95BE-18E17A20348C}"/>
              </a:ext>
            </a:extLst>
          </p:cNvPr>
          <p:cNvSpPr txBox="1">
            <a:spLocks/>
          </p:cNvSpPr>
          <p:nvPr/>
        </p:nvSpPr>
        <p:spPr>
          <a:xfrm>
            <a:off x="672661" y="1639657"/>
            <a:ext cx="5833242" cy="424613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20000"/>
              </a:lnSpc>
              <a:spcBef>
                <a:spcPts val="1200"/>
              </a:spcBef>
              <a:buFont typeface="Arial" pitchFamily="34" charset="0"/>
              <a:buChar char="•"/>
              <a:defRPr sz="24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r>
              <a:rPr kumimoji="1" lang="en-US" altLang="zh-CN" sz="1800" b="1" i="0" u="none" strike="noStrike" kern="1200" cap="none" spc="0" normalizeH="0" baseline="0" noProof="0" dirty="0" err="1">
                <a:ln>
                  <a:noFill/>
                </a:ln>
                <a:solidFill>
                  <a:srgbClr val="000000">
                    <a:lumMod val="75000"/>
                    <a:lumOff val="25000"/>
                  </a:srgbClr>
                </a:solidFill>
                <a:effectLst/>
                <a:uLnTx/>
                <a:uFillTx/>
                <a:latin typeface="Arial" panose="020B0604020202020204"/>
                <a:ea typeface="微软雅黑" panose="020B0503020204020204" pitchFamily="34" charset="-122"/>
              </a:rPr>
              <a:t>HarmonyOS</a:t>
            </a:r>
            <a:r>
              <a:rPr kumimoji="1" lang="zh-CN" altLang="en-US" sz="18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调度管理框架有以下特点：</a:t>
            </a: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任务按优先级调度</a:t>
            </a:r>
          </a:p>
          <a:p>
            <a:pPr marL="1143000" marR="0" lvl="2" indent="-2286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对现有系统任务进行</a:t>
            </a:r>
            <a:r>
              <a:rPr kumimoji="1" lang="zh-CN" altLang="en-US" sz="1600" b="0" i="0" u="none" strike="noStrike" kern="1200" cap="none" spc="0" normalizeH="0" baseline="0" noProof="0" dirty="0">
                <a:ln>
                  <a:noFill/>
                </a:ln>
                <a:solidFill>
                  <a:srgbClr val="BE384B"/>
                </a:solidFill>
                <a:effectLst/>
                <a:uLnTx/>
                <a:uFillTx/>
                <a:latin typeface="Arial" panose="020B0604020202020204"/>
                <a:ea typeface="微软雅黑" panose="020B0503020204020204" pitchFamily="34" charset="-122"/>
              </a:rPr>
              <a:t>严格级别划分</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，在线标记与用户的操作体验直接相关的关键进程和关联任务，</a:t>
            </a:r>
            <a:r>
              <a:rPr kumimoji="1" lang="zh-CN" altLang="en-US" sz="1600" b="0" i="0" u="none" strike="noStrike" kern="1200" cap="none" spc="0" normalizeH="0" baseline="0" noProof="0" dirty="0">
                <a:ln>
                  <a:noFill/>
                </a:ln>
                <a:solidFill>
                  <a:srgbClr val="BE384B"/>
                </a:solidFill>
                <a:effectLst/>
                <a:uLnTx/>
                <a:uFillTx/>
                <a:latin typeface="Arial" panose="020B0604020202020204"/>
                <a:ea typeface="微软雅黑" panose="020B0503020204020204" pitchFamily="34" charset="-122"/>
              </a:rPr>
              <a:t>优先调度</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关键任务。</a:t>
            </a: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依据</a:t>
            </a:r>
            <a:r>
              <a:rPr kumimoji="1" lang="en-US" altLang="zh-CN"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CPU</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负载情况选择最优任务分配</a:t>
            </a:r>
          </a:p>
          <a:p>
            <a:pPr marL="1143000" marR="0" lvl="2" indent="-2286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动态</a:t>
            </a:r>
            <a:r>
              <a:rPr kumimoji="1" lang="zh-CN" altLang="en-US" sz="1600" b="0" i="0" u="none" strike="noStrike" kern="1200" cap="none" spc="0" normalizeH="0" baseline="0" noProof="0" dirty="0">
                <a:ln>
                  <a:noFill/>
                </a:ln>
                <a:solidFill>
                  <a:srgbClr val="BE384B"/>
                </a:solidFill>
                <a:effectLst/>
                <a:uLnTx/>
                <a:uFillTx/>
                <a:latin typeface="Arial" panose="020B0604020202020204"/>
                <a:ea typeface="微软雅黑" panose="020B0503020204020204" pitchFamily="34" charset="-122"/>
              </a:rPr>
              <a:t>检测不同</a:t>
            </a:r>
            <a:r>
              <a:rPr kumimoji="1" lang="en-US" altLang="zh-CN" sz="1600" b="0" i="0" u="none" strike="noStrike" kern="1200" cap="none" spc="0" normalizeH="0" baseline="0" noProof="0" dirty="0">
                <a:ln>
                  <a:noFill/>
                </a:ln>
                <a:solidFill>
                  <a:srgbClr val="BE384B"/>
                </a:solidFill>
                <a:effectLst/>
                <a:uLnTx/>
                <a:uFillTx/>
                <a:latin typeface="Arial" panose="020B0604020202020204"/>
                <a:ea typeface="微软雅黑" panose="020B0503020204020204" pitchFamily="34" charset="-122"/>
              </a:rPr>
              <a:t>CPU</a:t>
            </a:r>
            <a:r>
              <a:rPr kumimoji="1" lang="zh-CN" altLang="en-US" sz="1600" b="0" i="0" u="none" strike="noStrike" kern="1200" cap="none" spc="0" normalizeH="0" baseline="0" noProof="0" dirty="0">
                <a:ln>
                  <a:noFill/>
                </a:ln>
                <a:solidFill>
                  <a:srgbClr val="BE384B"/>
                </a:solidFill>
                <a:effectLst/>
                <a:uLnTx/>
                <a:uFillTx/>
                <a:latin typeface="Arial" panose="020B0604020202020204"/>
                <a:ea typeface="微软雅黑" panose="020B0503020204020204" pitchFamily="34" charset="-122"/>
              </a:rPr>
              <a:t>的负载</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，保证当前</a:t>
            </a:r>
            <a:r>
              <a:rPr kumimoji="1" lang="en-US" altLang="zh-CN"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CPU</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有足够的算力提供。</a:t>
            </a: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选择</a:t>
            </a:r>
            <a:r>
              <a:rPr kumimoji="1" lang="zh-CN" altLang="en-US" sz="1600" b="0" i="0" u="none" strike="noStrike" kern="1200" cap="none" spc="0" normalizeH="0" baseline="0" noProof="0" dirty="0">
                <a:ln>
                  <a:noFill/>
                </a:ln>
                <a:solidFill>
                  <a:srgbClr val="BE384B"/>
                </a:solidFill>
                <a:effectLst/>
                <a:uLnTx/>
                <a:uFillTx/>
                <a:latin typeface="Arial" panose="020B0604020202020204"/>
                <a:ea typeface="微软雅黑" panose="020B0503020204020204" pitchFamily="34" charset="-122"/>
              </a:rPr>
              <a:t>最优频点</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实现高能效</a:t>
            </a:r>
          </a:p>
          <a:p>
            <a:pPr marL="1143000" marR="0" lvl="2" indent="-22860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提供了频点与性能、功耗之间的帕累托最优模型。每次任务，我们都能够快速选择系统最优的频点组合方式，实现</a:t>
            </a:r>
            <a:r>
              <a:rPr kumimoji="1" lang="zh-CN" altLang="en-US" sz="1600" b="0" i="0" u="none" strike="noStrike" kern="1200" cap="none" spc="0" normalizeH="0" baseline="0" noProof="0" dirty="0">
                <a:ln>
                  <a:noFill/>
                </a:ln>
                <a:solidFill>
                  <a:srgbClr val="BE384B"/>
                </a:solidFill>
                <a:effectLst/>
                <a:uLnTx/>
                <a:uFillTx/>
                <a:latin typeface="Arial" panose="020B0604020202020204"/>
                <a:ea typeface="微软雅黑" panose="020B0503020204020204" pitchFamily="34" charset="-122"/>
              </a:rPr>
              <a:t>最优能效</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a:t>
            </a:r>
          </a:p>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r>
              <a:rPr kumimoji="1" lang="zh-CN" altLang="en-US" sz="18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经过试验，</a:t>
            </a:r>
            <a:r>
              <a:rPr kumimoji="1" lang="en-US" altLang="zh-CN" sz="1800" b="1" i="0" u="none" strike="noStrike" kern="1200" cap="none" spc="0" normalizeH="0" baseline="0" noProof="0" dirty="0" err="1">
                <a:ln>
                  <a:noFill/>
                </a:ln>
                <a:solidFill>
                  <a:srgbClr val="000000">
                    <a:lumMod val="75000"/>
                    <a:lumOff val="25000"/>
                  </a:srgbClr>
                </a:solidFill>
                <a:effectLst/>
                <a:uLnTx/>
                <a:uFillTx/>
                <a:latin typeface="Arial" panose="020B0604020202020204"/>
                <a:ea typeface="微软雅黑" panose="020B0503020204020204" pitchFamily="34" charset="-122"/>
              </a:rPr>
              <a:t>HarmonyOS</a:t>
            </a:r>
            <a:r>
              <a:rPr kumimoji="1" lang="zh-CN" altLang="en-US" sz="18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的全栈式调度框架可以帮助用户获得在多场景（尤其是游戏场景）下持续且稳定的高帧率体验。</a:t>
            </a:r>
            <a:endParaRPr kumimoji="1" lang="en-US" altLang="zh-CN" sz="1800"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endParaRPr kumimoji="1" lang="en-US" altLang="zh-CN"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74295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endParaRPr kumimoji="1" lang="zh-CN" altLang="en-US" sz="16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p:txBody>
      </p:sp>
      <p:pic>
        <p:nvPicPr>
          <p:cNvPr id="18" name="Picture 5">
            <a:extLst>
              <a:ext uri="{FF2B5EF4-FFF2-40B4-BE49-F238E27FC236}">
                <a16:creationId xmlns:a16="http://schemas.microsoft.com/office/drawing/2014/main" id="{22156079-9FB2-4DA9-8E49-D3D1004261DB}"/>
              </a:ext>
            </a:extLst>
          </p:cNvPr>
          <p:cNvPicPr>
            <a:picLocks noChangeAspect="1"/>
          </p:cNvPicPr>
          <p:nvPr/>
        </p:nvPicPr>
        <p:blipFill>
          <a:blip r:embed="rId3"/>
          <a:stretch>
            <a:fillRect/>
          </a:stretch>
        </p:blipFill>
        <p:spPr>
          <a:xfrm>
            <a:off x="6605714" y="1645870"/>
            <a:ext cx="4980443" cy="3714405"/>
          </a:xfrm>
          <a:prstGeom prst="rect">
            <a:avLst/>
          </a:prstGeom>
        </p:spPr>
      </p:pic>
      <p:sp>
        <p:nvSpPr>
          <p:cNvPr id="19" name="TextBox 6">
            <a:extLst>
              <a:ext uri="{FF2B5EF4-FFF2-40B4-BE49-F238E27FC236}">
                <a16:creationId xmlns:a16="http://schemas.microsoft.com/office/drawing/2014/main" id="{1A99B892-0357-4674-B482-A3F9832B7533}"/>
              </a:ext>
            </a:extLst>
          </p:cNvPr>
          <p:cNvSpPr txBox="1"/>
          <p:nvPr/>
        </p:nvSpPr>
        <p:spPr>
          <a:xfrm>
            <a:off x="672661" y="6032669"/>
            <a:ext cx="4875053" cy="276999"/>
          </a:xfrm>
          <a:prstGeom prst="rect">
            <a:avLst/>
          </a:prstGeom>
          <a:noFill/>
        </p:spPr>
        <p:txBody>
          <a:bodyPr wrap="none" rtlCol="0">
            <a:spAutoFit/>
          </a:bodyPr>
          <a:lstStyle/>
          <a:p>
            <a:pPr defTabSz="914400"/>
            <a:r>
              <a:rPr lang="en-US" altLang="zh-CN" sz="1200" dirty="0">
                <a:solidFill>
                  <a:srgbClr val="000000"/>
                </a:solidFill>
                <a:latin typeface="Arial" panose="020B0604020202020204"/>
                <a:ea typeface="微软雅黑"/>
              </a:rPr>
              <a:t>Source:</a:t>
            </a:r>
            <a:r>
              <a:rPr lang="zh-CN" altLang="en-US" sz="1200" dirty="0">
                <a:solidFill>
                  <a:srgbClr val="000000"/>
                </a:solidFill>
                <a:latin typeface="Arial" panose="020B0604020202020204"/>
                <a:ea typeface="微软雅黑"/>
              </a:rPr>
              <a:t> </a:t>
            </a:r>
            <a:r>
              <a:rPr lang="en-US" sz="1200" b="1" dirty="0">
                <a:solidFill>
                  <a:srgbClr val="333333"/>
                </a:solidFill>
                <a:latin typeface="PingFang SC" panose="020B0400000000000000" pitchFamily="34" charset="-122"/>
                <a:ea typeface="PingFang SC" panose="020B0400000000000000" pitchFamily="34" charset="-122"/>
              </a:rPr>
              <a:t>HDC2021</a:t>
            </a:r>
            <a:r>
              <a:rPr lang="zh-CN" altLang="en-US" sz="1200" b="1" dirty="0">
                <a:solidFill>
                  <a:srgbClr val="333333"/>
                </a:solidFill>
                <a:latin typeface="PingFang SC" panose="020B0400000000000000" pitchFamily="34" charset="-122"/>
                <a:ea typeface="PingFang SC" panose="020B0400000000000000" pitchFamily="34" charset="-122"/>
              </a:rPr>
              <a:t>技术分论坛 </a:t>
            </a:r>
            <a:r>
              <a:rPr lang="en-US" altLang="zh-CN" sz="1200" b="1" dirty="0">
                <a:solidFill>
                  <a:srgbClr val="333333"/>
                </a:solidFill>
                <a:latin typeface="PingFang SC" panose="020B0400000000000000" pitchFamily="34" charset="-122"/>
                <a:ea typeface="PingFang SC" panose="020B0400000000000000" pitchFamily="34" charset="-122"/>
              </a:rPr>
              <a:t>(https://ost.51cto.com/posts/9288)</a:t>
            </a:r>
            <a:endParaRPr lang="zh-CN" altLang="en-US" sz="1200" b="1" dirty="0">
              <a:solidFill>
                <a:srgbClr val="333333"/>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066249020"/>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62E02-C520-D445-8A5C-709108C178F7}"/>
              </a:ext>
            </a:extLst>
          </p:cNvPr>
          <p:cNvSpPr>
            <a:spLocks noGrp="1"/>
          </p:cNvSpPr>
          <p:nvPr>
            <p:ph type="title"/>
          </p:nvPr>
        </p:nvSpPr>
        <p:spPr>
          <a:xfrm>
            <a:off x="1158240" y="274639"/>
            <a:ext cx="9875520" cy="1080530"/>
          </a:xfrm>
        </p:spPr>
        <p:txBody>
          <a:bodyPr>
            <a:normAutofit/>
          </a:bodyPr>
          <a:lstStyle/>
          <a:p>
            <a:r>
              <a:rPr kumimoji="1" lang="en-US" altLang="zh-CN" dirty="0"/>
              <a:t>PELT:</a:t>
            </a:r>
            <a:r>
              <a:rPr kumimoji="1" lang="zh-CN" altLang="en-US" dirty="0"/>
              <a:t> </a:t>
            </a:r>
            <a:r>
              <a:rPr kumimoji="1" lang="en-US" altLang="zh-CN" dirty="0"/>
              <a:t>Per</a:t>
            </a:r>
            <a:r>
              <a:rPr kumimoji="1" lang="zh-CN" altLang="en-US" dirty="0"/>
              <a:t> </a:t>
            </a:r>
            <a:r>
              <a:rPr kumimoji="1" lang="en-US" altLang="zh-CN" dirty="0"/>
              <a:t>Entity</a:t>
            </a:r>
            <a:r>
              <a:rPr kumimoji="1" lang="zh-CN" altLang="en-US" dirty="0"/>
              <a:t> </a:t>
            </a:r>
            <a:r>
              <a:rPr kumimoji="1" lang="en-US" altLang="zh-CN" dirty="0"/>
              <a:t>Load</a:t>
            </a:r>
            <a:r>
              <a:rPr kumimoji="1" lang="zh-CN" altLang="en-US" dirty="0"/>
              <a:t> </a:t>
            </a:r>
            <a:r>
              <a:rPr kumimoji="1" lang="en-US" altLang="zh-CN" dirty="0"/>
              <a:t>Tracking</a:t>
            </a:r>
            <a:endParaRPr kumimoji="1" lang="zh-CN" altLang="en-US" dirty="0"/>
          </a:p>
        </p:txBody>
      </p:sp>
      <p:sp>
        <p:nvSpPr>
          <p:cNvPr id="4" name="灯片编号占位符 3">
            <a:extLst>
              <a:ext uri="{FF2B5EF4-FFF2-40B4-BE49-F238E27FC236}">
                <a16:creationId xmlns:a16="http://schemas.microsoft.com/office/drawing/2014/main" id="{6553AD9D-4BDF-EA46-9A67-7C5D8C95036B}"/>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53</a:t>
            </a:fld>
            <a:endParaRPr lang="zh-CN" altLang="en-US" dirty="0">
              <a:solidFill>
                <a:srgbClr val="000000">
                  <a:tint val="75000"/>
                </a:srgbClr>
              </a:solidFill>
            </a:endParaRPr>
          </a:p>
        </p:txBody>
      </p:sp>
      <p:sp>
        <p:nvSpPr>
          <p:cNvPr id="12" name="内容占位符 2">
            <a:extLst>
              <a:ext uri="{FF2B5EF4-FFF2-40B4-BE49-F238E27FC236}">
                <a16:creationId xmlns:a16="http://schemas.microsoft.com/office/drawing/2014/main" id="{E6CE3981-0E77-A14F-ACAA-AA2404828A38}"/>
              </a:ext>
            </a:extLst>
          </p:cNvPr>
          <p:cNvSpPr>
            <a:spLocks noGrp="1"/>
          </p:cNvSpPr>
          <p:nvPr>
            <p:ph idx="1"/>
          </p:nvPr>
        </p:nvSpPr>
        <p:spPr>
          <a:xfrm>
            <a:off x="1158240" y="1600202"/>
            <a:ext cx="9875520" cy="4593906"/>
          </a:xfrm>
        </p:spPr>
        <p:txBody>
          <a:bodyPr/>
          <a:lstStyle/>
          <a:p>
            <a:r>
              <a:rPr kumimoji="1" lang="en-US" altLang="zh-CN" dirty="0"/>
              <a:t>What’s</a:t>
            </a:r>
            <a:r>
              <a:rPr kumimoji="1" lang="zh-CN" altLang="en-US" dirty="0"/>
              <a:t> </a:t>
            </a:r>
            <a:r>
              <a:rPr kumimoji="1" lang="en-US" altLang="zh-CN" dirty="0"/>
              <a:t>load?</a:t>
            </a:r>
          </a:p>
          <a:p>
            <a:pPr lvl="1"/>
            <a:r>
              <a:rPr kumimoji="1" lang="en-US" altLang="zh-CN" dirty="0"/>
              <a:t>whether there is a difference between “</a:t>
            </a:r>
            <a:r>
              <a:rPr kumimoji="1" lang="en-US" altLang="zh-CN" dirty="0">
                <a:solidFill>
                  <a:schemeClr val="accent1"/>
                </a:solidFill>
              </a:rPr>
              <a:t>CPU time consumed</a:t>
            </a:r>
            <a:r>
              <a:rPr kumimoji="1" lang="en-US" altLang="zh-CN" dirty="0"/>
              <a:t>” and “</a:t>
            </a:r>
            <a:r>
              <a:rPr kumimoji="1" lang="en-US" altLang="zh-CN" dirty="0">
                <a:solidFill>
                  <a:schemeClr val="accent1"/>
                </a:solidFill>
              </a:rPr>
              <a:t>load</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t>A</a:t>
            </a:r>
            <a:r>
              <a:rPr kumimoji="1" lang="zh-CN" altLang="en-US" dirty="0"/>
              <a:t> </a:t>
            </a:r>
            <a:r>
              <a:rPr kumimoji="1" lang="en-US" altLang="zh-CN" dirty="0"/>
              <a:t>discussion</a:t>
            </a:r>
            <a:r>
              <a:rPr kumimoji="1" lang="zh-CN" altLang="en-US" dirty="0"/>
              <a:t> </a:t>
            </a:r>
            <a:r>
              <a:rPr kumimoji="1" lang="en-US" altLang="zh-CN" dirty="0"/>
              <a:t>in</a:t>
            </a:r>
            <a:r>
              <a:rPr kumimoji="1" lang="zh-CN" altLang="en-US" dirty="0"/>
              <a:t> </a:t>
            </a:r>
            <a:r>
              <a:rPr kumimoji="1" lang="en-US" altLang="zh-CN" dirty="0"/>
              <a:t>Linux’s</a:t>
            </a:r>
            <a:r>
              <a:rPr kumimoji="1" lang="zh-CN" altLang="en-US" dirty="0"/>
              <a:t> </a:t>
            </a:r>
            <a:r>
              <a:rPr kumimoji="1" lang="en-US" altLang="zh-CN" dirty="0"/>
              <a:t>community</a:t>
            </a:r>
            <a:endParaRPr kumimoji="1" lang="zh-CN" altLang="en-US" dirty="0"/>
          </a:p>
        </p:txBody>
      </p:sp>
      <p:sp>
        <p:nvSpPr>
          <p:cNvPr id="5" name="页脚占位符 4">
            <a:extLst>
              <a:ext uri="{FF2B5EF4-FFF2-40B4-BE49-F238E27FC236}">
                <a16:creationId xmlns:a16="http://schemas.microsoft.com/office/drawing/2014/main" id="{3123822B-4CFD-154A-9BA7-FA75F3336E7B}"/>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spTree>
    <p:extLst>
      <p:ext uri="{BB962C8B-B14F-4D97-AF65-F5344CB8AC3E}">
        <p14:creationId xmlns:p14="http://schemas.microsoft.com/office/powerpoint/2010/main" val="33184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62E02-C520-D445-8A5C-709108C178F7}"/>
              </a:ext>
            </a:extLst>
          </p:cNvPr>
          <p:cNvSpPr>
            <a:spLocks noGrp="1"/>
          </p:cNvSpPr>
          <p:nvPr>
            <p:ph type="title"/>
          </p:nvPr>
        </p:nvSpPr>
        <p:spPr>
          <a:xfrm>
            <a:off x="1158240" y="274639"/>
            <a:ext cx="9875520" cy="1080530"/>
          </a:xfrm>
        </p:spPr>
        <p:txBody>
          <a:bodyPr>
            <a:normAutofit/>
          </a:bodyPr>
          <a:lstStyle/>
          <a:p>
            <a:r>
              <a:rPr kumimoji="1" lang="en-US" altLang="zh-CN" dirty="0"/>
              <a:t>PELT:</a:t>
            </a:r>
            <a:r>
              <a:rPr kumimoji="1" lang="zh-CN" altLang="en-US" dirty="0"/>
              <a:t> </a:t>
            </a:r>
            <a:r>
              <a:rPr kumimoji="1" lang="en-US" altLang="zh-CN" dirty="0"/>
              <a:t>Per</a:t>
            </a:r>
            <a:r>
              <a:rPr kumimoji="1" lang="zh-CN" altLang="en-US" dirty="0"/>
              <a:t> </a:t>
            </a:r>
            <a:r>
              <a:rPr kumimoji="1" lang="en-US" altLang="zh-CN" dirty="0"/>
              <a:t>Entity</a:t>
            </a:r>
            <a:r>
              <a:rPr kumimoji="1" lang="zh-CN" altLang="en-US" dirty="0"/>
              <a:t> </a:t>
            </a:r>
            <a:r>
              <a:rPr kumimoji="1" lang="en-US" altLang="zh-CN" dirty="0"/>
              <a:t>Load</a:t>
            </a:r>
            <a:r>
              <a:rPr kumimoji="1" lang="zh-CN" altLang="en-US" dirty="0"/>
              <a:t> </a:t>
            </a:r>
            <a:r>
              <a:rPr kumimoji="1" lang="en-US" altLang="zh-CN" dirty="0"/>
              <a:t>Tracking</a:t>
            </a:r>
            <a:endParaRPr kumimoji="1" lang="zh-CN" altLang="en-US" dirty="0"/>
          </a:p>
        </p:txBody>
      </p:sp>
      <p:sp>
        <p:nvSpPr>
          <p:cNvPr id="4" name="灯片编号占位符 3">
            <a:extLst>
              <a:ext uri="{FF2B5EF4-FFF2-40B4-BE49-F238E27FC236}">
                <a16:creationId xmlns:a16="http://schemas.microsoft.com/office/drawing/2014/main" id="{6553AD9D-4BDF-EA46-9A67-7C5D8C95036B}"/>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54</a:t>
            </a:fld>
            <a:endParaRPr lang="zh-CN" altLang="en-US" dirty="0">
              <a:solidFill>
                <a:srgbClr val="000000">
                  <a:tint val="75000"/>
                </a:srgbClr>
              </a:solidFill>
            </a:endParaRP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E6CE3981-0E77-A14F-ACAA-AA2404828A38}"/>
                  </a:ext>
                </a:extLst>
              </p:cNvPr>
              <p:cNvSpPr>
                <a:spLocks noGrp="1"/>
              </p:cNvSpPr>
              <p:nvPr>
                <p:ph idx="1"/>
              </p:nvPr>
            </p:nvSpPr>
            <p:spPr>
              <a:xfrm>
                <a:off x="1158240" y="1600202"/>
                <a:ext cx="9875520" cy="4593906"/>
              </a:xfrm>
            </p:spPr>
            <p:txBody>
              <a:bodyPr/>
              <a:lstStyle/>
              <a:p>
                <a:r>
                  <a:rPr kumimoji="1" lang="en-US" altLang="zh-CN" dirty="0"/>
                  <a:t>What’s</a:t>
                </a:r>
                <a:r>
                  <a:rPr kumimoji="1" lang="zh-CN" altLang="en-US" dirty="0"/>
                  <a:t> </a:t>
                </a:r>
                <a:r>
                  <a:rPr kumimoji="1" lang="en-US" altLang="zh-CN" dirty="0"/>
                  <a:t>load?</a:t>
                </a:r>
              </a:p>
              <a:p>
                <a:pPr lvl="1"/>
                <a:r>
                  <a:rPr kumimoji="1" lang="en-US" altLang="zh-CN" dirty="0"/>
                  <a:t>whether there is a difference between “</a:t>
                </a:r>
                <a:r>
                  <a:rPr kumimoji="1" lang="en-US" altLang="zh-CN" dirty="0">
                    <a:solidFill>
                      <a:schemeClr val="accent1"/>
                    </a:solidFill>
                  </a:rPr>
                  <a:t>CPU time consumed</a:t>
                </a:r>
                <a:r>
                  <a:rPr kumimoji="1" lang="en-US" altLang="zh-CN" dirty="0"/>
                  <a:t>” and “</a:t>
                </a:r>
                <a:r>
                  <a:rPr kumimoji="1" lang="en-US" altLang="zh-CN" dirty="0">
                    <a:solidFill>
                      <a:schemeClr val="accent1"/>
                    </a:solidFill>
                  </a:rPr>
                  <a:t>load</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t>A</a:t>
                </a:r>
                <a:r>
                  <a:rPr kumimoji="1" lang="zh-CN" altLang="en-US" dirty="0"/>
                  <a:t> </a:t>
                </a:r>
                <a:r>
                  <a:rPr kumimoji="1" lang="en-US" altLang="zh-CN" dirty="0"/>
                  <a:t>discussion</a:t>
                </a:r>
                <a:r>
                  <a:rPr kumimoji="1" lang="zh-CN" altLang="en-US" dirty="0"/>
                  <a:t> </a:t>
                </a:r>
                <a:r>
                  <a:rPr kumimoji="1" lang="en-US" altLang="zh-CN" dirty="0"/>
                  <a:t>in</a:t>
                </a:r>
                <a:r>
                  <a:rPr kumimoji="1" lang="zh-CN" altLang="en-US" dirty="0"/>
                  <a:t> </a:t>
                </a:r>
                <a:r>
                  <a:rPr kumimoji="1" lang="en-US" altLang="zh-CN" dirty="0"/>
                  <a:t>Linux’s</a:t>
                </a:r>
                <a:r>
                  <a:rPr kumimoji="1" lang="zh-CN" altLang="en-US" dirty="0"/>
                  <a:t> </a:t>
                </a:r>
                <a:r>
                  <a:rPr kumimoji="1" lang="en-US" altLang="zh-CN" dirty="0"/>
                  <a:t>community</a:t>
                </a:r>
              </a:p>
              <a:p>
                <a:pPr lvl="1"/>
                <a:r>
                  <a:rPr kumimoji="1" lang="en-US" altLang="zh-CN" b="1" dirty="0"/>
                  <a:t>Load</a:t>
                </a:r>
                <a:r>
                  <a:rPr kumimoji="1" lang="en-US" altLang="zh-CN" dirty="0"/>
                  <a:t>:</a:t>
                </a:r>
                <a:r>
                  <a:rPr kumimoji="1" lang="zh-CN" altLang="en-US" dirty="0"/>
                  <a:t> </a:t>
                </a:r>
                <a:r>
                  <a:rPr kumimoji="1" lang="en-US" altLang="zh-CN" dirty="0"/>
                  <a:t> the portion of a period</a:t>
                </a:r>
                <a:r>
                  <a:rPr kumimoji="1" lang="zh-CN" altLang="en-US" dirty="0"/>
                  <a:t> </a:t>
                </a:r>
                <a:r>
                  <a:rPr kumimoji="1" lang="en-US" altLang="zh-CN" dirty="0"/>
                  <a:t>(1ms,</a:t>
                </a:r>
                <a:r>
                  <a:rPr kumimoji="1" lang="zh-CN" altLang="en-US" dirty="0"/>
                  <a:t> </a:t>
                </a:r>
                <a:r>
                  <a:rPr kumimoji="1" lang="en-US" altLang="zh-CN" dirty="0"/>
                  <a:t>or</a:t>
                </a:r>
                <a:r>
                  <a:rPr kumimoji="1" lang="zh-CN" altLang="en-US" dirty="0"/>
                  <a:t> </a:t>
                </a:r>
                <a:r>
                  <a:rPr kumimoji="1" lang="en-US" altLang="zh-CN" dirty="0"/>
                  <a:t>1024μs</a:t>
                </a:r>
                <a:r>
                  <a:rPr kumimoji="1" lang="zh-CN" altLang="en-US" dirty="0"/>
                  <a:t> </a:t>
                </a:r>
                <a:r>
                  <a:rPr kumimoji="1" lang="en-US" altLang="zh-CN" dirty="0"/>
                  <a:t>actually) that the entity was </a:t>
                </a:r>
                <a:r>
                  <a:rPr kumimoji="1" lang="en-US" altLang="zh-CN" b="1" i="1" dirty="0">
                    <a:solidFill>
                      <a:schemeClr val="accent1"/>
                    </a:solidFill>
                  </a:rPr>
                  <a:t>runnable</a:t>
                </a:r>
              </a:p>
              <a:p>
                <a:pPr lvl="2"/>
                <a14:m>
                  <m:oMath xmlns:m="http://schemas.openxmlformats.org/officeDocument/2006/math">
                    <m:sSub>
                      <m:sSubPr>
                        <m:ctrlPr>
                          <a:rPr kumimoji="1" lang="en-US" altLang="zh-CN" sz="2160" b="1" i="1">
                            <a:latin typeface="Cambria Math" panose="02040503050406030204" pitchFamily="18" charset="0"/>
                          </a:rPr>
                        </m:ctrlPr>
                      </m:sSubPr>
                      <m:e>
                        <m:r>
                          <a:rPr kumimoji="1" lang="en-US" altLang="zh-CN" sz="2160" b="1" i="1">
                            <a:latin typeface="Cambria Math" panose="02040503050406030204" pitchFamily="18" charset="0"/>
                          </a:rPr>
                          <m:t>𝑳𝒐𝒂𝒅</m:t>
                        </m:r>
                      </m:e>
                      <m:sub>
                        <m:r>
                          <a:rPr kumimoji="1" lang="en-US" altLang="zh-CN" sz="2160" b="1" i="1">
                            <a:latin typeface="Cambria Math" panose="02040503050406030204" pitchFamily="18" charset="0"/>
                          </a:rPr>
                          <m:t>𝒕</m:t>
                        </m:r>
                        <m:r>
                          <a:rPr kumimoji="1" lang="en-US" altLang="zh-CN" sz="2160" b="1" i="1">
                            <a:latin typeface="Cambria Math" panose="02040503050406030204" pitchFamily="18" charset="0"/>
                          </a:rPr>
                          <m:t>,</m:t>
                        </m:r>
                        <m:r>
                          <a:rPr kumimoji="1" lang="en-US" altLang="zh-CN" sz="2160" b="1" i="1">
                            <a:latin typeface="Cambria Math" panose="02040503050406030204" pitchFamily="18" charset="0"/>
                          </a:rPr>
                          <m:t>𝒊</m:t>
                        </m:r>
                      </m:sub>
                    </m:sSub>
                    <m:r>
                      <a:rPr kumimoji="1" lang="en-US" altLang="zh-CN" sz="2160" b="1" i="1">
                        <a:latin typeface="Cambria Math" panose="02040503050406030204" pitchFamily="18" charset="0"/>
                      </a:rPr>
                      <m:t>=</m:t>
                    </m:r>
                    <m:f>
                      <m:fPr>
                        <m:ctrlPr>
                          <a:rPr kumimoji="1" lang="en-US" altLang="zh-CN" sz="2160" b="1" i="1">
                            <a:latin typeface="Cambria Math" panose="02040503050406030204" pitchFamily="18" charset="0"/>
                          </a:rPr>
                        </m:ctrlPr>
                      </m:fPr>
                      <m:num>
                        <m:r>
                          <a:rPr kumimoji="1" lang="en-US" altLang="zh-CN" sz="2160" b="1" i="1">
                            <a:latin typeface="Cambria Math" panose="02040503050406030204" pitchFamily="18" charset="0"/>
                          </a:rPr>
                          <m:t>𝒙</m:t>
                        </m:r>
                      </m:num>
                      <m:den>
                        <m:r>
                          <a:rPr kumimoji="1" lang="en-US" altLang="zh-CN" sz="2160" b="1" i="1">
                            <a:latin typeface="Cambria Math" panose="02040503050406030204" pitchFamily="18" charset="0"/>
                          </a:rPr>
                          <m:t>𝟏𝟎𝟐𝟒</m:t>
                        </m:r>
                      </m:den>
                    </m:f>
                    <m:r>
                      <a:rPr kumimoji="1" lang="zh-CN" altLang="en-US" sz="2160" b="1" i="1">
                        <a:latin typeface="Cambria Math" panose="02040503050406030204" pitchFamily="18" charset="0"/>
                      </a:rPr>
                      <m:t>∗</m:t>
                    </m:r>
                    <m:r>
                      <a:rPr kumimoji="1" lang="en-US" altLang="zh-CN" sz="2160" b="1" i="1">
                        <a:latin typeface="Cambria Math" panose="02040503050406030204" pitchFamily="18" charset="0"/>
                      </a:rPr>
                      <m:t>𝑪𝒑𝒖𝑺𝒄𝒂𝒍𝒆𝑭𝒂𝒄𝒕𝒐𝒓</m:t>
                    </m:r>
                  </m:oMath>
                </a14:m>
                <a:r>
                  <a:rPr kumimoji="1" lang="zh-CN" altLang="en-US" sz="2160" b="1" dirty="0"/>
                  <a:t> </a:t>
                </a:r>
                <a:endParaRPr kumimoji="1" lang="en-US" altLang="zh-CN" sz="2160" b="1" dirty="0"/>
              </a:p>
              <a:p>
                <a:pPr lvl="2"/>
                <a:r>
                  <a:rPr kumimoji="1" lang="en-US" altLang="zh-CN" sz="2160" dirty="0"/>
                  <a:t>Why</a:t>
                </a:r>
                <a:r>
                  <a:rPr kumimoji="1" lang="zh-CN" altLang="en-US" sz="2160" dirty="0"/>
                  <a:t> </a:t>
                </a:r>
                <a:r>
                  <a:rPr kumimoji="1" lang="en-US" altLang="zh-CN" sz="2160" dirty="0"/>
                  <a:t>do</a:t>
                </a:r>
                <a:r>
                  <a:rPr kumimoji="1" lang="zh-CN" altLang="en-US" sz="2160" dirty="0"/>
                  <a:t> </a:t>
                </a:r>
                <a:r>
                  <a:rPr kumimoji="1" lang="en-US" altLang="zh-CN" sz="2160" dirty="0"/>
                  <a:t>we</a:t>
                </a:r>
                <a:r>
                  <a:rPr kumimoji="1" lang="zh-CN" altLang="en-US" sz="2160" dirty="0"/>
                  <a:t> </a:t>
                </a:r>
                <a:r>
                  <a:rPr kumimoji="1" lang="en-US" altLang="zh-CN" sz="2160" dirty="0"/>
                  <a:t>need</a:t>
                </a:r>
                <a:r>
                  <a:rPr kumimoji="1" lang="zh-CN" altLang="en-US" sz="2160" dirty="0"/>
                  <a:t> </a:t>
                </a:r>
                <a14:m>
                  <m:oMath xmlns:m="http://schemas.openxmlformats.org/officeDocument/2006/math">
                    <m:r>
                      <a:rPr kumimoji="1" lang="en-US" altLang="zh-CN" sz="2160" b="1" i="1">
                        <a:latin typeface="Cambria Math" panose="02040503050406030204" pitchFamily="18" charset="0"/>
                      </a:rPr>
                      <m:t>𝑪𝒑𝒖𝑺𝒄𝒂𝒍𝒆𝑭𝒂𝒄𝒕𝒐𝒓</m:t>
                    </m:r>
                  </m:oMath>
                </a14:m>
                <a:r>
                  <a:rPr kumimoji="1" lang="zh-CN" altLang="en-US" sz="2160" b="1" dirty="0"/>
                  <a:t> ？</a:t>
                </a:r>
                <a:endParaRPr kumimoji="1" lang="en-US" altLang="zh-CN" sz="2160" dirty="0"/>
              </a:p>
              <a:p>
                <a:pPr lvl="3"/>
                <a:endParaRPr kumimoji="1" lang="en-US" altLang="zh-CN" sz="1920" dirty="0"/>
              </a:p>
              <a:p>
                <a:pPr lvl="1"/>
                <a:endParaRPr kumimoji="1" lang="zh-CN" altLang="en-US" b="1" i="1" dirty="0">
                  <a:solidFill>
                    <a:schemeClr val="accent1"/>
                  </a:solidFill>
                </a:endParaRPr>
              </a:p>
            </p:txBody>
          </p:sp>
        </mc:Choice>
        <mc:Fallback xmlns="">
          <p:sp>
            <p:nvSpPr>
              <p:cNvPr id="12" name="内容占位符 2">
                <a:extLst>
                  <a:ext uri="{FF2B5EF4-FFF2-40B4-BE49-F238E27FC236}">
                    <a16:creationId xmlns:a16="http://schemas.microsoft.com/office/drawing/2014/main" id="{E6CE3981-0E77-A14F-ACAA-AA2404828A38}"/>
                  </a:ext>
                </a:extLst>
              </p:cNvPr>
              <p:cNvSpPr>
                <a:spLocks noGrp="1" noRot="1" noChangeAspect="1" noMove="1" noResize="1" noEditPoints="1" noAdjustHandles="1" noChangeArrowheads="1" noChangeShapeType="1" noTextEdit="1"/>
              </p:cNvSpPr>
              <p:nvPr>
                <p:ph idx="1"/>
              </p:nvPr>
            </p:nvSpPr>
            <p:spPr>
              <a:xfrm>
                <a:off x="1158240" y="1600202"/>
                <a:ext cx="9875520" cy="4593906"/>
              </a:xfrm>
              <a:blipFill>
                <a:blip r:embed="rId3"/>
                <a:stretch>
                  <a:fillRect l="-1173" t="-531" r="-1358"/>
                </a:stretch>
              </a:blipFill>
            </p:spPr>
            <p:txBody>
              <a:bodyPr/>
              <a:lstStyle/>
              <a:p>
                <a:r>
                  <a:rPr lang="zh-CN" altLang="en-US">
                    <a:noFill/>
                  </a:rPr>
                  <a:t> </a:t>
                </a:r>
              </a:p>
            </p:txBody>
          </p:sp>
        </mc:Fallback>
      </mc:AlternateContent>
      <p:sp>
        <p:nvSpPr>
          <p:cNvPr id="5" name="页脚占位符 4">
            <a:extLst>
              <a:ext uri="{FF2B5EF4-FFF2-40B4-BE49-F238E27FC236}">
                <a16:creationId xmlns:a16="http://schemas.microsoft.com/office/drawing/2014/main" id="{3123822B-4CFD-154A-9BA7-FA75F3336E7B}"/>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pic>
        <p:nvPicPr>
          <p:cNvPr id="3" name="图片 2">
            <a:extLst>
              <a:ext uri="{FF2B5EF4-FFF2-40B4-BE49-F238E27FC236}">
                <a16:creationId xmlns:a16="http://schemas.microsoft.com/office/drawing/2014/main" id="{D15A45B2-7544-33AB-F5E1-768BAC32058A}"/>
              </a:ext>
            </a:extLst>
          </p:cNvPr>
          <p:cNvPicPr>
            <a:picLocks noChangeAspect="1"/>
          </p:cNvPicPr>
          <p:nvPr/>
        </p:nvPicPr>
        <p:blipFill>
          <a:blip r:embed="rId4"/>
          <a:stretch>
            <a:fillRect/>
          </a:stretch>
        </p:blipFill>
        <p:spPr>
          <a:xfrm>
            <a:off x="9410808" y="4242073"/>
            <a:ext cx="1622953" cy="2031451"/>
          </a:xfrm>
          <a:prstGeom prst="rect">
            <a:avLst/>
          </a:prstGeom>
        </p:spPr>
      </p:pic>
      <p:sp>
        <p:nvSpPr>
          <p:cNvPr id="6" name="右箭头 5">
            <a:extLst>
              <a:ext uri="{FF2B5EF4-FFF2-40B4-BE49-F238E27FC236}">
                <a16:creationId xmlns:a16="http://schemas.microsoft.com/office/drawing/2014/main" id="{39A16A22-B4A8-D7A1-7C3D-570FA6DACD72}"/>
              </a:ext>
            </a:extLst>
          </p:cNvPr>
          <p:cNvSpPr/>
          <p:nvPr/>
        </p:nvSpPr>
        <p:spPr>
          <a:xfrm>
            <a:off x="9151578" y="5666170"/>
            <a:ext cx="518458" cy="172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7" name="文本框 6">
            <a:extLst>
              <a:ext uri="{FF2B5EF4-FFF2-40B4-BE49-F238E27FC236}">
                <a16:creationId xmlns:a16="http://schemas.microsoft.com/office/drawing/2014/main" id="{F5B994F0-7827-B8DE-F05E-92052D6FE1EB}"/>
              </a:ext>
            </a:extLst>
          </p:cNvPr>
          <p:cNvSpPr txBox="1"/>
          <p:nvPr/>
        </p:nvSpPr>
        <p:spPr>
          <a:xfrm>
            <a:off x="8342649" y="5549447"/>
            <a:ext cx="938543" cy="387798"/>
          </a:xfrm>
          <a:prstGeom prst="rect">
            <a:avLst/>
          </a:prstGeom>
          <a:noFill/>
        </p:spPr>
        <p:txBody>
          <a:bodyPr wrap="square" rtlCol="0">
            <a:spAutoFit/>
          </a:bodyPr>
          <a:lstStyle/>
          <a:p>
            <a:pPr defTabSz="1097280"/>
            <a:r>
              <a:rPr kumimoji="1" lang="en-US" altLang="zh-CN" sz="1920" dirty="0">
                <a:solidFill>
                  <a:srgbClr val="000000"/>
                </a:solidFill>
                <a:latin typeface="Arial" panose="020B0604020202020204"/>
                <a:ea typeface="微软雅黑"/>
              </a:rPr>
              <a:t>L</a:t>
            </a:r>
            <a:r>
              <a:rPr kumimoji="1" lang="en-CN" altLang="zh-CN" sz="1920" dirty="0">
                <a:solidFill>
                  <a:srgbClr val="000000"/>
                </a:solidFill>
                <a:latin typeface="Arial" panose="020B0604020202020204"/>
                <a:ea typeface="微软雅黑"/>
              </a:rPr>
              <a:t>oad</a:t>
            </a:r>
            <a:r>
              <a:rPr kumimoji="1" lang="zh-CN" altLang="en-US" sz="1920" dirty="0">
                <a:solidFill>
                  <a:srgbClr val="000000"/>
                </a:solidFill>
                <a:latin typeface="Arial" panose="020B0604020202020204"/>
                <a:ea typeface="微软雅黑"/>
              </a:rPr>
              <a:t> </a:t>
            </a:r>
          </a:p>
        </p:txBody>
      </p:sp>
    </p:spTree>
    <p:extLst>
      <p:ext uri="{BB962C8B-B14F-4D97-AF65-F5344CB8AC3E}">
        <p14:creationId xmlns:p14="http://schemas.microsoft.com/office/powerpoint/2010/main" val="3381773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7DE94-BEB3-0B44-B994-4CE1C0676F65}"/>
              </a:ext>
            </a:extLst>
          </p:cNvPr>
          <p:cNvSpPr>
            <a:spLocks noGrp="1"/>
          </p:cNvSpPr>
          <p:nvPr>
            <p:ph type="title"/>
          </p:nvPr>
        </p:nvSpPr>
        <p:spPr>
          <a:xfrm>
            <a:off x="1158240" y="274639"/>
            <a:ext cx="9875520" cy="1080530"/>
          </a:xfrm>
        </p:spPr>
        <p:txBody>
          <a:bodyPr/>
          <a:lstStyle/>
          <a:p>
            <a:r>
              <a:rPr kumimoji="1" lang="en-US" altLang="zh-CN" dirty="0"/>
              <a:t>Load</a:t>
            </a:r>
            <a:r>
              <a:rPr kumimoji="1" lang="zh-CN" altLang="en-US" dirty="0"/>
              <a:t> </a:t>
            </a:r>
            <a:r>
              <a:rPr kumimoji="1" lang="en-US" altLang="zh-CN" dirty="0"/>
              <a:t>is</a:t>
            </a:r>
            <a:r>
              <a:rPr kumimoji="1" lang="zh-CN" altLang="en-US" dirty="0"/>
              <a:t> </a:t>
            </a:r>
            <a:r>
              <a:rPr kumimoji="1" lang="en-US" altLang="zh-CN" dirty="0"/>
              <a:t>an instantaneous quantity</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F6FF6B-CBC6-EC4E-B64B-BF85A17846C6}"/>
                  </a:ext>
                </a:extLst>
              </p:cNvPr>
              <p:cNvSpPr>
                <a:spLocks noGrp="1"/>
              </p:cNvSpPr>
              <p:nvPr>
                <p:ph idx="1"/>
              </p:nvPr>
            </p:nvSpPr>
            <p:spPr>
              <a:xfrm>
                <a:off x="1158240" y="1600201"/>
                <a:ext cx="9875520" cy="4756153"/>
              </a:xfrm>
            </p:spPr>
            <p:txBody>
              <a:bodyPr>
                <a:normAutofit fontScale="77500" lnSpcReduction="20000"/>
              </a:bodyPr>
              <a:lstStyle/>
              <a:p>
                <a:r>
                  <a:rPr kumimoji="1" lang="en-US" altLang="zh-CN" dirty="0"/>
                  <a:t>Should</a:t>
                </a:r>
                <a:r>
                  <a:rPr kumimoji="1" lang="zh-CN" altLang="en-US" dirty="0"/>
                  <a:t> </a:t>
                </a:r>
                <a:r>
                  <a:rPr kumimoji="1" lang="en-US" altLang="zh-CN" dirty="0"/>
                  <a:t>we</a:t>
                </a:r>
                <a:r>
                  <a:rPr kumimoji="1" lang="zh-CN" altLang="en-US" dirty="0"/>
                  <a:t> </a:t>
                </a:r>
                <a:r>
                  <a:rPr kumimoji="1" lang="en-US" altLang="zh-CN" dirty="0"/>
                  <a:t>consider</a:t>
                </a:r>
                <a:r>
                  <a:rPr kumimoji="1" lang="zh-CN" altLang="en-US" dirty="0"/>
                  <a:t> </a:t>
                </a:r>
                <a:r>
                  <a:rPr kumimoji="1" lang="en-US" altLang="zh-CN" dirty="0"/>
                  <a:t>prior</a:t>
                </a:r>
                <a:r>
                  <a:rPr kumimoji="1" lang="zh-CN" altLang="en-US" dirty="0"/>
                  <a:t> </a:t>
                </a:r>
                <a:r>
                  <a:rPr kumimoji="1" lang="en-US" altLang="zh-CN" dirty="0"/>
                  <a:t>loads?</a:t>
                </a:r>
                <a:r>
                  <a:rPr kumimoji="1" lang="zh-CN" altLang="en-US" i="1" dirty="0">
                    <a:latin typeface="Cambria Math" panose="02040503050406030204" pitchFamily="18" charset="0"/>
                  </a:rPr>
                  <a:t> </a:t>
                </a:r>
                <a:endParaRPr kumimoji="1" lang="en-US" altLang="zh-CN" i="1" dirty="0">
                  <a:latin typeface="Cambria Math" panose="02040503050406030204" pitchFamily="18" charset="0"/>
                </a:endParaRPr>
              </a:p>
              <a:p>
                <a14:m>
                  <m:oMath xmlns:m="http://schemas.openxmlformats.org/officeDocument/2006/math">
                    <m:r>
                      <a:rPr kumimoji="1" lang="en-US" altLang="zh-CN" i="1" smtClean="0">
                        <a:latin typeface="Cambria Math" panose="02040503050406030204" pitchFamily="18" charset="0"/>
                      </a:rPr>
                      <m:t>𝑳</m:t>
                    </m:r>
                    <m:r>
                      <a:rPr kumimoji="1" lang="en-US" altLang="zh-CN" b="1" i="1" smtClean="0">
                        <a:latin typeface="Cambria Math" panose="02040503050406030204" pitchFamily="18" charset="0"/>
                      </a:rPr>
                      <m:t>𝒐𝒂</m:t>
                    </m:r>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𝒅</m:t>
                        </m:r>
                      </m:e>
                      <m:sub>
                        <m:r>
                          <a:rPr kumimoji="1" lang="en-US" altLang="zh-CN" b="1" i="1" smtClean="0">
                            <a:latin typeface="Cambria Math" panose="02040503050406030204" pitchFamily="18" charset="0"/>
                          </a:rPr>
                          <m:t>𝒕</m:t>
                        </m:r>
                      </m:sub>
                    </m:sSub>
                    <m:r>
                      <a:rPr kumimoji="1" lang="en-US" altLang="zh-CN"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𝒊</m:t>
                        </m:r>
                      </m:sub>
                    </m:sSub>
                    <m:r>
                      <a:rPr kumimoji="1" lang="en-US" altLang="zh-CN" b="1"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𝒊</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𝟏</m:t>
                        </m:r>
                      </m:sub>
                    </m:sSub>
                    <m:r>
                      <a:rPr kumimoji="1" lang="en-US" altLang="zh-CN" b="1" i="1" smtClean="0">
                        <a:latin typeface="Cambria Math" panose="02040503050406030204" pitchFamily="18" charset="0"/>
                      </a:rPr>
                      <m:t>+</m:t>
                    </m:r>
                    <m:r>
                      <a:rPr kumimoji="1" lang="en-US" altLang="zh-CN" b="1" i="0"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b="1" i="1" smtClean="0">
                            <a:latin typeface="Cambria Math" panose="02040503050406030204" pitchFamily="18" charset="0"/>
                          </a:rPr>
                          <m:t>𝟎</m:t>
                        </m:r>
                      </m:sub>
                    </m:sSub>
                  </m:oMath>
                </a14:m>
                <a:r>
                  <a:rPr kumimoji="1" lang="en-US" altLang="zh-CN" dirty="0"/>
                  <a:t>?</a:t>
                </a:r>
              </a:p>
              <a:p>
                <a:pPr lvl="1"/>
                <a:r>
                  <a:rPr kumimoji="1" lang="en-US" altLang="zh-CN" dirty="0"/>
                  <a:t>Not</a:t>
                </a:r>
                <a:r>
                  <a:rPr kumimoji="1" lang="zh-CN" altLang="en-US" dirty="0"/>
                  <a:t> </a:t>
                </a:r>
                <a:r>
                  <a:rPr kumimoji="1" lang="en-US" altLang="zh-CN" dirty="0"/>
                  <a:t>good.</a:t>
                </a:r>
              </a:p>
              <a:p>
                <a:pPr lvl="2"/>
                <a:r>
                  <a:rPr kumimoji="1" lang="en-US" altLang="zh-CN" dirty="0"/>
                  <a:t>A</a:t>
                </a:r>
                <a:r>
                  <a:rPr kumimoji="1" lang="zh-CN" altLang="en-US" dirty="0"/>
                  <a:t> </a:t>
                </a:r>
                <a:r>
                  <a:rPr kumimoji="1" lang="en-US" altLang="zh-CN" dirty="0"/>
                  <a:t>long</a:t>
                </a:r>
                <a:r>
                  <a:rPr kumimoji="1" lang="zh-CN" altLang="en-US" dirty="0"/>
                  <a:t> </a:t>
                </a:r>
                <a:r>
                  <a:rPr kumimoji="1" lang="en-US" altLang="zh-CN" dirty="0"/>
                  <a:t>running</a:t>
                </a:r>
                <a:r>
                  <a:rPr kumimoji="1" lang="zh-CN" altLang="en-US" dirty="0"/>
                  <a:t> </a:t>
                </a:r>
                <a:r>
                  <a:rPr kumimoji="1" lang="en-US" altLang="zh-CN" dirty="0"/>
                  <a:t>application</a:t>
                </a:r>
                <a:r>
                  <a:rPr kumimoji="1" lang="zh-CN" altLang="en-US" dirty="0"/>
                  <a:t> </a:t>
                </a:r>
                <a:r>
                  <a:rPr kumimoji="1" lang="en-US" altLang="zh-CN" dirty="0"/>
                  <a:t>may</a:t>
                </a:r>
                <a:r>
                  <a:rPr kumimoji="1" lang="zh-CN" altLang="en-US" dirty="0"/>
                  <a:t> </a:t>
                </a:r>
                <a:r>
                  <a:rPr kumimoji="1" lang="en-US" altLang="zh-CN" dirty="0"/>
                  <a:t>become</a:t>
                </a:r>
                <a:r>
                  <a:rPr kumimoji="1" lang="zh-CN" altLang="en-US" dirty="0"/>
                  <a:t> </a:t>
                </a:r>
                <a:r>
                  <a:rPr kumimoji="1" lang="en-US" altLang="zh-CN" dirty="0"/>
                  <a:t>idle</a:t>
                </a:r>
                <a:r>
                  <a:rPr kumimoji="1" lang="zh-CN" altLang="en-US" dirty="0"/>
                  <a:t> </a:t>
                </a:r>
                <a:r>
                  <a:rPr kumimoji="1" lang="en-US" altLang="zh-CN" dirty="0"/>
                  <a:t>when</a:t>
                </a:r>
                <a:r>
                  <a:rPr kumimoji="1" lang="zh-CN" altLang="en-US" dirty="0"/>
                  <a:t> </a:t>
                </a:r>
                <a:r>
                  <a:rPr kumimoji="1" lang="en-US" altLang="zh-CN" dirty="0"/>
                  <a:t>tasks</a:t>
                </a:r>
                <a:r>
                  <a:rPr kumimoji="1" lang="zh-CN" altLang="en-US" dirty="0"/>
                  <a:t> </a:t>
                </a:r>
                <a:r>
                  <a:rPr kumimoji="1" lang="en-US" altLang="zh-CN" dirty="0"/>
                  <a:t>finished</a:t>
                </a:r>
              </a:p>
              <a:p>
                <a:pPr lvl="1"/>
                <a:r>
                  <a:rPr kumimoji="1" lang="en-US" altLang="zh-CN" dirty="0"/>
                  <a:t>Recent</a:t>
                </a:r>
                <a:r>
                  <a:rPr kumimoji="1" lang="zh-CN" altLang="en-US" dirty="0"/>
                  <a:t> </a:t>
                </a:r>
                <a:r>
                  <a:rPr kumimoji="1" lang="en-US" altLang="zh-CN" dirty="0"/>
                  <a:t>history</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important</a:t>
                </a:r>
              </a:p>
              <a:p>
                <a:pPr lvl="1"/>
                <a:endParaRPr kumimoji="1" lang="en-US" altLang="zh-CN" dirty="0"/>
              </a:p>
              <a:p>
                <a14:m>
                  <m:oMath xmlns:m="http://schemas.openxmlformats.org/officeDocument/2006/math">
                    <m:r>
                      <a:rPr kumimoji="1" lang="en-US" altLang="zh-CN" i="1">
                        <a:latin typeface="Cambria Math" panose="02040503050406030204" pitchFamily="18" charset="0"/>
                      </a:rPr>
                      <m:t>𝑳𝒐𝒂</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𝒅</m:t>
                        </m:r>
                      </m:e>
                      <m:sub>
                        <m:r>
                          <a:rPr kumimoji="1" lang="en-US" altLang="zh-CN" i="1">
                            <a:latin typeface="Cambria Math" panose="02040503050406030204" pitchFamily="18" charset="0"/>
                          </a:rPr>
                          <m:t>𝒕</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𝒊</m:t>
                        </m:r>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𝜸</m:t>
                    </m:r>
                    <m:r>
                      <a:rPr kumimoji="1" lang="zh-CN" altLang="en-US"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𝒊</m:t>
                        </m:r>
                        <m:r>
                          <a:rPr kumimoji="1" lang="en-US" altLang="zh-CN" i="1">
                            <a:latin typeface="Cambria Math" panose="02040503050406030204" pitchFamily="18" charset="0"/>
                          </a:rPr>
                          <m:t>−</m:t>
                        </m:r>
                        <m:r>
                          <a:rPr kumimoji="1" lang="en-US" altLang="zh-CN" i="1">
                            <a:latin typeface="Cambria Math" panose="02040503050406030204" pitchFamily="18" charset="0"/>
                          </a:rPr>
                          <m:t>𝟏</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𝜸</m:t>
                        </m:r>
                      </m:e>
                      <m:sup>
                        <m:r>
                          <a:rPr kumimoji="1" lang="en-US" altLang="zh-CN" i="1">
                            <a:latin typeface="Cambria Math" panose="02040503050406030204" pitchFamily="18" charset="0"/>
                            <a:ea typeface="Cambria Math" panose="02040503050406030204" pitchFamily="18" charset="0"/>
                          </a:rPr>
                          <m:t>𝟐</m:t>
                        </m:r>
                      </m:sup>
                    </m:sSup>
                    <m:r>
                      <a:rPr kumimoji="1" lang="zh-CN" altLang="en-US">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a:latin typeface="Cambria Math" panose="02040503050406030204" pitchFamily="18" charset="0"/>
                            <a:ea typeface="Cambria Math" panose="02040503050406030204" pitchFamily="18" charset="0"/>
                          </a:rPr>
                          <m:t>𝐋</m:t>
                        </m:r>
                      </m:e>
                      <m:sub>
                        <m:r>
                          <a:rPr kumimoji="1" lang="en-US" altLang="zh-CN">
                            <a:latin typeface="Cambria Math" panose="02040503050406030204" pitchFamily="18" charset="0"/>
                            <a:ea typeface="Cambria Math" panose="02040503050406030204" pitchFamily="18" charset="0"/>
                          </a:rPr>
                          <m:t>𝐭</m:t>
                        </m:r>
                        <m:r>
                          <a:rPr kumimoji="1" lang="en-US" altLang="zh-CN">
                            <a:latin typeface="Cambria Math" panose="02040503050406030204" pitchFamily="18" charset="0"/>
                            <a:ea typeface="Cambria Math" panose="02040503050406030204" pitchFamily="18" charset="0"/>
                          </a:rPr>
                          <m:t>,</m:t>
                        </m:r>
                        <m:r>
                          <a:rPr kumimoji="1" lang="en-US" altLang="zh-CN">
                            <a:latin typeface="Cambria Math" panose="02040503050406030204" pitchFamily="18" charset="0"/>
                            <a:ea typeface="Cambria Math" panose="02040503050406030204" pitchFamily="18" charset="0"/>
                          </a:rPr>
                          <m:t>𝐢</m:t>
                        </m:r>
                        <m:r>
                          <a:rPr kumimoji="1" lang="en-US" altLang="zh-CN">
                            <a:latin typeface="Cambria Math" panose="02040503050406030204" pitchFamily="18" charset="0"/>
                            <a:ea typeface="Cambria Math" panose="02040503050406030204" pitchFamily="18" charset="0"/>
                          </a:rPr>
                          <m:t>−</m:t>
                        </m:r>
                        <m:r>
                          <a:rPr kumimoji="1" lang="en-US" altLang="zh-CN">
                            <a:latin typeface="Cambria Math" panose="02040503050406030204" pitchFamily="18" charset="0"/>
                            <a:ea typeface="Cambria Math" panose="02040503050406030204" pitchFamily="18" charset="0"/>
                          </a:rPr>
                          <m:t>𝟐</m:t>
                        </m:r>
                      </m:sub>
                    </m:sSub>
                    <m:r>
                      <a:rPr kumimoji="1" lang="en-US" altLang="zh-CN">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𝜸</m:t>
                        </m:r>
                      </m:e>
                      <m:sup>
                        <m:r>
                          <a:rPr kumimoji="1" lang="en-US" altLang="zh-CN" i="1">
                            <a:latin typeface="Cambria Math" panose="02040503050406030204" pitchFamily="18" charset="0"/>
                            <a:ea typeface="Cambria Math" panose="02040503050406030204" pitchFamily="18" charset="0"/>
                          </a:rPr>
                          <m:t>𝒊</m:t>
                        </m:r>
                      </m:sup>
                    </m:sSup>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𝟎</m:t>
                        </m:r>
                      </m:sub>
                    </m:sSub>
                  </m:oMath>
                </a14:m>
                <a:endParaRPr kumimoji="1" lang="en-US" altLang="zh-CN" dirty="0"/>
              </a:p>
              <a:p>
                <a:pPr lvl="1"/>
                <a:r>
                  <a:rPr lang="en-US" altLang="zh-CN" dirty="0"/>
                  <a:t>A</a:t>
                </a:r>
                <a:r>
                  <a:rPr lang="en-US" dirty="0"/>
                  <a:t> decayed version of the entity's previous contribution to system load</a:t>
                </a:r>
              </a:p>
              <a:p>
                <a:pPr lvl="1"/>
                <a:r>
                  <a:rPr kumimoji="1" lang="en-US" altLang="zh-CN" dirty="0"/>
                  <a:t>Linux:</a:t>
                </a:r>
                <a:r>
                  <a:rPr kumimoji="1" lang="zh-CN" altLang="en-US" dirty="0"/>
                  <a:t> </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𝜸</m:t>
                        </m:r>
                      </m:e>
                      <m:sup>
                        <m:r>
                          <a:rPr kumimoji="1" lang="en-US" altLang="zh-CN" i="1">
                            <a:latin typeface="Cambria Math" panose="02040503050406030204" pitchFamily="18" charset="0"/>
                            <a:ea typeface="Cambria Math" panose="02040503050406030204" pitchFamily="18" charset="0"/>
                          </a:rPr>
                          <m:t>32</m:t>
                        </m:r>
                      </m:sup>
                    </m:sSup>
                    <m:r>
                      <a:rPr kumimoji="1" lang="en-US" altLang="zh-CN" i="1">
                        <a:latin typeface="Cambria Math" panose="02040503050406030204" pitchFamily="18" charset="0"/>
                        <a:ea typeface="Cambria Math" panose="02040503050406030204" pitchFamily="18" charset="0"/>
                      </a:rPr>
                      <m:t>=0.5</m:t>
                    </m:r>
                  </m:oMath>
                </a14:m>
                <a:endParaRPr kumimoji="1" lang="en-US" altLang="zh-CN" dirty="0">
                  <a:ea typeface="Cambria Math" panose="02040503050406030204" pitchFamily="18" charset="0"/>
                </a:endParaRPr>
              </a:p>
              <a:p>
                <a:pPr lvl="2"/>
                <a:r>
                  <a:rPr kumimoji="1" lang="en-US" altLang="zh-CN" dirty="0"/>
                  <a:t>Load contribution 32ms in the past is </a:t>
                </a:r>
                <a:r>
                  <a:rPr kumimoji="1" lang="en-US" altLang="zh-CN" b="1" dirty="0">
                    <a:solidFill>
                      <a:schemeClr val="accent1"/>
                    </a:solidFill>
                  </a:rPr>
                  <a:t>weighted half </a:t>
                </a:r>
                <a:r>
                  <a:rPr kumimoji="1" lang="en-US" altLang="zh-CN" dirty="0"/>
                  <a:t>as strongly as its current contribution</a:t>
                </a:r>
              </a:p>
              <a:p>
                <a:pPr lvl="2"/>
                <a:r>
                  <a:rPr kumimoji="1" lang="en-US" altLang="zh-CN" dirty="0"/>
                  <a:t>In</a:t>
                </a:r>
                <a:r>
                  <a:rPr kumimoji="1" lang="zh-CN" altLang="en-US" dirty="0"/>
                  <a:t> </a:t>
                </a:r>
                <a:r>
                  <a:rPr kumimoji="1" lang="en-US" altLang="zh-CN" dirty="0"/>
                  <a:t>real-world</a:t>
                </a:r>
                <a:r>
                  <a:rPr kumimoji="1" lang="zh-CN" altLang="en-US" dirty="0"/>
                  <a:t>：</a:t>
                </a:r>
                <a14:m>
                  <m:oMath xmlns:m="http://schemas.openxmlformats.org/officeDocument/2006/math">
                    <m:r>
                      <a:rPr kumimoji="1" lang="en-US" altLang="zh-CN" i="1">
                        <a:latin typeface="Cambria Math" panose="02040503050406030204" pitchFamily="18" charset="0"/>
                      </a:rPr>
                      <m:t>𝑳</m:t>
                    </m:r>
                    <m:r>
                      <a:rPr kumimoji="1" lang="en-US" altLang="zh-CN" b="1" i="1">
                        <a:latin typeface="Cambria Math" panose="02040503050406030204" pitchFamily="18" charset="0"/>
                      </a:rPr>
                      <m:t>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a:latin typeface="Cambria Math" panose="02040503050406030204" pitchFamily="18" charset="0"/>
                          </a:rPr>
                          <m:t>𝒕</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𝒊</m:t>
                        </m:r>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𝜸</m:t>
                    </m:r>
                    <m:r>
                      <a:rPr kumimoji="1" lang="zh-CN" altLang="en-US" b="1"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𝑳𝒐𝒂</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𝒅</m:t>
                        </m:r>
                      </m:e>
                      <m:sub>
                        <m:r>
                          <a:rPr kumimoji="1" lang="en-US" altLang="zh-CN" b="1" i="1">
                            <a:latin typeface="Cambria Math" panose="02040503050406030204" pitchFamily="18" charset="0"/>
                            <a:ea typeface="Cambria Math" panose="02040503050406030204" pitchFamily="18" charset="0"/>
                          </a:rPr>
                          <m:t>𝒕</m:t>
                        </m:r>
                      </m:sub>
                    </m:sSub>
                  </m:oMath>
                </a14:m>
                <a:endParaRPr kumimoji="1" lang="en-US" altLang="zh-CN" dirty="0"/>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06F6FF6B-CBC6-EC4E-B64B-BF85A17846C6}"/>
                  </a:ext>
                </a:extLst>
              </p:cNvPr>
              <p:cNvSpPr>
                <a:spLocks noGrp="1" noRot="1" noChangeAspect="1" noMove="1" noResize="1" noEditPoints="1" noAdjustHandles="1" noChangeArrowheads="1" noChangeShapeType="1" noTextEdit="1"/>
              </p:cNvSpPr>
              <p:nvPr>
                <p:ph idx="1"/>
              </p:nvPr>
            </p:nvSpPr>
            <p:spPr>
              <a:xfrm>
                <a:off x="1158240" y="1600201"/>
                <a:ext cx="9875520" cy="4756153"/>
              </a:xfrm>
              <a:blipFill>
                <a:blip r:embed="rId3"/>
                <a:stretch>
                  <a:fillRect l="-679" t="-769" r="-43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B395BFA-78AA-A145-9181-34EE677F2BDE}"/>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55</a:t>
            </a:fld>
            <a:endParaRPr lang="zh-CN" altLang="en-US">
              <a:solidFill>
                <a:srgbClr val="000000">
                  <a:tint val="75000"/>
                </a:srgbClr>
              </a:solidFill>
            </a:endParaRPr>
          </a:p>
        </p:txBody>
      </p:sp>
      <p:sp>
        <p:nvSpPr>
          <p:cNvPr id="5" name="页脚占位符 4">
            <a:extLst>
              <a:ext uri="{FF2B5EF4-FFF2-40B4-BE49-F238E27FC236}">
                <a16:creationId xmlns:a16="http://schemas.microsoft.com/office/drawing/2014/main" id="{E3134FFC-61A6-7047-BD2D-C01A5D8FD80A}"/>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pic>
        <p:nvPicPr>
          <p:cNvPr id="7" name="图形 6" descr="悲伤的脸，没有填充">
            <a:extLst>
              <a:ext uri="{FF2B5EF4-FFF2-40B4-BE49-F238E27FC236}">
                <a16:creationId xmlns:a16="http://schemas.microsoft.com/office/drawing/2014/main" id="{2C452764-0A00-F24D-955B-5535A0CC25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4960" y="1960037"/>
            <a:ext cx="1097280" cy="1097280"/>
          </a:xfrm>
          <a:prstGeom prst="rect">
            <a:avLst/>
          </a:prstGeom>
        </p:spPr>
      </p:pic>
      <p:pic>
        <p:nvPicPr>
          <p:cNvPr id="9" name="图形 8" descr="笑脸，没有填充">
            <a:extLst>
              <a:ext uri="{FF2B5EF4-FFF2-40B4-BE49-F238E27FC236}">
                <a16:creationId xmlns:a16="http://schemas.microsoft.com/office/drawing/2014/main" id="{34BD11B6-7560-FC48-B20A-48A07283D2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93155" y="3494460"/>
            <a:ext cx="1097280" cy="1097280"/>
          </a:xfrm>
          <a:prstGeom prst="rect">
            <a:avLst/>
          </a:prstGeom>
        </p:spPr>
      </p:pic>
    </p:spTree>
    <p:extLst>
      <p:ext uri="{BB962C8B-B14F-4D97-AF65-F5344CB8AC3E}">
        <p14:creationId xmlns:p14="http://schemas.microsoft.com/office/powerpoint/2010/main" val="1647377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80ED2-A6FB-4244-9E1C-17C1F5595DE2}"/>
              </a:ext>
            </a:extLst>
          </p:cNvPr>
          <p:cNvSpPr>
            <a:spLocks noGrp="1"/>
          </p:cNvSpPr>
          <p:nvPr>
            <p:ph type="title"/>
          </p:nvPr>
        </p:nvSpPr>
        <p:spPr>
          <a:xfrm>
            <a:off x="1158240" y="274639"/>
            <a:ext cx="9875520" cy="1080530"/>
          </a:xfrm>
        </p:spPr>
        <p:txBody>
          <a:bodyPr>
            <a:normAutofit/>
          </a:bodyPr>
          <a:lstStyle/>
          <a:p>
            <a:r>
              <a:rPr kumimoji="1" lang="en-US" altLang="zh-CN" dirty="0"/>
              <a:t>How</a:t>
            </a:r>
            <a:r>
              <a:rPr kumimoji="1" lang="zh-CN" altLang="en-US" dirty="0"/>
              <a:t> </a:t>
            </a:r>
            <a:r>
              <a:rPr kumimoji="1" lang="en-US" altLang="zh-CN" dirty="0"/>
              <a:t>to</a:t>
            </a:r>
            <a:r>
              <a:rPr kumimoji="1" lang="zh-CN" altLang="en-US" dirty="0"/>
              <a:t> </a:t>
            </a:r>
            <a:r>
              <a:rPr kumimoji="1" lang="en-US" altLang="zh-CN" dirty="0"/>
              <a:t>handle</a:t>
            </a:r>
            <a:r>
              <a:rPr kumimoji="1" lang="zh-CN" altLang="en-US" dirty="0"/>
              <a:t> </a:t>
            </a:r>
            <a:r>
              <a:rPr kumimoji="1" lang="en-US" altLang="zh-CN" dirty="0"/>
              <a:t>blocking?</a:t>
            </a:r>
            <a:endParaRPr kumimoji="1" lang="zh-CN" altLang="en-US" dirty="0"/>
          </a:p>
        </p:txBody>
      </p:sp>
      <p:sp>
        <p:nvSpPr>
          <p:cNvPr id="3" name="内容占位符 2">
            <a:extLst>
              <a:ext uri="{FF2B5EF4-FFF2-40B4-BE49-F238E27FC236}">
                <a16:creationId xmlns:a16="http://schemas.microsoft.com/office/drawing/2014/main" id="{EEA37DAC-9073-7E40-B847-37FBD8F67B38}"/>
              </a:ext>
            </a:extLst>
          </p:cNvPr>
          <p:cNvSpPr>
            <a:spLocks noGrp="1"/>
          </p:cNvSpPr>
          <p:nvPr>
            <p:ph idx="1"/>
          </p:nvPr>
        </p:nvSpPr>
        <p:spPr/>
        <p:txBody>
          <a:bodyPr/>
          <a:lstStyle/>
          <a:p>
            <a:r>
              <a:rPr kumimoji="1" lang="en-US" altLang="zh-CN" dirty="0"/>
              <a:t>A</a:t>
            </a:r>
            <a:r>
              <a:rPr kumimoji="1" lang="zh-CN" altLang="en-US" dirty="0"/>
              <a:t> </a:t>
            </a:r>
            <a:r>
              <a:rPr kumimoji="1" lang="en-US" altLang="zh-CN" dirty="0"/>
              <a:t>process</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blocked,</a:t>
            </a:r>
            <a:r>
              <a:rPr kumimoji="1" lang="zh-CN" altLang="en-US" dirty="0"/>
              <a:t> </a:t>
            </a:r>
            <a:r>
              <a:rPr kumimoji="1" lang="en-US" altLang="zh-CN" dirty="0"/>
              <a:t>e.g.,</a:t>
            </a:r>
            <a:r>
              <a:rPr kumimoji="1" lang="zh-CN" altLang="en-US" dirty="0"/>
              <a:t> </a:t>
            </a:r>
            <a:r>
              <a:rPr kumimoji="1" lang="en-US" altLang="zh-CN" dirty="0"/>
              <a:t>I/O</a:t>
            </a:r>
            <a:r>
              <a:rPr kumimoji="1" lang="zh-CN" altLang="en-US" dirty="0"/>
              <a:t> </a:t>
            </a:r>
            <a:r>
              <a:rPr kumimoji="1" lang="en-US" altLang="zh-CN" dirty="0"/>
              <a:t>etc.</a:t>
            </a:r>
          </a:p>
          <a:p>
            <a:pPr lvl="1"/>
            <a:r>
              <a:rPr kumimoji="1" lang="en-US" altLang="zh-CN" dirty="0"/>
              <a:t>Will</a:t>
            </a:r>
            <a:r>
              <a:rPr kumimoji="1" lang="zh-CN" altLang="en-US" dirty="0"/>
              <a:t> </a:t>
            </a:r>
            <a:r>
              <a:rPr kumimoji="1" lang="en-US" altLang="zh-CN" dirty="0"/>
              <a:t>still</a:t>
            </a:r>
            <a:r>
              <a:rPr kumimoji="1" lang="zh-CN" altLang="en-US" dirty="0"/>
              <a:t> </a:t>
            </a:r>
            <a:r>
              <a:rPr kumimoji="1" lang="en-US" altLang="zh-CN" dirty="0"/>
              <a:t>consume</a:t>
            </a:r>
            <a:r>
              <a:rPr kumimoji="1" lang="zh-CN" altLang="en-US" dirty="0"/>
              <a:t> </a:t>
            </a:r>
            <a:r>
              <a:rPr kumimoji="1" lang="en-US" altLang="zh-CN" dirty="0"/>
              <a:t>CPU</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comes</a:t>
            </a:r>
            <a:r>
              <a:rPr kumimoji="1" lang="zh-CN" altLang="en-US" dirty="0"/>
              <a:t> </a:t>
            </a:r>
            <a:r>
              <a:rPr kumimoji="1" lang="en-US" altLang="zh-CN" dirty="0"/>
              <a:t>back</a:t>
            </a:r>
          </a:p>
          <a:p>
            <a:pPr lvl="1"/>
            <a:endParaRPr kumimoji="1" lang="en-US" altLang="zh-CN" dirty="0"/>
          </a:p>
          <a:p>
            <a:r>
              <a:rPr kumimoji="1" lang="en-US" altLang="zh-CN" dirty="0"/>
              <a:t>How</a:t>
            </a:r>
            <a:r>
              <a:rPr kumimoji="1" lang="zh-CN" altLang="en-US" dirty="0"/>
              <a:t> </a:t>
            </a:r>
            <a:r>
              <a:rPr kumimoji="1" lang="en-US" altLang="zh-CN" dirty="0"/>
              <a:t>to</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blocked</a:t>
            </a:r>
            <a:r>
              <a:rPr kumimoji="1" lang="zh-CN" altLang="en-US" dirty="0"/>
              <a:t> </a:t>
            </a:r>
            <a:r>
              <a:rPr kumimoji="1" lang="en-US" altLang="zh-CN" dirty="0"/>
              <a:t>processes?</a:t>
            </a:r>
          </a:p>
          <a:p>
            <a:pPr lvl="1"/>
            <a:r>
              <a:rPr kumimoji="1" lang="en-US" altLang="zh-CN" dirty="0"/>
              <a:t>Simple</a:t>
            </a:r>
            <a:r>
              <a:rPr kumimoji="1" lang="zh-CN" altLang="en-US" dirty="0"/>
              <a:t> </a:t>
            </a:r>
            <a:r>
              <a:rPr kumimoji="1" lang="en-US" altLang="zh-CN" dirty="0"/>
              <a:t>method:</a:t>
            </a:r>
            <a:r>
              <a:rPr kumimoji="1" lang="zh-CN" altLang="en-US" dirty="0"/>
              <a:t> </a:t>
            </a:r>
            <a:r>
              <a:rPr kumimoji="1" lang="en-US" altLang="zh-CN" dirty="0"/>
              <a:t>decay</a:t>
            </a:r>
            <a:r>
              <a:rPr kumimoji="1" lang="zh-CN" altLang="en-US" dirty="0"/>
              <a:t> </a:t>
            </a:r>
            <a:r>
              <a:rPr kumimoji="1" lang="en-US" altLang="zh-CN" dirty="0"/>
              <a:t>the</a:t>
            </a:r>
            <a:r>
              <a:rPr kumimoji="1" lang="zh-CN" altLang="en-US" dirty="0"/>
              <a:t> </a:t>
            </a:r>
            <a:r>
              <a:rPr kumimoji="1" lang="en-US" altLang="zh-CN" dirty="0"/>
              <a:t>blocked</a:t>
            </a:r>
            <a:r>
              <a:rPr kumimoji="1" lang="zh-CN" altLang="en-US" dirty="0"/>
              <a:t> </a:t>
            </a:r>
            <a:r>
              <a:rPr kumimoji="1" lang="en-US" altLang="zh-CN" dirty="0"/>
              <a:t>processes</a:t>
            </a:r>
            <a:r>
              <a:rPr kumimoji="1" lang="zh-CN" altLang="en-US" dirty="0"/>
              <a:t> </a:t>
            </a:r>
            <a:r>
              <a:rPr kumimoji="1" lang="en-US" altLang="zh-CN" dirty="0"/>
              <a:t>as</a:t>
            </a:r>
            <a:r>
              <a:rPr kumimoji="1" lang="zh-CN" altLang="en-US" dirty="0"/>
              <a:t> </a:t>
            </a:r>
            <a:r>
              <a:rPr kumimoji="1" lang="en-US" altLang="zh-CN" dirty="0"/>
              <a:t>usual</a:t>
            </a:r>
          </a:p>
          <a:p>
            <a:pPr lvl="1"/>
            <a:r>
              <a:rPr kumimoji="1" lang="en-US" altLang="zh-CN" dirty="0"/>
              <a:t>May</a:t>
            </a:r>
            <a:r>
              <a:rPr kumimoji="1" lang="zh-CN" altLang="en-US" dirty="0"/>
              <a:t> </a:t>
            </a:r>
            <a:r>
              <a:rPr kumimoji="1" lang="en-US" altLang="zh-CN" dirty="0"/>
              <a:t>be a prohibitively expensive thing to do</a:t>
            </a:r>
          </a:p>
          <a:p>
            <a:endParaRPr kumimoji="1" lang="zh-CN" altLang="en-US" dirty="0"/>
          </a:p>
        </p:txBody>
      </p:sp>
      <p:sp>
        <p:nvSpPr>
          <p:cNvPr id="4" name="灯片编号占位符 3">
            <a:extLst>
              <a:ext uri="{FF2B5EF4-FFF2-40B4-BE49-F238E27FC236}">
                <a16:creationId xmlns:a16="http://schemas.microsoft.com/office/drawing/2014/main" id="{A22B03FB-A37F-6B40-B3F4-E93F99C23D8D}"/>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56</a:t>
            </a:fld>
            <a:endParaRPr lang="zh-CN" altLang="en-US">
              <a:solidFill>
                <a:srgbClr val="000000">
                  <a:tint val="75000"/>
                </a:srgbClr>
              </a:solidFill>
            </a:endParaRPr>
          </a:p>
        </p:txBody>
      </p:sp>
      <p:sp>
        <p:nvSpPr>
          <p:cNvPr id="5" name="页脚占位符 4">
            <a:extLst>
              <a:ext uri="{FF2B5EF4-FFF2-40B4-BE49-F238E27FC236}">
                <a16:creationId xmlns:a16="http://schemas.microsoft.com/office/drawing/2014/main" id="{33F573E6-DDC9-EC41-B072-0F790249F664}"/>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spTree>
    <p:extLst>
      <p:ext uri="{BB962C8B-B14F-4D97-AF65-F5344CB8AC3E}">
        <p14:creationId xmlns:p14="http://schemas.microsoft.com/office/powerpoint/2010/main" val="3755984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8CD11-1FA9-2D4F-8F29-E30E9A183BD8}"/>
              </a:ext>
            </a:extLst>
          </p:cNvPr>
          <p:cNvSpPr>
            <a:spLocks noGrp="1"/>
          </p:cNvSpPr>
          <p:nvPr>
            <p:ph type="title"/>
          </p:nvPr>
        </p:nvSpPr>
        <p:spPr>
          <a:xfrm>
            <a:off x="1158240" y="274639"/>
            <a:ext cx="9875520" cy="1080530"/>
          </a:xfrm>
        </p:spPr>
        <p:txBody>
          <a:bodyPr>
            <a:normAutofit/>
          </a:bodyPr>
          <a:lstStyle/>
          <a:p>
            <a:r>
              <a:rPr kumimoji="1" lang="en-US" altLang="zh-CN" dirty="0"/>
              <a:t>PELT:</a:t>
            </a:r>
            <a:r>
              <a:rPr kumimoji="1" lang="zh-CN" altLang="en-US" dirty="0"/>
              <a:t> </a:t>
            </a:r>
            <a:r>
              <a:rPr kumimoji="1" lang="en-US" altLang="zh-CN" dirty="0"/>
              <a:t>Blocked Load</a:t>
            </a:r>
            <a:endParaRPr kumimoji="1" lang="zh-CN" altLang="en-US" dirty="0"/>
          </a:p>
        </p:txBody>
      </p:sp>
      <p:sp>
        <p:nvSpPr>
          <p:cNvPr id="4" name="灯片编号占位符 3">
            <a:extLst>
              <a:ext uri="{FF2B5EF4-FFF2-40B4-BE49-F238E27FC236}">
                <a16:creationId xmlns:a16="http://schemas.microsoft.com/office/drawing/2014/main" id="{4BD7BFA4-FBFF-E54D-8A49-820AFF5EA9BE}"/>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57</a:t>
            </a:fld>
            <a:endParaRPr lang="zh-CN" altLang="en-US">
              <a:solidFill>
                <a:srgbClr val="000000">
                  <a:tint val="75000"/>
                </a:srgbClr>
              </a:solidFill>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9AEA457-3FA0-0E4E-BAB4-E7A63A55DACB}"/>
                  </a:ext>
                </a:extLst>
              </p:cNvPr>
              <p:cNvSpPr/>
              <p:nvPr/>
            </p:nvSpPr>
            <p:spPr>
              <a:xfrm>
                <a:off x="1505231" y="4766587"/>
                <a:ext cx="4337899" cy="757130"/>
              </a:xfrm>
              <a:prstGeom prst="rect">
                <a:avLst/>
              </a:prstGeom>
            </p:spPr>
            <p:txBody>
              <a:bodyPr wrap="square">
                <a:spAutoFit/>
              </a:bodyPr>
              <a:lstStyle/>
              <a:p>
                <a:pPr algn="ctr" defTabSz="1097280"/>
                <a:r>
                  <a:rPr kumimoji="1" lang="en-US" altLang="zh-CN" sz="2160" dirty="0">
                    <a:solidFill>
                      <a:srgbClr val="000000"/>
                    </a:solidFill>
                    <a:latin typeface="Arial" panose="020B0604020202020204"/>
                    <a:ea typeface="微软雅黑"/>
                  </a:rPr>
                  <a:t>Runnable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queue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load</a:t>
                </a:r>
              </a:p>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𝒓𝒖𝒏</m:t>
                          </m:r>
                        </m:sub>
                      </m:sSub>
                    </m:oMath>
                  </m:oMathPara>
                </a14:m>
                <a:endParaRPr kumimoji="1" lang="en-US" altLang="zh-CN" sz="2160" dirty="0">
                  <a:solidFill>
                    <a:srgbClr val="000000"/>
                  </a:solidFill>
                  <a:latin typeface="Arial" panose="020B0604020202020204"/>
                  <a:ea typeface="微软雅黑"/>
                </a:endParaRPr>
              </a:p>
            </p:txBody>
          </p:sp>
        </mc:Choice>
        <mc:Fallback xmlns="">
          <p:sp>
            <p:nvSpPr>
              <p:cNvPr id="5" name="矩形 4">
                <a:extLst>
                  <a:ext uri="{FF2B5EF4-FFF2-40B4-BE49-F238E27FC236}">
                    <a16:creationId xmlns:a16="http://schemas.microsoft.com/office/drawing/2014/main" id="{A9AEA457-3FA0-0E4E-BAB4-E7A63A55DACB}"/>
                  </a:ext>
                </a:extLst>
              </p:cNvPr>
              <p:cNvSpPr>
                <a:spLocks noRot="1" noChangeAspect="1" noMove="1" noResize="1" noEditPoints="1" noAdjustHandles="1" noChangeArrowheads="1" noChangeShapeType="1" noTextEdit="1"/>
              </p:cNvSpPr>
              <p:nvPr/>
            </p:nvSpPr>
            <p:spPr>
              <a:xfrm>
                <a:off x="1505231" y="4766587"/>
                <a:ext cx="4337899" cy="757130"/>
              </a:xfrm>
              <a:prstGeom prst="rect">
                <a:avLst/>
              </a:prstGeom>
              <a:blipFill>
                <a:blip r:embed="rId3"/>
                <a:stretch>
                  <a:fillRect t="-4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9CC8F8-5783-4F4B-B56F-2F6D5B082B04}"/>
                  </a:ext>
                </a:extLst>
              </p:cNvPr>
              <p:cNvSpPr/>
              <p:nvPr/>
            </p:nvSpPr>
            <p:spPr>
              <a:xfrm>
                <a:off x="7444810" y="4724569"/>
                <a:ext cx="2613216" cy="757130"/>
              </a:xfrm>
              <a:prstGeom prst="rect">
                <a:avLst/>
              </a:prstGeom>
            </p:spPr>
            <p:txBody>
              <a:bodyPr wrap="none">
                <a:spAutoFit/>
              </a:bodyPr>
              <a:lstStyle/>
              <a:p>
                <a:pPr algn="ctr" defTabSz="1097280"/>
                <a:r>
                  <a:rPr kumimoji="1" lang="en-US" altLang="zh-CN" sz="2160" dirty="0">
                    <a:solidFill>
                      <a:srgbClr val="000000"/>
                    </a:solidFill>
                    <a:latin typeface="Arial" panose="020B0604020202020204"/>
                    <a:ea typeface="微软雅黑"/>
                  </a:rPr>
                  <a:t>Blocked</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queue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load</a:t>
                </a:r>
              </a:p>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𝒃𝒍𝒐𝒄𝒌</m:t>
                          </m:r>
                        </m:sub>
                      </m:sSub>
                    </m:oMath>
                  </m:oMathPara>
                </a14:m>
                <a:endParaRPr kumimoji="1" lang="en-US" altLang="zh-CN" sz="2160" dirty="0">
                  <a:solidFill>
                    <a:srgbClr val="000000"/>
                  </a:solidFill>
                  <a:latin typeface="Arial" panose="020B0604020202020204"/>
                  <a:ea typeface="微软雅黑"/>
                </a:endParaRPr>
              </a:p>
            </p:txBody>
          </p:sp>
        </mc:Choice>
        <mc:Fallback xmlns="">
          <p:sp>
            <p:nvSpPr>
              <p:cNvPr id="6" name="矩形 5">
                <a:extLst>
                  <a:ext uri="{FF2B5EF4-FFF2-40B4-BE49-F238E27FC236}">
                    <a16:creationId xmlns:a16="http://schemas.microsoft.com/office/drawing/2014/main" id="{D29CC8F8-5783-4F4B-B56F-2F6D5B082B04}"/>
                  </a:ext>
                </a:extLst>
              </p:cNvPr>
              <p:cNvSpPr>
                <a:spLocks noRot="1" noChangeAspect="1" noMove="1" noResize="1" noEditPoints="1" noAdjustHandles="1" noChangeArrowheads="1" noChangeShapeType="1" noTextEdit="1"/>
              </p:cNvSpPr>
              <p:nvPr/>
            </p:nvSpPr>
            <p:spPr>
              <a:xfrm>
                <a:off x="7444810" y="4724569"/>
                <a:ext cx="2613216" cy="757130"/>
              </a:xfrm>
              <a:prstGeom prst="rect">
                <a:avLst/>
              </a:prstGeom>
              <a:blipFill>
                <a:blip r:embed="rId4"/>
                <a:stretch>
                  <a:fillRect l="-2564" t="-4032" r="-2331" b="-2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B0D9C72-82E1-554A-8203-03A57E783F21}"/>
                  </a:ext>
                </a:extLst>
              </p:cNvPr>
              <p:cNvSpPr/>
              <p:nvPr/>
            </p:nvSpPr>
            <p:spPr>
              <a:xfrm>
                <a:off x="2427080" y="3118677"/>
                <a:ext cx="2246650"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𝟑</m:t>
                          </m:r>
                        </m:sub>
                      </m:sSub>
                    </m:oMath>
                  </m:oMathPara>
                </a14:m>
                <a:endParaRPr kumimoji="1" lang="zh-CN" altLang="en-US" sz="2160" b="1" dirty="0">
                  <a:solidFill>
                    <a:srgbClr val="000000"/>
                  </a:solidFill>
                  <a:latin typeface="Arial" panose="020B0604020202020204"/>
                  <a:ea typeface="微软雅黑"/>
                </a:endParaRPr>
              </a:p>
            </p:txBody>
          </p:sp>
        </mc:Choice>
        <mc:Fallback xmlns="">
          <p:sp>
            <p:nvSpPr>
              <p:cNvPr id="7" name="矩形 6">
                <a:extLst>
                  <a:ext uri="{FF2B5EF4-FFF2-40B4-BE49-F238E27FC236}">
                    <a16:creationId xmlns:a16="http://schemas.microsoft.com/office/drawing/2014/main" id="{1B0D9C72-82E1-554A-8203-03A57E783F21}"/>
                  </a:ext>
                </a:extLst>
              </p:cNvPr>
              <p:cNvSpPr>
                <a:spLocks noRot="1" noChangeAspect="1" noMove="1" noResize="1" noEditPoints="1" noAdjustHandles="1" noChangeArrowheads="1" noChangeShapeType="1" noTextEdit="1"/>
              </p:cNvSpPr>
              <p:nvPr/>
            </p:nvSpPr>
            <p:spPr>
              <a:xfrm>
                <a:off x="2427080" y="3118677"/>
                <a:ext cx="2246650" cy="495601"/>
              </a:xfrm>
              <a:prstGeom prst="rect">
                <a:avLst/>
              </a:prstGeom>
              <a:blipFill>
                <a:blip r:embed="rId5"/>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1F053A6-9F16-1D40-A5B4-41DC71968612}"/>
                  </a:ext>
                </a:extLst>
              </p:cNvPr>
              <p:cNvSpPr/>
              <p:nvPr/>
            </p:nvSpPr>
            <p:spPr>
              <a:xfrm>
                <a:off x="2427080" y="3894633"/>
                <a:ext cx="2246650"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𝟏</m:t>
                          </m:r>
                        </m:sub>
                      </m:sSub>
                    </m:oMath>
                  </m:oMathPara>
                </a14:m>
                <a:endParaRPr kumimoji="1" lang="zh-CN" altLang="en-US" sz="2160" b="1" dirty="0">
                  <a:solidFill>
                    <a:srgbClr val="000000"/>
                  </a:solidFill>
                  <a:latin typeface="Arial" panose="020B0604020202020204"/>
                  <a:ea typeface="微软雅黑"/>
                </a:endParaRPr>
              </a:p>
            </p:txBody>
          </p:sp>
        </mc:Choice>
        <mc:Fallback xmlns="">
          <p:sp>
            <p:nvSpPr>
              <p:cNvPr id="8" name="矩形 7">
                <a:extLst>
                  <a:ext uri="{FF2B5EF4-FFF2-40B4-BE49-F238E27FC236}">
                    <a16:creationId xmlns:a16="http://schemas.microsoft.com/office/drawing/2014/main" id="{61F053A6-9F16-1D40-A5B4-41DC71968612}"/>
                  </a:ext>
                </a:extLst>
              </p:cNvPr>
              <p:cNvSpPr>
                <a:spLocks noRot="1" noChangeAspect="1" noMove="1" noResize="1" noEditPoints="1" noAdjustHandles="1" noChangeArrowheads="1" noChangeShapeType="1" noTextEdit="1"/>
              </p:cNvSpPr>
              <p:nvPr/>
            </p:nvSpPr>
            <p:spPr>
              <a:xfrm>
                <a:off x="2427080" y="3894633"/>
                <a:ext cx="2246650" cy="495601"/>
              </a:xfrm>
              <a:prstGeom prst="rect">
                <a:avLst/>
              </a:prstGeom>
              <a:blipFill>
                <a:blip r:embed="rId6"/>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782C189-C611-6D4D-811F-12169EB14CCD}"/>
                  </a:ext>
                </a:extLst>
              </p:cNvPr>
              <p:cNvSpPr/>
              <p:nvPr/>
            </p:nvSpPr>
            <p:spPr>
              <a:xfrm>
                <a:off x="2427080" y="2345839"/>
                <a:ext cx="2246650"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𝟓</m:t>
                          </m:r>
                        </m:sub>
                      </m:sSub>
                    </m:oMath>
                  </m:oMathPara>
                </a14:m>
                <a:endParaRPr kumimoji="1" lang="zh-CN" altLang="en-US" sz="2160" b="1" dirty="0">
                  <a:solidFill>
                    <a:srgbClr val="000000"/>
                  </a:solidFill>
                  <a:latin typeface="Arial" panose="020B0604020202020204"/>
                  <a:ea typeface="微软雅黑"/>
                </a:endParaRPr>
              </a:p>
            </p:txBody>
          </p:sp>
        </mc:Choice>
        <mc:Fallback xmlns="">
          <p:sp>
            <p:nvSpPr>
              <p:cNvPr id="10" name="矩形 9">
                <a:extLst>
                  <a:ext uri="{FF2B5EF4-FFF2-40B4-BE49-F238E27FC236}">
                    <a16:creationId xmlns:a16="http://schemas.microsoft.com/office/drawing/2014/main" id="{2782C189-C611-6D4D-811F-12169EB14CCD}"/>
                  </a:ext>
                </a:extLst>
              </p:cNvPr>
              <p:cNvSpPr>
                <a:spLocks noRot="1" noChangeAspect="1" noMove="1" noResize="1" noEditPoints="1" noAdjustHandles="1" noChangeArrowheads="1" noChangeShapeType="1" noTextEdit="1"/>
              </p:cNvSpPr>
              <p:nvPr/>
            </p:nvSpPr>
            <p:spPr>
              <a:xfrm>
                <a:off x="2427080" y="2345839"/>
                <a:ext cx="2246650" cy="495601"/>
              </a:xfrm>
              <a:prstGeom prst="rect">
                <a:avLst/>
              </a:prstGeom>
              <a:blipFill>
                <a:blip r:embed="rId7"/>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CE17A10-1640-F74E-8F46-787B87A1829D}"/>
                  </a:ext>
                </a:extLst>
              </p:cNvPr>
              <p:cNvSpPr/>
              <p:nvPr/>
            </p:nvSpPr>
            <p:spPr>
              <a:xfrm>
                <a:off x="6911670" y="2876896"/>
                <a:ext cx="3679498"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𝟒</m:t>
                        </m:r>
                      </m:sub>
                    </m:sSub>
                  </m:oMath>
                </a14:m>
                <a:r>
                  <a:rPr kumimoji="1" lang="en-US" altLang="zh-CN" sz="2160" b="1" dirty="0">
                    <a:solidFill>
                      <a:srgbClr val="000000"/>
                    </a:solidFill>
                    <a:latin typeface="Arial" panose="020B0604020202020204"/>
                    <a:ea typeface="微软雅黑"/>
                  </a:rPr>
                  <a:t>,</a:t>
                </a:r>
                <a14:m>
                  <m:oMath xmlns:m="http://schemas.openxmlformats.org/officeDocument/2006/math">
                    <m:r>
                      <a:rPr kumimoji="1" lang="en-US" altLang="zh-CN" sz="2160" b="1" i="1">
                        <a:solidFill>
                          <a:srgbClr val="000000"/>
                        </a:solidFill>
                        <a:latin typeface="Cambria Math" panose="02040503050406030204" pitchFamily="18" charset="0"/>
                      </a:rPr>
                      <m:t>𝑳𝒂𝒔𝒕𝑷𝒆𝒓𝒊𝒐</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𝟒</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𝟓</m:t>
                    </m:r>
                  </m:oMath>
                </a14:m>
                <a:endParaRPr kumimoji="1" lang="zh-CN" altLang="en-US" sz="2160" b="1" dirty="0">
                  <a:solidFill>
                    <a:srgbClr val="000000"/>
                  </a:solidFill>
                  <a:latin typeface="Arial" panose="020B0604020202020204"/>
                  <a:ea typeface="微软雅黑"/>
                </a:endParaRPr>
              </a:p>
            </p:txBody>
          </p:sp>
        </mc:Choice>
        <mc:Fallback xmlns="">
          <p:sp>
            <p:nvSpPr>
              <p:cNvPr id="11" name="矩形 10">
                <a:extLst>
                  <a:ext uri="{FF2B5EF4-FFF2-40B4-BE49-F238E27FC236}">
                    <a16:creationId xmlns:a16="http://schemas.microsoft.com/office/drawing/2014/main" id="{BCE17A10-1640-F74E-8F46-787B87A1829D}"/>
                  </a:ext>
                </a:extLst>
              </p:cNvPr>
              <p:cNvSpPr>
                <a:spLocks noRot="1" noChangeAspect="1" noMove="1" noResize="1" noEditPoints="1" noAdjustHandles="1" noChangeArrowheads="1" noChangeShapeType="1" noTextEdit="1"/>
              </p:cNvSpPr>
              <p:nvPr/>
            </p:nvSpPr>
            <p:spPr>
              <a:xfrm>
                <a:off x="6911670" y="2876896"/>
                <a:ext cx="3679498" cy="495601"/>
              </a:xfrm>
              <a:prstGeom prst="rect">
                <a:avLst/>
              </a:prstGeom>
              <a:blipFill>
                <a:blip r:embed="rId8"/>
                <a:stretch>
                  <a:fillRect b="-15294"/>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486D578-D522-054B-A438-728C1337D6C7}"/>
                  </a:ext>
                </a:extLst>
              </p:cNvPr>
              <p:cNvSpPr/>
              <p:nvPr/>
            </p:nvSpPr>
            <p:spPr>
              <a:xfrm>
                <a:off x="6911670" y="3592292"/>
                <a:ext cx="3679498"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𝟐</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𝑳𝒂𝒔𝒕𝑷𝒆𝒓𝒊𝒐</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𝟐</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𝟑</m:t>
                      </m:r>
                    </m:oMath>
                  </m:oMathPara>
                </a14:m>
                <a:endParaRPr kumimoji="1" lang="zh-CN" altLang="en-US" sz="2160" b="1" dirty="0">
                  <a:solidFill>
                    <a:srgbClr val="000000"/>
                  </a:solidFill>
                  <a:latin typeface="Arial" panose="020B0604020202020204"/>
                  <a:ea typeface="微软雅黑"/>
                </a:endParaRPr>
              </a:p>
            </p:txBody>
          </p:sp>
        </mc:Choice>
        <mc:Fallback xmlns="">
          <p:sp>
            <p:nvSpPr>
              <p:cNvPr id="12" name="矩形 11">
                <a:extLst>
                  <a:ext uri="{FF2B5EF4-FFF2-40B4-BE49-F238E27FC236}">
                    <a16:creationId xmlns:a16="http://schemas.microsoft.com/office/drawing/2014/main" id="{6486D578-D522-054B-A438-728C1337D6C7}"/>
                  </a:ext>
                </a:extLst>
              </p:cNvPr>
              <p:cNvSpPr>
                <a:spLocks noRot="1" noChangeAspect="1" noMove="1" noResize="1" noEditPoints="1" noAdjustHandles="1" noChangeArrowheads="1" noChangeShapeType="1" noTextEdit="1"/>
              </p:cNvSpPr>
              <p:nvPr/>
            </p:nvSpPr>
            <p:spPr>
              <a:xfrm>
                <a:off x="6911670" y="3592292"/>
                <a:ext cx="3679498" cy="495601"/>
              </a:xfrm>
              <a:prstGeom prst="rect">
                <a:avLst/>
              </a:prstGeom>
              <a:blipFill>
                <a:blip r:embed="rId9"/>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7D016715-0402-A740-818E-A0A7577D7FE8}"/>
                  </a:ext>
                </a:extLst>
              </p:cNvPr>
              <p:cNvSpPr/>
              <p:nvPr/>
            </p:nvSpPr>
            <p:spPr>
              <a:xfrm>
                <a:off x="4046884" y="5655738"/>
                <a:ext cx="4144853" cy="424732"/>
              </a:xfrm>
              <a:prstGeom prst="rect">
                <a:avLst/>
              </a:prstGeom>
            </p:spPr>
            <p:txBody>
              <a:bodyPr wrap="none">
                <a:spAutoFit/>
              </a:bodyPr>
              <a:lstStyle/>
              <a:p>
                <a:pPr defTabSz="1097280"/>
                <a14:m>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𝑪𝑷𝑼</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𝒓𝒖𝒏</m:t>
                        </m:r>
                      </m:sub>
                    </m:sSub>
                  </m:oMath>
                </a14:m>
                <a:r>
                  <a:rPr lang="en-US" altLang="zh-CN" sz="2160" dirty="0">
                    <a:solidFill>
                      <a:srgbClr val="000000"/>
                    </a:solidFill>
                    <a:latin typeface="Arial" panose="020B0604020202020204"/>
                    <a:ea typeface="微软雅黑"/>
                  </a:rPr>
                  <a:t>+</a:t>
                </a:r>
                <a:r>
                  <a:rPr kumimoji="1" lang="en-US" altLang="zh-CN" sz="2160" b="1" dirty="0">
                    <a:solidFill>
                      <a:srgbClr val="000000"/>
                    </a:solidFill>
                    <a:latin typeface="Arial" panose="020B0604020202020204"/>
                    <a:ea typeface="微软雅黑"/>
                  </a:rPr>
                  <a:t> </a:t>
                </a:r>
                <a14:m>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𝒃𝒍𝒐𝒄𝒌</m:t>
                        </m:r>
                      </m:sub>
                    </m:sSub>
                  </m:oMath>
                </a14:m>
                <a:endParaRPr lang="zh-CN" altLang="en-US" sz="2160" dirty="0">
                  <a:solidFill>
                    <a:srgbClr val="000000"/>
                  </a:solidFill>
                  <a:latin typeface="Arial" panose="020B0604020202020204"/>
                  <a:ea typeface="微软雅黑"/>
                </a:endParaRPr>
              </a:p>
            </p:txBody>
          </p:sp>
        </mc:Choice>
        <mc:Fallback xmlns="">
          <p:sp>
            <p:nvSpPr>
              <p:cNvPr id="41" name="矩形 40">
                <a:extLst>
                  <a:ext uri="{FF2B5EF4-FFF2-40B4-BE49-F238E27FC236}">
                    <a16:creationId xmlns:a16="http://schemas.microsoft.com/office/drawing/2014/main" id="{7D016715-0402-A740-818E-A0A7577D7FE8}"/>
                  </a:ext>
                </a:extLst>
              </p:cNvPr>
              <p:cNvSpPr>
                <a:spLocks noRot="1" noChangeAspect="1" noMove="1" noResize="1" noEditPoints="1" noAdjustHandles="1" noChangeArrowheads="1" noChangeShapeType="1" noTextEdit="1"/>
              </p:cNvSpPr>
              <p:nvPr/>
            </p:nvSpPr>
            <p:spPr>
              <a:xfrm>
                <a:off x="4046884" y="5655738"/>
                <a:ext cx="4144853" cy="424732"/>
              </a:xfrm>
              <a:prstGeom prst="rect">
                <a:avLst/>
              </a:prstGeom>
              <a:blipFill>
                <a:blip r:embed="rId10"/>
                <a:stretch>
                  <a:fillRect l="-147" t="-8696"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90319A1-83C6-E047-9908-C2FE8EF33966}"/>
                  </a:ext>
                </a:extLst>
              </p:cNvPr>
              <p:cNvSpPr/>
              <p:nvPr/>
            </p:nvSpPr>
            <p:spPr>
              <a:xfrm>
                <a:off x="8221258" y="1239960"/>
                <a:ext cx="2783134" cy="424732"/>
              </a:xfrm>
              <a:prstGeom prst="rect">
                <a:avLst/>
              </a:prstGeom>
            </p:spPr>
            <p:txBody>
              <a:bodyPr wrap="none">
                <a:spAutoFit/>
              </a:bodyPr>
              <a:lstStyle/>
              <a:p>
                <a:pPr defTabSz="1097280"/>
                <a14:m>
                  <m:oMath xmlns:m="http://schemas.openxmlformats.org/officeDocument/2006/math">
                    <m:r>
                      <a:rPr kumimoji="1" lang="en-US" altLang="zh-CN" sz="2160" b="1" i="1">
                        <a:solidFill>
                          <a:srgbClr val="000000"/>
                        </a:solidFill>
                        <a:latin typeface="Cambria Math" panose="02040503050406030204" pitchFamily="18" charset="0"/>
                      </a:rPr>
                      <m:t>𝑷𝒆𝒓𝒊𝒐𝒅</m:t>
                    </m:r>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𝟕</m:t>
                    </m:r>
                  </m:oMath>
                </a14:m>
                <a:r>
                  <a:rPr lang="zh-CN" altLang="en-US" sz="2160" dirty="0">
                    <a:solidFill>
                      <a:srgbClr val="000000"/>
                    </a:solidFill>
                    <a:latin typeface="Arial" panose="020B0604020202020204"/>
                    <a:ea typeface="微软雅黑"/>
                  </a:rPr>
                  <a:t>：</a:t>
                </a:r>
                <a:r>
                  <a:rPr lang="en-US" altLang="zh-CN" sz="2160" dirty="0">
                    <a:solidFill>
                      <a:srgbClr val="000000"/>
                    </a:solidFill>
                    <a:latin typeface="Arial" panose="020B0604020202020204"/>
                    <a:ea typeface="微软雅黑"/>
                  </a:rPr>
                  <a:t>current</a:t>
                </a:r>
                <a:endParaRPr lang="zh-CN" altLang="en-US" sz="2160" dirty="0">
                  <a:solidFill>
                    <a:srgbClr val="000000"/>
                  </a:solidFill>
                  <a:latin typeface="Arial" panose="020B0604020202020204"/>
                  <a:ea typeface="微软雅黑"/>
                </a:endParaRPr>
              </a:p>
            </p:txBody>
          </p:sp>
        </mc:Choice>
        <mc:Fallback xmlns="">
          <p:sp>
            <p:nvSpPr>
              <p:cNvPr id="18" name="矩形 17">
                <a:extLst>
                  <a:ext uri="{FF2B5EF4-FFF2-40B4-BE49-F238E27FC236}">
                    <a16:creationId xmlns:a16="http://schemas.microsoft.com/office/drawing/2014/main" id="{A90319A1-83C6-E047-9908-C2FE8EF33966}"/>
                  </a:ext>
                </a:extLst>
              </p:cNvPr>
              <p:cNvSpPr>
                <a:spLocks noRot="1" noChangeAspect="1" noMove="1" noResize="1" noEditPoints="1" noAdjustHandles="1" noChangeArrowheads="1" noChangeShapeType="1" noTextEdit="1"/>
              </p:cNvSpPr>
              <p:nvPr/>
            </p:nvSpPr>
            <p:spPr>
              <a:xfrm>
                <a:off x="8221258" y="1239960"/>
                <a:ext cx="2783134" cy="424732"/>
              </a:xfrm>
              <a:prstGeom prst="rect">
                <a:avLst/>
              </a:prstGeom>
              <a:blipFill>
                <a:blip r:embed="rId11"/>
                <a:stretch>
                  <a:fillRect l="-439" t="-8571" r="-1974" b="-27143"/>
                </a:stretch>
              </a:blipFill>
            </p:spPr>
            <p:txBody>
              <a:bodyPr/>
              <a:lstStyle/>
              <a:p>
                <a:r>
                  <a:rPr lang="zh-CN" altLang="en-US">
                    <a:noFill/>
                  </a:rPr>
                  <a:t> </a:t>
                </a:r>
              </a:p>
            </p:txBody>
          </p:sp>
        </mc:Fallback>
      </mc:AlternateContent>
      <p:sp>
        <p:nvSpPr>
          <p:cNvPr id="13" name="页脚占位符 4">
            <a:extLst>
              <a:ext uri="{FF2B5EF4-FFF2-40B4-BE49-F238E27FC236}">
                <a16:creationId xmlns:a16="http://schemas.microsoft.com/office/drawing/2014/main" id="{9D9BAE01-026C-6D4D-9D3B-5F0900A203FD}"/>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spTree>
    <p:extLst>
      <p:ext uri="{BB962C8B-B14F-4D97-AF65-F5344CB8AC3E}">
        <p14:creationId xmlns:p14="http://schemas.microsoft.com/office/powerpoint/2010/main" val="1112945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8CD11-1FA9-2D4F-8F29-E30E9A183BD8}"/>
              </a:ext>
            </a:extLst>
          </p:cNvPr>
          <p:cNvSpPr>
            <a:spLocks noGrp="1"/>
          </p:cNvSpPr>
          <p:nvPr>
            <p:ph type="title"/>
          </p:nvPr>
        </p:nvSpPr>
        <p:spPr>
          <a:xfrm>
            <a:off x="1158240" y="274639"/>
            <a:ext cx="9875520" cy="1080530"/>
          </a:xfrm>
        </p:spPr>
        <p:txBody>
          <a:bodyPr/>
          <a:lstStyle/>
          <a:p>
            <a:r>
              <a:rPr kumimoji="1" lang="en-US" altLang="zh-CN" dirty="0"/>
              <a:t>Case</a:t>
            </a:r>
            <a:r>
              <a:rPr kumimoji="1" lang="zh-CN" altLang="en-US" dirty="0"/>
              <a:t> </a:t>
            </a:r>
            <a:r>
              <a:rPr kumimoji="1" lang="en-US" altLang="zh-CN" dirty="0"/>
              <a:t>Study:</a:t>
            </a:r>
            <a:r>
              <a:rPr kumimoji="1" lang="zh-CN" altLang="en-US" dirty="0"/>
              <a:t> </a:t>
            </a:r>
            <a:r>
              <a:rPr kumimoji="1" lang="en-US" altLang="zh-CN" dirty="0"/>
              <a:t>PELT</a:t>
            </a:r>
            <a:r>
              <a:rPr kumimoji="1" lang="zh-CN" altLang="en-US" dirty="0"/>
              <a:t> </a:t>
            </a:r>
            <a:r>
              <a:rPr kumimoji="1" lang="en-US" altLang="zh-CN" dirty="0"/>
              <a:t>Blocked Load</a:t>
            </a:r>
            <a:endParaRPr kumimoji="1" lang="zh-CN" altLang="en-US" dirty="0"/>
          </a:p>
        </p:txBody>
      </p:sp>
      <p:sp>
        <p:nvSpPr>
          <p:cNvPr id="4" name="灯片编号占位符 3">
            <a:extLst>
              <a:ext uri="{FF2B5EF4-FFF2-40B4-BE49-F238E27FC236}">
                <a16:creationId xmlns:a16="http://schemas.microsoft.com/office/drawing/2014/main" id="{4BD7BFA4-FBFF-E54D-8A49-820AFF5EA9BE}"/>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58</a:t>
            </a:fld>
            <a:endParaRPr lang="zh-CN" altLang="en-US">
              <a:solidFill>
                <a:srgbClr val="000000">
                  <a:tint val="75000"/>
                </a:srgbClr>
              </a:solidFill>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9AEA457-3FA0-0E4E-BAB4-E7A63A55DACB}"/>
                  </a:ext>
                </a:extLst>
              </p:cNvPr>
              <p:cNvSpPr/>
              <p:nvPr/>
            </p:nvSpPr>
            <p:spPr>
              <a:xfrm>
                <a:off x="1498872" y="5087120"/>
                <a:ext cx="4337899" cy="757130"/>
              </a:xfrm>
              <a:prstGeom prst="rect">
                <a:avLst/>
              </a:prstGeom>
            </p:spPr>
            <p:txBody>
              <a:bodyPr wrap="square">
                <a:spAutoFit/>
              </a:bodyPr>
              <a:lstStyle/>
              <a:p>
                <a:pPr algn="ctr" defTabSz="1097280"/>
                <a:r>
                  <a:rPr kumimoji="1" lang="en-US" altLang="zh-CN" sz="2160" dirty="0">
                    <a:solidFill>
                      <a:srgbClr val="000000"/>
                    </a:solidFill>
                    <a:latin typeface="Arial" panose="020B0604020202020204"/>
                    <a:ea typeface="微软雅黑"/>
                  </a:rPr>
                  <a:t>Runnable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queue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load</a:t>
                </a:r>
              </a:p>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𝒓𝒖𝒏</m:t>
                          </m:r>
                        </m:sub>
                      </m:sSub>
                      <m:r>
                        <a:rPr kumimoji="1" lang="en-US" altLang="zh-CN" sz="2160">
                          <a:solidFill>
                            <a:srgbClr val="FF0000"/>
                          </a:solidFill>
                          <a:latin typeface="Cambria Math" panose="02040503050406030204" pitchFamily="18" charset="0"/>
                        </a:rPr>
                        <m:t>−=</m:t>
                      </m:r>
                      <m:r>
                        <a:rPr kumimoji="1" lang="en-US" altLang="zh-CN" sz="2160" b="1" i="1">
                          <a:solidFill>
                            <a:srgbClr val="FF0000"/>
                          </a:solidFill>
                          <a:latin typeface="Cambria Math" panose="02040503050406030204" pitchFamily="18" charset="0"/>
                        </a:rPr>
                        <m:t>𝑳𝒐𝒂</m:t>
                      </m:r>
                      <m:sSub>
                        <m:sSubPr>
                          <m:ctrlPr>
                            <a:rPr kumimoji="1" lang="en-US" altLang="zh-CN" sz="2160" b="1" i="1">
                              <a:solidFill>
                                <a:srgbClr val="FF0000"/>
                              </a:solidFill>
                              <a:latin typeface="Cambria Math" panose="02040503050406030204" pitchFamily="18" charset="0"/>
                            </a:rPr>
                          </m:ctrlPr>
                        </m:sSubPr>
                        <m:e>
                          <m:r>
                            <a:rPr kumimoji="1" lang="en-US" altLang="zh-CN" sz="2160" b="1" i="1">
                              <a:solidFill>
                                <a:srgbClr val="FF0000"/>
                              </a:solidFill>
                              <a:latin typeface="Cambria Math" panose="02040503050406030204" pitchFamily="18" charset="0"/>
                            </a:rPr>
                            <m:t>𝒅</m:t>
                          </m:r>
                        </m:e>
                        <m:sub>
                          <m:r>
                            <a:rPr kumimoji="1" lang="en-US" altLang="zh-CN" sz="2160" b="1" i="1">
                              <a:solidFill>
                                <a:srgbClr val="FF0000"/>
                              </a:solidFill>
                              <a:latin typeface="Cambria Math" panose="02040503050406030204" pitchFamily="18" charset="0"/>
                            </a:rPr>
                            <m:t>𝟏</m:t>
                          </m:r>
                        </m:sub>
                      </m:sSub>
                    </m:oMath>
                  </m:oMathPara>
                </a14:m>
                <a:endParaRPr kumimoji="1" lang="en-US" altLang="zh-CN" sz="2160" dirty="0">
                  <a:solidFill>
                    <a:srgbClr val="000000"/>
                  </a:solidFill>
                  <a:latin typeface="Arial" panose="020B0604020202020204"/>
                  <a:ea typeface="微软雅黑"/>
                </a:endParaRPr>
              </a:p>
            </p:txBody>
          </p:sp>
        </mc:Choice>
        <mc:Fallback xmlns="">
          <p:sp>
            <p:nvSpPr>
              <p:cNvPr id="5" name="矩形 4">
                <a:extLst>
                  <a:ext uri="{FF2B5EF4-FFF2-40B4-BE49-F238E27FC236}">
                    <a16:creationId xmlns:a16="http://schemas.microsoft.com/office/drawing/2014/main" id="{A9AEA457-3FA0-0E4E-BAB4-E7A63A55DACB}"/>
                  </a:ext>
                </a:extLst>
              </p:cNvPr>
              <p:cNvSpPr>
                <a:spLocks noRot="1" noChangeAspect="1" noMove="1" noResize="1" noEditPoints="1" noAdjustHandles="1" noChangeArrowheads="1" noChangeShapeType="1" noTextEdit="1"/>
              </p:cNvSpPr>
              <p:nvPr/>
            </p:nvSpPr>
            <p:spPr>
              <a:xfrm>
                <a:off x="1498872" y="5087120"/>
                <a:ext cx="4337899" cy="757130"/>
              </a:xfrm>
              <a:prstGeom prst="rect">
                <a:avLst/>
              </a:prstGeom>
              <a:blipFill>
                <a:blip r:embed="rId3"/>
                <a:stretch>
                  <a:fillRect t="-4839"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9CC8F8-5783-4F4B-B56F-2F6D5B082B04}"/>
                  </a:ext>
                </a:extLst>
              </p:cNvPr>
              <p:cNvSpPr/>
              <p:nvPr/>
            </p:nvSpPr>
            <p:spPr>
              <a:xfrm>
                <a:off x="7383655" y="5094430"/>
                <a:ext cx="2832378" cy="757130"/>
              </a:xfrm>
              <a:prstGeom prst="rect">
                <a:avLst/>
              </a:prstGeom>
            </p:spPr>
            <p:txBody>
              <a:bodyPr wrap="none">
                <a:spAutoFit/>
              </a:bodyPr>
              <a:lstStyle/>
              <a:p>
                <a:pPr algn="ctr" defTabSz="1097280"/>
                <a:r>
                  <a:rPr kumimoji="1" lang="en-US" altLang="zh-CN" sz="2160" dirty="0">
                    <a:solidFill>
                      <a:srgbClr val="000000"/>
                    </a:solidFill>
                    <a:latin typeface="Arial" panose="020B0604020202020204"/>
                    <a:ea typeface="微软雅黑"/>
                  </a:rPr>
                  <a:t>Blocked</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queue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load</a:t>
                </a:r>
              </a:p>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𝒃𝒍𝒐𝒄𝒌</m:t>
                          </m:r>
                        </m:sub>
                      </m:sSub>
                      <m:r>
                        <a:rPr kumimoji="1" lang="en-US" altLang="zh-CN" sz="2160" b="1" i="1">
                          <a:solidFill>
                            <a:srgbClr val="FF0000"/>
                          </a:solidFill>
                          <a:latin typeface="Cambria Math" panose="02040503050406030204" pitchFamily="18" charset="0"/>
                        </a:rPr>
                        <m:t>+=</m:t>
                      </m:r>
                      <m:r>
                        <a:rPr kumimoji="1" lang="en-US" altLang="zh-CN" sz="2160" b="1" i="1">
                          <a:solidFill>
                            <a:srgbClr val="FF0000"/>
                          </a:solidFill>
                          <a:latin typeface="Cambria Math" panose="02040503050406030204" pitchFamily="18" charset="0"/>
                        </a:rPr>
                        <m:t>𝑳𝒐𝒂</m:t>
                      </m:r>
                      <m:sSub>
                        <m:sSubPr>
                          <m:ctrlPr>
                            <a:rPr kumimoji="1" lang="en-US" altLang="zh-CN" sz="2160" b="1" i="1">
                              <a:solidFill>
                                <a:srgbClr val="FF0000"/>
                              </a:solidFill>
                              <a:latin typeface="Cambria Math" panose="02040503050406030204" pitchFamily="18" charset="0"/>
                            </a:rPr>
                          </m:ctrlPr>
                        </m:sSubPr>
                        <m:e>
                          <m:r>
                            <a:rPr kumimoji="1" lang="en-US" altLang="zh-CN" sz="2160" b="1" i="1">
                              <a:solidFill>
                                <a:srgbClr val="FF0000"/>
                              </a:solidFill>
                              <a:latin typeface="Cambria Math" panose="02040503050406030204" pitchFamily="18" charset="0"/>
                            </a:rPr>
                            <m:t>𝒅</m:t>
                          </m:r>
                        </m:e>
                        <m:sub>
                          <m:r>
                            <a:rPr kumimoji="1" lang="en-US" altLang="zh-CN" sz="2160" b="1" i="1">
                              <a:solidFill>
                                <a:srgbClr val="FF0000"/>
                              </a:solidFill>
                              <a:latin typeface="Cambria Math" panose="02040503050406030204" pitchFamily="18" charset="0"/>
                            </a:rPr>
                            <m:t>𝟏</m:t>
                          </m:r>
                        </m:sub>
                      </m:sSub>
                    </m:oMath>
                  </m:oMathPara>
                </a14:m>
                <a:endParaRPr kumimoji="1" lang="en-US" altLang="zh-CN" sz="2160" dirty="0">
                  <a:solidFill>
                    <a:srgbClr val="000000"/>
                  </a:solidFill>
                  <a:latin typeface="Arial" panose="020B0604020202020204"/>
                  <a:ea typeface="微软雅黑"/>
                </a:endParaRPr>
              </a:p>
            </p:txBody>
          </p:sp>
        </mc:Choice>
        <mc:Fallback xmlns="">
          <p:sp>
            <p:nvSpPr>
              <p:cNvPr id="6" name="矩形 5">
                <a:extLst>
                  <a:ext uri="{FF2B5EF4-FFF2-40B4-BE49-F238E27FC236}">
                    <a16:creationId xmlns:a16="http://schemas.microsoft.com/office/drawing/2014/main" id="{D29CC8F8-5783-4F4B-B56F-2F6D5B082B04}"/>
                  </a:ext>
                </a:extLst>
              </p:cNvPr>
              <p:cNvSpPr>
                <a:spLocks noRot="1" noChangeAspect="1" noMove="1" noResize="1" noEditPoints="1" noAdjustHandles="1" noChangeArrowheads="1" noChangeShapeType="1" noTextEdit="1"/>
              </p:cNvSpPr>
              <p:nvPr/>
            </p:nvSpPr>
            <p:spPr>
              <a:xfrm>
                <a:off x="7383655" y="5094430"/>
                <a:ext cx="2832378" cy="757130"/>
              </a:xfrm>
              <a:prstGeom prst="rect">
                <a:avLst/>
              </a:prstGeom>
              <a:blipFill>
                <a:blip r:embed="rId4"/>
                <a:stretch>
                  <a:fillRect t="-4839" b="-2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B0D9C72-82E1-554A-8203-03A57E783F21}"/>
                  </a:ext>
                </a:extLst>
              </p:cNvPr>
              <p:cNvSpPr/>
              <p:nvPr/>
            </p:nvSpPr>
            <p:spPr>
              <a:xfrm>
                <a:off x="2475506" y="3488538"/>
                <a:ext cx="2246650"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𝟑</m:t>
                          </m:r>
                        </m:sub>
                      </m:sSub>
                    </m:oMath>
                  </m:oMathPara>
                </a14:m>
                <a:endParaRPr kumimoji="1" lang="zh-CN" altLang="en-US" sz="2160" b="1" dirty="0">
                  <a:solidFill>
                    <a:srgbClr val="000000"/>
                  </a:solidFill>
                  <a:latin typeface="Arial" panose="020B0604020202020204"/>
                  <a:ea typeface="微软雅黑"/>
                </a:endParaRPr>
              </a:p>
            </p:txBody>
          </p:sp>
        </mc:Choice>
        <mc:Fallback xmlns="">
          <p:sp>
            <p:nvSpPr>
              <p:cNvPr id="7" name="矩形 6">
                <a:extLst>
                  <a:ext uri="{FF2B5EF4-FFF2-40B4-BE49-F238E27FC236}">
                    <a16:creationId xmlns:a16="http://schemas.microsoft.com/office/drawing/2014/main" id="{1B0D9C72-82E1-554A-8203-03A57E783F21}"/>
                  </a:ext>
                </a:extLst>
              </p:cNvPr>
              <p:cNvSpPr>
                <a:spLocks noRot="1" noChangeAspect="1" noMove="1" noResize="1" noEditPoints="1" noAdjustHandles="1" noChangeArrowheads="1" noChangeShapeType="1" noTextEdit="1"/>
              </p:cNvSpPr>
              <p:nvPr/>
            </p:nvSpPr>
            <p:spPr>
              <a:xfrm>
                <a:off x="2475506" y="3488538"/>
                <a:ext cx="2246650" cy="495601"/>
              </a:xfrm>
              <a:prstGeom prst="rect">
                <a:avLst/>
              </a:prstGeom>
              <a:blipFill>
                <a:blip r:embed="rId5"/>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1F053A6-9F16-1D40-A5B4-41DC71968612}"/>
                  </a:ext>
                </a:extLst>
              </p:cNvPr>
              <p:cNvSpPr/>
              <p:nvPr/>
            </p:nvSpPr>
            <p:spPr>
              <a:xfrm>
                <a:off x="2475506" y="4264494"/>
                <a:ext cx="2246650"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strike="sngStrike">
                          <a:solidFill>
                            <a:srgbClr val="FF0000"/>
                          </a:solidFill>
                          <a:latin typeface="Cambria Math" panose="02040503050406030204" pitchFamily="18" charset="0"/>
                        </a:rPr>
                        <m:t>𝑳𝒐𝒂</m:t>
                      </m:r>
                      <m:sSub>
                        <m:sSubPr>
                          <m:ctrlPr>
                            <a:rPr kumimoji="1" lang="en-US" altLang="zh-CN" sz="2160" b="1" i="1" strike="sngStrike">
                              <a:solidFill>
                                <a:srgbClr val="FF0000"/>
                              </a:solidFill>
                              <a:latin typeface="Cambria Math" panose="02040503050406030204" pitchFamily="18" charset="0"/>
                            </a:rPr>
                          </m:ctrlPr>
                        </m:sSubPr>
                        <m:e>
                          <m:r>
                            <a:rPr kumimoji="1" lang="en-US" altLang="zh-CN" sz="2160" b="1" i="1" strike="sngStrike">
                              <a:solidFill>
                                <a:srgbClr val="FF0000"/>
                              </a:solidFill>
                              <a:latin typeface="Cambria Math" panose="02040503050406030204" pitchFamily="18" charset="0"/>
                            </a:rPr>
                            <m:t>𝒅</m:t>
                          </m:r>
                        </m:e>
                        <m:sub>
                          <m:r>
                            <a:rPr kumimoji="1" lang="en-US" altLang="zh-CN" sz="2160" b="1" i="1" strike="sngStrike">
                              <a:solidFill>
                                <a:srgbClr val="FF0000"/>
                              </a:solidFill>
                              <a:latin typeface="Cambria Math" panose="02040503050406030204" pitchFamily="18" charset="0"/>
                            </a:rPr>
                            <m:t>𝟏</m:t>
                          </m:r>
                        </m:sub>
                      </m:sSub>
                    </m:oMath>
                  </m:oMathPara>
                </a14:m>
                <a:endParaRPr kumimoji="1" lang="zh-CN" altLang="en-US" sz="2160" b="1" strike="sngStrike" dirty="0">
                  <a:solidFill>
                    <a:srgbClr val="FF0000"/>
                  </a:solidFill>
                  <a:latin typeface="Arial" panose="020B0604020202020204"/>
                  <a:ea typeface="微软雅黑"/>
                </a:endParaRPr>
              </a:p>
            </p:txBody>
          </p:sp>
        </mc:Choice>
        <mc:Fallback xmlns="">
          <p:sp>
            <p:nvSpPr>
              <p:cNvPr id="8" name="矩形 7">
                <a:extLst>
                  <a:ext uri="{FF2B5EF4-FFF2-40B4-BE49-F238E27FC236}">
                    <a16:creationId xmlns:a16="http://schemas.microsoft.com/office/drawing/2014/main" id="{61F053A6-9F16-1D40-A5B4-41DC71968612}"/>
                  </a:ext>
                </a:extLst>
              </p:cNvPr>
              <p:cNvSpPr>
                <a:spLocks noRot="1" noChangeAspect="1" noMove="1" noResize="1" noEditPoints="1" noAdjustHandles="1" noChangeArrowheads="1" noChangeShapeType="1" noTextEdit="1"/>
              </p:cNvSpPr>
              <p:nvPr/>
            </p:nvSpPr>
            <p:spPr>
              <a:xfrm>
                <a:off x="2475506" y="4264494"/>
                <a:ext cx="2246650" cy="495601"/>
              </a:xfrm>
              <a:prstGeom prst="rect">
                <a:avLst/>
              </a:prstGeom>
              <a:blipFill>
                <a:blip r:embed="rId6"/>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782C189-C611-6D4D-811F-12169EB14CCD}"/>
                  </a:ext>
                </a:extLst>
              </p:cNvPr>
              <p:cNvSpPr/>
              <p:nvPr/>
            </p:nvSpPr>
            <p:spPr>
              <a:xfrm>
                <a:off x="2475506" y="2715699"/>
                <a:ext cx="2246650"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𝟓</m:t>
                          </m:r>
                        </m:sub>
                      </m:sSub>
                    </m:oMath>
                  </m:oMathPara>
                </a14:m>
                <a:endParaRPr kumimoji="1" lang="zh-CN" altLang="en-US" sz="2160" b="1" dirty="0">
                  <a:solidFill>
                    <a:srgbClr val="000000"/>
                  </a:solidFill>
                  <a:latin typeface="Arial" panose="020B0604020202020204"/>
                  <a:ea typeface="微软雅黑"/>
                </a:endParaRPr>
              </a:p>
            </p:txBody>
          </p:sp>
        </mc:Choice>
        <mc:Fallback xmlns="">
          <p:sp>
            <p:nvSpPr>
              <p:cNvPr id="10" name="矩形 9">
                <a:extLst>
                  <a:ext uri="{FF2B5EF4-FFF2-40B4-BE49-F238E27FC236}">
                    <a16:creationId xmlns:a16="http://schemas.microsoft.com/office/drawing/2014/main" id="{2782C189-C611-6D4D-811F-12169EB14CCD}"/>
                  </a:ext>
                </a:extLst>
              </p:cNvPr>
              <p:cNvSpPr>
                <a:spLocks noRot="1" noChangeAspect="1" noMove="1" noResize="1" noEditPoints="1" noAdjustHandles="1" noChangeArrowheads="1" noChangeShapeType="1" noTextEdit="1"/>
              </p:cNvSpPr>
              <p:nvPr/>
            </p:nvSpPr>
            <p:spPr>
              <a:xfrm>
                <a:off x="2475506" y="2715699"/>
                <a:ext cx="2246650" cy="495601"/>
              </a:xfrm>
              <a:prstGeom prst="rect">
                <a:avLst/>
              </a:prstGeom>
              <a:blipFill>
                <a:blip r:embed="rId7"/>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CE17A10-1640-F74E-8F46-787B87A1829D}"/>
                  </a:ext>
                </a:extLst>
              </p:cNvPr>
              <p:cNvSpPr/>
              <p:nvPr/>
            </p:nvSpPr>
            <p:spPr>
              <a:xfrm>
                <a:off x="6960096" y="3246757"/>
                <a:ext cx="3679498"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𝟒</m:t>
                        </m:r>
                      </m:sub>
                    </m:sSub>
                  </m:oMath>
                </a14:m>
                <a:r>
                  <a:rPr kumimoji="1" lang="en-US" altLang="zh-CN" sz="2160" b="1" dirty="0">
                    <a:solidFill>
                      <a:srgbClr val="000000"/>
                    </a:solidFill>
                    <a:latin typeface="Arial" panose="020B0604020202020204"/>
                    <a:ea typeface="微软雅黑"/>
                  </a:rPr>
                  <a:t>,</a:t>
                </a:r>
                <a14:m>
                  <m:oMath xmlns:m="http://schemas.openxmlformats.org/officeDocument/2006/math">
                    <m:r>
                      <a:rPr kumimoji="1" lang="en-US" altLang="zh-CN" sz="2160" b="1" i="1">
                        <a:solidFill>
                          <a:srgbClr val="000000"/>
                        </a:solidFill>
                        <a:latin typeface="Cambria Math" panose="02040503050406030204" pitchFamily="18" charset="0"/>
                      </a:rPr>
                      <m:t>𝑳𝒂𝒔𝒕𝑷𝒆𝒓𝒊𝒐</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𝟒</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𝟓</m:t>
                    </m:r>
                  </m:oMath>
                </a14:m>
                <a:endParaRPr kumimoji="1" lang="zh-CN" altLang="en-US" sz="2160" b="1" dirty="0">
                  <a:solidFill>
                    <a:srgbClr val="000000"/>
                  </a:solidFill>
                  <a:latin typeface="Arial" panose="020B0604020202020204"/>
                  <a:ea typeface="微软雅黑"/>
                </a:endParaRPr>
              </a:p>
            </p:txBody>
          </p:sp>
        </mc:Choice>
        <mc:Fallback xmlns="">
          <p:sp>
            <p:nvSpPr>
              <p:cNvPr id="11" name="矩形 10">
                <a:extLst>
                  <a:ext uri="{FF2B5EF4-FFF2-40B4-BE49-F238E27FC236}">
                    <a16:creationId xmlns:a16="http://schemas.microsoft.com/office/drawing/2014/main" id="{BCE17A10-1640-F74E-8F46-787B87A1829D}"/>
                  </a:ext>
                </a:extLst>
              </p:cNvPr>
              <p:cNvSpPr>
                <a:spLocks noRot="1" noChangeAspect="1" noMove="1" noResize="1" noEditPoints="1" noAdjustHandles="1" noChangeArrowheads="1" noChangeShapeType="1" noTextEdit="1"/>
              </p:cNvSpPr>
              <p:nvPr/>
            </p:nvSpPr>
            <p:spPr>
              <a:xfrm>
                <a:off x="6960096" y="3246757"/>
                <a:ext cx="3679498" cy="495601"/>
              </a:xfrm>
              <a:prstGeom prst="rect">
                <a:avLst/>
              </a:prstGeom>
              <a:blipFill>
                <a:blip r:embed="rId8"/>
                <a:stretch>
                  <a:fillRect b="-15294"/>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486D578-D522-054B-A438-728C1337D6C7}"/>
                  </a:ext>
                </a:extLst>
              </p:cNvPr>
              <p:cNvSpPr/>
              <p:nvPr/>
            </p:nvSpPr>
            <p:spPr>
              <a:xfrm>
                <a:off x="6960096" y="3962152"/>
                <a:ext cx="3679498"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𝟐</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𝑳𝒂𝒔𝒕𝑷𝒆𝒓𝒊𝒐</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𝟐</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𝟑</m:t>
                      </m:r>
                    </m:oMath>
                  </m:oMathPara>
                </a14:m>
                <a:endParaRPr kumimoji="1" lang="zh-CN" altLang="en-US" sz="2160" b="1" dirty="0">
                  <a:solidFill>
                    <a:srgbClr val="000000"/>
                  </a:solidFill>
                  <a:latin typeface="Arial" panose="020B0604020202020204"/>
                  <a:ea typeface="微软雅黑"/>
                </a:endParaRPr>
              </a:p>
            </p:txBody>
          </p:sp>
        </mc:Choice>
        <mc:Fallback xmlns="">
          <p:sp>
            <p:nvSpPr>
              <p:cNvPr id="12" name="矩形 11">
                <a:extLst>
                  <a:ext uri="{FF2B5EF4-FFF2-40B4-BE49-F238E27FC236}">
                    <a16:creationId xmlns:a16="http://schemas.microsoft.com/office/drawing/2014/main" id="{6486D578-D522-054B-A438-728C1337D6C7}"/>
                  </a:ext>
                </a:extLst>
              </p:cNvPr>
              <p:cNvSpPr>
                <a:spLocks noRot="1" noChangeAspect="1" noMove="1" noResize="1" noEditPoints="1" noAdjustHandles="1" noChangeArrowheads="1" noChangeShapeType="1" noTextEdit="1"/>
              </p:cNvSpPr>
              <p:nvPr/>
            </p:nvSpPr>
            <p:spPr>
              <a:xfrm>
                <a:off x="6960096" y="3962152"/>
                <a:ext cx="3679498" cy="495601"/>
              </a:xfrm>
              <a:prstGeom prst="rect">
                <a:avLst/>
              </a:prstGeom>
              <a:blipFill>
                <a:blip r:embed="rId9"/>
                <a:stretch>
                  <a:fillRect/>
                </a:stretch>
              </a:blipFill>
              <a:ln>
                <a:solidFill>
                  <a:srgbClr val="941100"/>
                </a:solidFill>
              </a:ln>
            </p:spPr>
            <p:txBody>
              <a:bodyPr/>
              <a:lstStyle/>
              <a:p>
                <a:r>
                  <a:rPr lang="zh-CN" altLang="en-US">
                    <a:noFill/>
                  </a:rPr>
                  <a:t> </a:t>
                </a:r>
              </a:p>
            </p:txBody>
          </p:sp>
        </mc:Fallback>
      </mc:AlternateContent>
      <p:cxnSp>
        <p:nvCxnSpPr>
          <p:cNvPr id="32" name="曲线连接符 31">
            <a:extLst>
              <a:ext uri="{FF2B5EF4-FFF2-40B4-BE49-F238E27FC236}">
                <a16:creationId xmlns:a16="http://schemas.microsoft.com/office/drawing/2014/main" id="{52DAFE80-785A-9A4A-98EC-441F20ED2C18}"/>
              </a:ext>
            </a:extLst>
          </p:cNvPr>
          <p:cNvCxnSpPr>
            <a:cxnSpLocks/>
            <a:stCxn id="8" idx="3"/>
            <a:endCxn id="17" idx="1"/>
          </p:cNvCxnSpPr>
          <p:nvPr/>
        </p:nvCxnSpPr>
        <p:spPr>
          <a:xfrm flipV="1">
            <a:off x="4722156" y="2703630"/>
            <a:ext cx="2237940" cy="1808664"/>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7D016715-0402-A740-818E-A0A7577D7FE8}"/>
                  </a:ext>
                </a:extLst>
              </p:cNvPr>
              <p:cNvSpPr/>
              <p:nvPr/>
            </p:nvSpPr>
            <p:spPr>
              <a:xfrm>
                <a:off x="4095310" y="5940045"/>
                <a:ext cx="4144853" cy="424732"/>
              </a:xfrm>
              <a:prstGeom prst="rect">
                <a:avLst/>
              </a:prstGeom>
            </p:spPr>
            <p:txBody>
              <a:bodyPr wrap="none">
                <a:spAutoFit/>
              </a:bodyPr>
              <a:lstStyle/>
              <a:p>
                <a:pPr defTabSz="1097280"/>
                <a14:m>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𝑪𝑷𝑼</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𝒓𝒖𝒏</m:t>
                        </m:r>
                      </m:sub>
                    </m:sSub>
                  </m:oMath>
                </a14:m>
                <a:r>
                  <a:rPr lang="en-US" altLang="zh-CN" sz="2160" dirty="0">
                    <a:solidFill>
                      <a:srgbClr val="000000"/>
                    </a:solidFill>
                    <a:latin typeface="Arial" panose="020B0604020202020204"/>
                    <a:ea typeface="微软雅黑"/>
                  </a:rPr>
                  <a:t>+</a:t>
                </a:r>
                <a:r>
                  <a:rPr kumimoji="1" lang="en-US" altLang="zh-CN" sz="2160" b="1" dirty="0">
                    <a:solidFill>
                      <a:srgbClr val="000000"/>
                    </a:solidFill>
                    <a:latin typeface="Arial" panose="020B0604020202020204"/>
                    <a:ea typeface="微软雅黑"/>
                  </a:rPr>
                  <a:t> </a:t>
                </a:r>
                <a14:m>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𝒃𝒍𝒐𝒄𝒌</m:t>
                        </m:r>
                      </m:sub>
                    </m:sSub>
                  </m:oMath>
                </a14:m>
                <a:endParaRPr lang="zh-CN" altLang="en-US" sz="2160" dirty="0">
                  <a:solidFill>
                    <a:srgbClr val="000000"/>
                  </a:solidFill>
                  <a:latin typeface="Arial" panose="020B0604020202020204"/>
                  <a:ea typeface="微软雅黑"/>
                </a:endParaRPr>
              </a:p>
            </p:txBody>
          </p:sp>
        </mc:Choice>
        <mc:Fallback xmlns="">
          <p:sp>
            <p:nvSpPr>
              <p:cNvPr id="41" name="矩形 40">
                <a:extLst>
                  <a:ext uri="{FF2B5EF4-FFF2-40B4-BE49-F238E27FC236}">
                    <a16:creationId xmlns:a16="http://schemas.microsoft.com/office/drawing/2014/main" id="{7D016715-0402-A740-818E-A0A7577D7FE8}"/>
                  </a:ext>
                </a:extLst>
              </p:cNvPr>
              <p:cNvSpPr>
                <a:spLocks noRot="1" noChangeAspect="1" noMove="1" noResize="1" noEditPoints="1" noAdjustHandles="1" noChangeArrowheads="1" noChangeShapeType="1" noTextEdit="1"/>
              </p:cNvSpPr>
              <p:nvPr/>
            </p:nvSpPr>
            <p:spPr>
              <a:xfrm>
                <a:off x="4095310" y="5940045"/>
                <a:ext cx="4144853" cy="424732"/>
              </a:xfrm>
              <a:prstGeom prst="rect">
                <a:avLst/>
              </a:prstGeom>
              <a:blipFill>
                <a:blip r:embed="rId10"/>
                <a:stretch>
                  <a:fillRect l="-147" t="-7143" b="-28571"/>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18F3D236-07E9-E741-906A-305BD3E603CD}"/>
              </a:ext>
            </a:extLst>
          </p:cNvPr>
          <p:cNvSpPr/>
          <p:nvPr/>
        </p:nvSpPr>
        <p:spPr>
          <a:xfrm>
            <a:off x="4095310" y="1776067"/>
            <a:ext cx="4679388" cy="424732"/>
          </a:xfrm>
          <a:prstGeom prst="rect">
            <a:avLst/>
          </a:prstGeom>
        </p:spPr>
        <p:txBody>
          <a:bodyPr wrap="square">
            <a:spAutoFit/>
          </a:bodyPr>
          <a:lstStyle/>
          <a:p>
            <a:pPr algn="ctr" defTabSz="1097280"/>
            <a:r>
              <a:rPr kumimoji="1" lang="en-US" altLang="zh-CN" sz="2160" b="1" dirty="0">
                <a:solidFill>
                  <a:srgbClr val="000000"/>
                </a:solidFill>
                <a:latin typeface="Arial" panose="020B0604020202020204"/>
                <a:ea typeface="微软雅黑"/>
              </a:rPr>
              <a:t>Op-1</a:t>
            </a:r>
            <a:r>
              <a:rPr kumimoji="1" lang="zh-CN" altLang="en-US" sz="2160" b="1" dirty="0">
                <a:solidFill>
                  <a:srgbClr val="000000"/>
                </a:solidFill>
                <a:latin typeface="Arial" panose="020B0604020202020204"/>
                <a:ea typeface="微软雅黑"/>
              </a:rPr>
              <a:t>：</a:t>
            </a:r>
            <a:r>
              <a:rPr kumimoji="1" lang="en-US" altLang="zh-CN" sz="2160" b="1" dirty="0">
                <a:solidFill>
                  <a:srgbClr val="000000"/>
                </a:solidFill>
                <a:latin typeface="Arial" panose="020B0604020202020204"/>
                <a:ea typeface="微软雅黑"/>
              </a:rPr>
              <a:t>Thread-1</a:t>
            </a:r>
            <a:r>
              <a:rPr kumimoji="1" lang="zh-CN" altLang="en-US" sz="2160" b="1" dirty="0">
                <a:solidFill>
                  <a:srgbClr val="000000"/>
                </a:solidFill>
                <a:latin typeface="Arial" panose="020B0604020202020204"/>
                <a:ea typeface="微软雅黑"/>
              </a:rPr>
              <a:t> </a:t>
            </a:r>
            <a:r>
              <a:rPr kumimoji="1" lang="en-US" altLang="zh-CN" sz="2160" b="1" dirty="0">
                <a:solidFill>
                  <a:srgbClr val="000000"/>
                </a:solidFill>
                <a:latin typeface="Arial" panose="020B0604020202020204"/>
                <a:ea typeface="微软雅黑"/>
              </a:rPr>
              <a:t>to</a:t>
            </a:r>
            <a:r>
              <a:rPr kumimoji="1" lang="zh-CN" altLang="en-US" sz="2160" b="1" dirty="0">
                <a:solidFill>
                  <a:srgbClr val="000000"/>
                </a:solidFill>
                <a:latin typeface="Arial" panose="020B0604020202020204"/>
                <a:ea typeface="微软雅黑"/>
              </a:rPr>
              <a:t> </a:t>
            </a:r>
            <a:r>
              <a:rPr kumimoji="1" lang="en-US" altLang="zh-CN" sz="2160" b="1" dirty="0">
                <a:solidFill>
                  <a:srgbClr val="000000"/>
                </a:solidFill>
                <a:latin typeface="Arial" panose="020B0604020202020204"/>
                <a:ea typeface="微软雅黑"/>
              </a:rPr>
              <a:t>blocked</a:t>
            </a:r>
            <a:r>
              <a:rPr kumimoji="1" lang="zh-CN" altLang="en-US" sz="2160" b="1" dirty="0">
                <a:solidFill>
                  <a:srgbClr val="000000"/>
                </a:solidFill>
                <a:latin typeface="Arial" panose="020B0604020202020204"/>
                <a:ea typeface="微软雅黑"/>
              </a:rPr>
              <a:t> </a:t>
            </a:r>
            <a:r>
              <a:rPr kumimoji="1" lang="en-US" altLang="zh-CN" sz="2160" b="1" dirty="0">
                <a:solidFill>
                  <a:srgbClr val="000000"/>
                </a:solidFill>
                <a:latin typeface="Arial" panose="020B0604020202020204"/>
                <a:ea typeface="微软雅黑"/>
              </a:rPr>
              <a:t>queue</a:t>
            </a: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ABFE1C4-2093-D441-A853-5B67CD75A209}"/>
                  </a:ext>
                </a:extLst>
              </p:cNvPr>
              <p:cNvSpPr/>
              <p:nvPr/>
            </p:nvSpPr>
            <p:spPr>
              <a:xfrm>
                <a:off x="6960096" y="2455830"/>
                <a:ext cx="3679498" cy="495601"/>
              </a:xfrm>
              <a:prstGeom prst="rect">
                <a:avLst/>
              </a:prstGeom>
              <a:ln>
                <a:solidFill>
                  <a:srgbClr val="9411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 xmlns:m="http://schemas.openxmlformats.org/officeDocument/2006/math">
                    <m:r>
                      <a:rPr kumimoji="1" lang="en-US" altLang="zh-CN" sz="2160" b="1" i="1">
                        <a:solidFill>
                          <a:srgbClr val="FF0000"/>
                        </a:solidFill>
                        <a:latin typeface="Cambria Math" panose="02040503050406030204" pitchFamily="18" charset="0"/>
                      </a:rPr>
                      <m:t>𝑳𝒐𝒂</m:t>
                    </m:r>
                    <m:sSub>
                      <m:sSubPr>
                        <m:ctrlPr>
                          <a:rPr kumimoji="1" lang="en-US" altLang="zh-CN" sz="2160" b="1" i="1">
                            <a:solidFill>
                              <a:srgbClr val="FF0000"/>
                            </a:solidFill>
                            <a:latin typeface="Cambria Math" panose="02040503050406030204" pitchFamily="18" charset="0"/>
                          </a:rPr>
                        </m:ctrlPr>
                      </m:sSubPr>
                      <m:e>
                        <m:r>
                          <a:rPr kumimoji="1" lang="en-US" altLang="zh-CN" sz="2160" b="1" i="1">
                            <a:solidFill>
                              <a:srgbClr val="FF0000"/>
                            </a:solidFill>
                            <a:latin typeface="Cambria Math" panose="02040503050406030204" pitchFamily="18" charset="0"/>
                          </a:rPr>
                          <m:t>𝒅</m:t>
                        </m:r>
                      </m:e>
                      <m:sub>
                        <m:r>
                          <a:rPr kumimoji="1" lang="en-US" altLang="zh-CN" sz="2160" b="1" i="1">
                            <a:solidFill>
                              <a:srgbClr val="FF0000"/>
                            </a:solidFill>
                            <a:latin typeface="Cambria Math" panose="02040503050406030204" pitchFamily="18" charset="0"/>
                          </a:rPr>
                          <m:t>𝟏</m:t>
                        </m:r>
                      </m:sub>
                    </m:sSub>
                  </m:oMath>
                </a14:m>
                <a:r>
                  <a:rPr kumimoji="1" lang="en-US" altLang="zh-CN" sz="2160" b="1" dirty="0">
                    <a:solidFill>
                      <a:srgbClr val="FF0000"/>
                    </a:solidFill>
                    <a:latin typeface="Arial" panose="020B0604020202020204"/>
                    <a:ea typeface="微软雅黑"/>
                  </a:rPr>
                  <a:t>,</a:t>
                </a:r>
                <a14:m>
                  <m:oMath xmlns:m="http://schemas.openxmlformats.org/officeDocument/2006/math">
                    <m:r>
                      <a:rPr kumimoji="1" lang="en-US" altLang="zh-CN" sz="2160" b="1" i="1">
                        <a:solidFill>
                          <a:srgbClr val="FF0000"/>
                        </a:solidFill>
                        <a:latin typeface="Cambria Math" panose="02040503050406030204" pitchFamily="18" charset="0"/>
                      </a:rPr>
                      <m:t>𝑳𝒂𝒔𝒕𝑷𝒆𝒓𝒊𝒐</m:t>
                    </m:r>
                    <m:sSub>
                      <m:sSubPr>
                        <m:ctrlPr>
                          <a:rPr kumimoji="1" lang="en-US" altLang="zh-CN" sz="2160" b="1" i="1">
                            <a:solidFill>
                              <a:srgbClr val="FF0000"/>
                            </a:solidFill>
                            <a:latin typeface="Cambria Math" panose="02040503050406030204" pitchFamily="18" charset="0"/>
                          </a:rPr>
                        </m:ctrlPr>
                      </m:sSubPr>
                      <m:e>
                        <m:r>
                          <a:rPr kumimoji="1" lang="en-US" altLang="zh-CN" sz="2160" b="1" i="1">
                            <a:solidFill>
                              <a:srgbClr val="FF0000"/>
                            </a:solidFill>
                            <a:latin typeface="Cambria Math" panose="02040503050406030204" pitchFamily="18" charset="0"/>
                          </a:rPr>
                          <m:t>𝒅</m:t>
                        </m:r>
                      </m:e>
                      <m:sub>
                        <m:r>
                          <a:rPr kumimoji="1" lang="en-US" altLang="zh-CN" sz="2160" b="1" i="1">
                            <a:solidFill>
                              <a:srgbClr val="FF0000"/>
                            </a:solidFill>
                            <a:latin typeface="Cambria Math" panose="02040503050406030204" pitchFamily="18" charset="0"/>
                          </a:rPr>
                          <m:t>𝟏</m:t>
                        </m:r>
                      </m:sub>
                    </m:sSub>
                    <m:r>
                      <a:rPr kumimoji="1" lang="en-US" altLang="zh-CN" sz="2160" b="1" i="1">
                        <a:solidFill>
                          <a:srgbClr val="FF0000"/>
                        </a:solidFill>
                        <a:latin typeface="Cambria Math" panose="02040503050406030204" pitchFamily="18" charset="0"/>
                      </a:rPr>
                      <m:t>=</m:t>
                    </m:r>
                    <m:r>
                      <a:rPr kumimoji="1" lang="en-US" altLang="zh-CN" sz="2160" b="1" i="1">
                        <a:solidFill>
                          <a:srgbClr val="FF0000"/>
                        </a:solidFill>
                        <a:latin typeface="Cambria Math" panose="02040503050406030204" pitchFamily="18" charset="0"/>
                      </a:rPr>
                      <m:t>𝟕</m:t>
                    </m:r>
                  </m:oMath>
                </a14:m>
                <a:endParaRPr kumimoji="1" lang="zh-CN" altLang="en-US" sz="2160" b="1" dirty="0">
                  <a:solidFill>
                    <a:srgbClr val="FF0000"/>
                  </a:solidFill>
                  <a:latin typeface="Arial" panose="020B0604020202020204"/>
                  <a:ea typeface="微软雅黑"/>
                </a:endParaRPr>
              </a:p>
            </p:txBody>
          </p:sp>
        </mc:Choice>
        <mc:Fallback xmlns="">
          <p:sp>
            <p:nvSpPr>
              <p:cNvPr id="17" name="矩形 16">
                <a:extLst>
                  <a:ext uri="{FF2B5EF4-FFF2-40B4-BE49-F238E27FC236}">
                    <a16:creationId xmlns:a16="http://schemas.microsoft.com/office/drawing/2014/main" id="{9ABFE1C4-2093-D441-A853-5B67CD75A209}"/>
                  </a:ext>
                </a:extLst>
              </p:cNvPr>
              <p:cNvSpPr>
                <a:spLocks noRot="1" noChangeAspect="1" noMove="1" noResize="1" noEditPoints="1" noAdjustHandles="1" noChangeArrowheads="1" noChangeShapeType="1" noTextEdit="1"/>
              </p:cNvSpPr>
              <p:nvPr/>
            </p:nvSpPr>
            <p:spPr>
              <a:xfrm>
                <a:off x="6960096" y="2455830"/>
                <a:ext cx="3679498" cy="495601"/>
              </a:xfrm>
              <a:prstGeom prst="rect">
                <a:avLst/>
              </a:prstGeom>
              <a:blipFill>
                <a:blip r:embed="rId11"/>
                <a:stretch>
                  <a:fillRect b="-15294"/>
                </a:stretch>
              </a:blipFill>
              <a:ln>
                <a:solidFill>
                  <a:srgbClr val="941100"/>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90319A1-83C6-E047-9908-C2FE8EF33966}"/>
                  </a:ext>
                </a:extLst>
              </p:cNvPr>
              <p:cNvSpPr/>
              <p:nvPr/>
            </p:nvSpPr>
            <p:spPr>
              <a:xfrm>
                <a:off x="8506011" y="1046598"/>
                <a:ext cx="2845651" cy="424732"/>
              </a:xfrm>
              <a:prstGeom prst="rect">
                <a:avLst/>
              </a:prstGeom>
            </p:spPr>
            <p:txBody>
              <a:bodyPr wrap="none">
                <a:spAutoFit/>
              </a:bodyPr>
              <a:lstStyle/>
              <a:p>
                <a:pPr defTabSz="1097280"/>
                <a14:m>
                  <m:oMath xmlns:m="http://schemas.openxmlformats.org/officeDocument/2006/math">
                    <m:r>
                      <a:rPr kumimoji="1" lang="en-US" altLang="zh-CN" sz="2160" b="1" i="1">
                        <a:solidFill>
                          <a:srgbClr val="000000"/>
                        </a:solidFill>
                        <a:latin typeface="Cambria Math" panose="02040503050406030204" pitchFamily="18" charset="0"/>
                      </a:rPr>
                      <m:t>𝑷𝒆𝒓𝒊𝒐𝒅</m:t>
                    </m:r>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𝟕</m:t>
                    </m:r>
                  </m:oMath>
                </a14:m>
                <a:r>
                  <a:rPr lang="zh-CN" altLang="en-US" sz="2160" dirty="0">
                    <a:solidFill>
                      <a:srgbClr val="000000"/>
                    </a:solidFill>
                    <a:latin typeface="Arial" panose="020B0604020202020204"/>
                    <a:ea typeface="微软雅黑"/>
                  </a:rPr>
                  <a:t>：</a:t>
                </a:r>
                <a:r>
                  <a:rPr lang="en-US" altLang="zh-CN" sz="2160" dirty="0">
                    <a:solidFill>
                      <a:srgbClr val="000000"/>
                    </a:solidFill>
                    <a:latin typeface="Arial" panose="020B0604020202020204"/>
                    <a:ea typeface="微软雅黑"/>
                  </a:rPr>
                  <a:t>Current</a:t>
                </a:r>
                <a:endParaRPr lang="zh-CN" altLang="en-US" sz="2160" dirty="0">
                  <a:solidFill>
                    <a:srgbClr val="000000"/>
                  </a:solidFill>
                  <a:latin typeface="Arial" panose="020B0604020202020204"/>
                  <a:ea typeface="微软雅黑"/>
                </a:endParaRPr>
              </a:p>
            </p:txBody>
          </p:sp>
        </mc:Choice>
        <mc:Fallback xmlns="">
          <p:sp>
            <p:nvSpPr>
              <p:cNvPr id="18" name="矩形 17">
                <a:extLst>
                  <a:ext uri="{FF2B5EF4-FFF2-40B4-BE49-F238E27FC236}">
                    <a16:creationId xmlns:a16="http://schemas.microsoft.com/office/drawing/2014/main" id="{A90319A1-83C6-E047-9908-C2FE8EF33966}"/>
                  </a:ext>
                </a:extLst>
              </p:cNvPr>
              <p:cNvSpPr>
                <a:spLocks noRot="1" noChangeAspect="1" noMove="1" noResize="1" noEditPoints="1" noAdjustHandles="1" noChangeArrowheads="1" noChangeShapeType="1" noTextEdit="1"/>
              </p:cNvSpPr>
              <p:nvPr/>
            </p:nvSpPr>
            <p:spPr>
              <a:xfrm>
                <a:off x="8506011" y="1046598"/>
                <a:ext cx="2845651" cy="424732"/>
              </a:xfrm>
              <a:prstGeom prst="rect">
                <a:avLst/>
              </a:prstGeom>
              <a:blipFill>
                <a:blip r:embed="rId12"/>
                <a:stretch>
                  <a:fillRect l="-214" t="-10145" r="-1713" b="-28986"/>
                </a:stretch>
              </a:blipFill>
            </p:spPr>
            <p:txBody>
              <a:bodyPr/>
              <a:lstStyle/>
              <a:p>
                <a:r>
                  <a:rPr lang="zh-CN" altLang="en-US">
                    <a:noFill/>
                  </a:rPr>
                  <a:t> </a:t>
                </a:r>
              </a:p>
            </p:txBody>
          </p:sp>
        </mc:Fallback>
      </mc:AlternateContent>
      <p:sp>
        <p:nvSpPr>
          <p:cNvPr id="16" name="页脚占位符 4">
            <a:extLst>
              <a:ext uri="{FF2B5EF4-FFF2-40B4-BE49-F238E27FC236}">
                <a16:creationId xmlns:a16="http://schemas.microsoft.com/office/drawing/2014/main" id="{FFBA0B84-8F5E-8B4D-A661-8739E84877C9}"/>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spTree>
    <p:extLst>
      <p:ext uri="{BB962C8B-B14F-4D97-AF65-F5344CB8AC3E}">
        <p14:creationId xmlns:p14="http://schemas.microsoft.com/office/powerpoint/2010/main" val="71677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8CD11-1FA9-2D4F-8F29-E30E9A183BD8}"/>
              </a:ext>
            </a:extLst>
          </p:cNvPr>
          <p:cNvSpPr>
            <a:spLocks noGrp="1"/>
          </p:cNvSpPr>
          <p:nvPr>
            <p:ph type="title"/>
          </p:nvPr>
        </p:nvSpPr>
        <p:spPr>
          <a:xfrm>
            <a:off x="1158240" y="274639"/>
            <a:ext cx="9875520" cy="1080530"/>
          </a:xfrm>
        </p:spPr>
        <p:txBody>
          <a:bodyPr/>
          <a:lstStyle/>
          <a:p>
            <a:r>
              <a:rPr kumimoji="1" lang="en-US" altLang="zh-CN" dirty="0"/>
              <a:t>Case</a:t>
            </a:r>
            <a:r>
              <a:rPr kumimoji="1" lang="zh-CN" altLang="en-US" dirty="0"/>
              <a:t> </a:t>
            </a:r>
            <a:r>
              <a:rPr kumimoji="1" lang="en-US" altLang="zh-CN" dirty="0"/>
              <a:t>Study:</a:t>
            </a:r>
            <a:r>
              <a:rPr kumimoji="1" lang="zh-CN" altLang="en-US" dirty="0"/>
              <a:t> </a:t>
            </a:r>
            <a:r>
              <a:rPr kumimoji="1" lang="en-US" altLang="zh-CN" dirty="0"/>
              <a:t>PELT</a:t>
            </a:r>
            <a:r>
              <a:rPr kumimoji="1" lang="zh-CN" altLang="en-US" dirty="0"/>
              <a:t> </a:t>
            </a:r>
            <a:r>
              <a:rPr kumimoji="1" lang="en-US" altLang="zh-CN" dirty="0"/>
              <a:t>Blocked Load</a:t>
            </a:r>
            <a:endParaRPr kumimoji="1" lang="zh-CN" altLang="en-US" dirty="0"/>
          </a:p>
        </p:txBody>
      </p:sp>
      <p:sp>
        <p:nvSpPr>
          <p:cNvPr id="4" name="灯片编号占位符 3">
            <a:extLst>
              <a:ext uri="{FF2B5EF4-FFF2-40B4-BE49-F238E27FC236}">
                <a16:creationId xmlns:a16="http://schemas.microsoft.com/office/drawing/2014/main" id="{4BD7BFA4-FBFF-E54D-8A49-820AFF5EA9BE}"/>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59</a:t>
            </a:fld>
            <a:endParaRPr lang="zh-CN" altLang="en-US" dirty="0">
              <a:solidFill>
                <a:srgbClr val="000000">
                  <a:tint val="75000"/>
                </a:srgbClr>
              </a:solidFill>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9AEA457-3FA0-0E4E-BAB4-E7A63A55DACB}"/>
                  </a:ext>
                </a:extLst>
              </p:cNvPr>
              <p:cNvSpPr/>
              <p:nvPr/>
            </p:nvSpPr>
            <p:spPr>
              <a:xfrm>
                <a:off x="1607743" y="5049296"/>
                <a:ext cx="3802022" cy="760914"/>
              </a:xfrm>
              <a:prstGeom prst="rect">
                <a:avLst/>
              </a:prstGeom>
            </p:spPr>
            <p:txBody>
              <a:bodyPr wrap="square">
                <a:spAutoFit/>
              </a:bodyPr>
              <a:lstStyle/>
              <a:p>
                <a:pPr algn="ctr" defTabSz="1097280"/>
                <a:r>
                  <a:rPr kumimoji="1" lang="en-US" altLang="zh-CN" sz="2160" dirty="0">
                    <a:solidFill>
                      <a:srgbClr val="000000"/>
                    </a:solidFill>
                    <a:latin typeface="Arial" panose="020B0604020202020204"/>
                    <a:ea typeface="微软雅黑"/>
                  </a:rPr>
                  <a:t>Runnable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queue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load</a:t>
                </a:r>
              </a:p>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𝒓𝒖𝒏</m:t>
                          </m:r>
                        </m:sub>
                      </m:sSub>
                      <m:r>
                        <a:rPr kumimoji="1" lang="en-US" altLang="zh-CN" sz="2160">
                          <a:solidFill>
                            <a:srgbClr val="FF0000"/>
                          </a:solidFill>
                          <a:latin typeface="Cambria Math" panose="02040503050406030204" pitchFamily="18" charset="0"/>
                        </a:rPr>
                        <m:t>+</m:t>
                      </m:r>
                      <m:r>
                        <a:rPr kumimoji="1" lang="en-US" altLang="zh-CN" sz="2160" b="1" i="1">
                          <a:solidFill>
                            <a:srgbClr val="FF0000"/>
                          </a:solidFill>
                          <a:latin typeface="Cambria Math" panose="02040503050406030204" pitchFamily="18" charset="0"/>
                        </a:rPr>
                        <m:t>=</m:t>
                      </m:r>
                      <m:r>
                        <a:rPr kumimoji="1" lang="en-US" altLang="zh-CN" sz="2160" b="1" i="1">
                          <a:solidFill>
                            <a:srgbClr val="FF0000"/>
                          </a:solidFill>
                          <a:latin typeface="Cambria Math" panose="02040503050406030204" pitchFamily="18" charset="0"/>
                        </a:rPr>
                        <m:t>𝑳𝒐𝒂</m:t>
                      </m:r>
                      <m:sSub>
                        <m:sSubPr>
                          <m:ctrlPr>
                            <a:rPr kumimoji="1" lang="en-US" altLang="zh-CN" sz="2160" b="1" i="1">
                              <a:solidFill>
                                <a:srgbClr val="FF0000"/>
                              </a:solidFill>
                              <a:latin typeface="Cambria Math" panose="02040503050406030204" pitchFamily="18" charset="0"/>
                            </a:rPr>
                          </m:ctrlPr>
                        </m:sSubPr>
                        <m:e>
                          <m:r>
                            <a:rPr kumimoji="1" lang="en-US" altLang="zh-CN" sz="2160" b="1" i="1">
                              <a:solidFill>
                                <a:srgbClr val="FF0000"/>
                              </a:solidFill>
                              <a:latin typeface="Cambria Math" panose="02040503050406030204" pitchFamily="18" charset="0"/>
                            </a:rPr>
                            <m:t>𝒅</m:t>
                          </m:r>
                        </m:e>
                        <m:sub>
                          <m:r>
                            <a:rPr kumimoji="1" lang="en-US" altLang="zh-CN" sz="2160" b="1" i="1">
                              <a:solidFill>
                                <a:srgbClr val="FF0000"/>
                              </a:solidFill>
                              <a:latin typeface="Cambria Math" panose="02040503050406030204" pitchFamily="18" charset="0"/>
                            </a:rPr>
                            <m:t>𝟐</m:t>
                          </m:r>
                        </m:sub>
                      </m:sSub>
                      <m:r>
                        <a:rPr kumimoji="1" lang="zh-CN" altLang="en-US" sz="2160" b="1" i="1">
                          <a:solidFill>
                            <a:srgbClr val="FF0000"/>
                          </a:solidFill>
                          <a:latin typeface="Cambria Math" panose="02040503050406030204" pitchFamily="18" charset="0"/>
                        </a:rPr>
                        <m:t>∗</m:t>
                      </m:r>
                      <m:sSup>
                        <m:sSupPr>
                          <m:ctrlPr>
                            <a:rPr kumimoji="1" lang="en-US" altLang="zh-CN" sz="2160" i="1">
                              <a:solidFill>
                                <a:srgbClr val="FF0000"/>
                              </a:solidFill>
                              <a:latin typeface="Cambria Math" panose="02040503050406030204" pitchFamily="18" charset="0"/>
                              <a:ea typeface="Cambria Math" panose="02040503050406030204" pitchFamily="18" charset="0"/>
                            </a:rPr>
                          </m:ctrlPr>
                        </m:sSupPr>
                        <m:e>
                          <m:r>
                            <a:rPr kumimoji="1" lang="en-US" altLang="zh-CN" sz="2160" i="1">
                              <a:solidFill>
                                <a:srgbClr val="FF0000"/>
                              </a:solidFill>
                              <a:latin typeface="Cambria Math" panose="02040503050406030204" pitchFamily="18" charset="0"/>
                              <a:ea typeface="Cambria Math" panose="02040503050406030204" pitchFamily="18" charset="0"/>
                            </a:rPr>
                            <m:t>𝜸</m:t>
                          </m:r>
                        </m:e>
                        <m:sup>
                          <m:r>
                            <a:rPr kumimoji="1" lang="en-US" altLang="zh-CN" sz="2160" i="1">
                              <a:solidFill>
                                <a:srgbClr val="FF0000"/>
                              </a:solidFill>
                              <a:latin typeface="Cambria Math" panose="02040503050406030204" pitchFamily="18" charset="0"/>
                              <a:ea typeface="Cambria Math" panose="02040503050406030204" pitchFamily="18" charset="0"/>
                            </a:rPr>
                            <m:t>5</m:t>
                          </m:r>
                        </m:sup>
                      </m:sSup>
                    </m:oMath>
                  </m:oMathPara>
                </a14:m>
                <a:endParaRPr kumimoji="1" lang="en-US" altLang="zh-CN" sz="2160" dirty="0">
                  <a:solidFill>
                    <a:srgbClr val="000000"/>
                  </a:solidFill>
                  <a:latin typeface="Arial" panose="020B0604020202020204"/>
                  <a:ea typeface="微软雅黑"/>
                </a:endParaRPr>
              </a:p>
            </p:txBody>
          </p:sp>
        </mc:Choice>
        <mc:Fallback xmlns="">
          <p:sp>
            <p:nvSpPr>
              <p:cNvPr id="5" name="矩形 4">
                <a:extLst>
                  <a:ext uri="{FF2B5EF4-FFF2-40B4-BE49-F238E27FC236}">
                    <a16:creationId xmlns:a16="http://schemas.microsoft.com/office/drawing/2014/main" id="{A9AEA457-3FA0-0E4E-BAB4-E7A63A55DACB}"/>
                  </a:ext>
                </a:extLst>
              </p:cNvPr>
              <p:cNvSpPr>
                <a:spLocks noRot="1" noChangeAspect="1" noMove="1" noResize="1" noEditPoints="1" noAdjustHandles="1" noChangeArrowheads="1" noChangeShapeType="1" noTextEdit="1"/>
              </p:cNvSpPr>
              <p:nvPr/>
            </p:nvSpPr>
            <p:spPr>
              <a:xfrm>
                <a:off x="1607743" y="5049296"/>
                <a:ext cx="3802022" cy="760914"/>
              </a:xfrm>
              <a:prstGeom prst="rect">
                <a:avLst/>
              </a:prstGeom>
              <a:blipFill>
                <a:blip r:embed="rId3"/>
                <a:stretch>
                  <a:fillRect t="-4000" b="-48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9CC8F8-5783-4F4B-B56F-2F6D5B082B04}"/>
                  </a:ext>
                </a:extLst>
              </p:cNvPr>
              <p:cNvSpPr/>
              <p:nvPr/>
            </p:nvSpPr>
            <p:spPr>
              <a:xfrm>
                <a:off x="6154185" y="4795093"/>
                <a:ext cx="5291320" cy="1104148"/>
              </a:xfrm>
              <a:prstGeom prst="rect">
                <a:avLst/>
              </a:prstGeom>
            </p:spPr>
            <p:txBody>
              <a:bodyPr wrap="none">
                <a:spAutoFit/>
              </a:bodyPr>
              <a:lstStyle/>
              <a:p>
                <a:pPr algn="ctr" defTabSz="1097280"/>
                <a:r>
                  <a:rPr kumimoji="1" lang="en-US" altLang="zh-CN" sz="2160" dirty="0">
                    <a:solidFill>
                      <a:srgbClr val="000000"/>
                    </a:solidFill>
                    <a:latin typeface="Arial" panose="020B0604020202020204"/>
                    <a:ea typeface="微软雅黑"/>
                  </a:rPr>
                  <a:t>Blocked</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queue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load</a:t>
                </a:r>
              </a:p>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𝒃𝒍𝒐𝒄𝒌</m:t>
                          </m:r>
                        </m:sub>
                      </m:sSub>
                      <m:r>
                        <a:rPr kumimoji="1" lang="en-US" altLang="zh-CN" sz="2160" b="1" i="1">
                          <a:solidFill>
                            <a:srgbClr val="FF0000"/>
                          </a:solidFill>
                          <a:latin typeface="Cambria Math" panose="02040503050406030204" pitchFamily="18" charset="0"/>
                        </a:rPr>
                        <m:t>−=</m:t>
                      </m:r>
                      <m:r>
                        <a:rPr kumimoji="1" lang="en-US" altLang="zh-CN" sz="2160" b="1" i="1">
                          <a:solidFill>
                            <a:srgbClr val="FF0000"/>
                          </a:solidFill>
                          <a:latin typeface="Cambria Math" panose="02040503050406030204" pitchFamily="18" charset="0"/>
                        </a:rPr>
                        <m:t>𝑳𝒐𝒂</m:t>
                      </m:r>
                      <m:sSub>
                        <m:sSubPr>
                          <m:ctrlPr>
                            <a:rPr kumimoji="1" lang="en-US" altLang="zh-CN" sz="2160" b="1" i="1">
                              <a:solidFill>
                                <a:srgbClr val="FF0000"/>
                              </a:solidFill>
                              <a:latin typeface="Cambria Math" panose="02040503050406030204" pitchFamily="18" charset="0"/>
                            </a:rPr>
                          </m:ctrlPr>
                        </m:sSubPr>
                        <m:e>
                          <m:r>
                            <a:rPr kumimoji="1" lang="en-US" altLang="zh-CN" sz="2160" b="1" i="1">
                              <a:solidFill>
                                <a:srgbClr val="FF0000"/>
                              </a:solidFill>
                              <a:latin typeface="Cambria Math" panose="02040503050406030204" pitchFamily="18" charset="0"/>
                            </a:rPr>
                            <m:t>𝒅</m:t>
                          </m:r>
                        </m:e>
                        <m:sub>
                          <m:r>
                            <a:rPr kumimoji="1" lang="en-US" altLang="zh-CN" sz="2160" b="1" i="1">
                              <a:solidFill>
                                <a:srgbClr val="FF0000"/>
                              </a:solidFill>
                              <a:latin typeface="Cambria Math" panose="02040503050406030204" pitchFamily="18" charset="0"/>
                            </a:rPr>
                            <m:t>𝟐</m:t>
                          </m:r>
                        </m:sub>
                      </m:sSub>
                      <m:r>
                        <a:rPr kumimoji="1" lang="zh-CN" altLang="en-US" sz="2160" b="1" i="1">
                          <a:solidFill>
                            <a:srgbClr val="FF0000"/>
                          </a:solidFill>
                          <a:latin typeface="Cambria Math" panose="02040503050406030204" pitchFamily="18" charset="0"/>
                        </a:rPr>
                        <m:t>∗</m:t>
                      </m:r>
                      <m:sSup>
                        <m:sSupPr>
                          <m:ctrlPr>
                            <a:rPr kumimoji="1" lang="en-US" altLang="zh-CN" sz="2160" i="1">
                              <a:solidFill>
                                <a:srgbClr val="FF0000"/>
                              </a:solidFill>
                              <a:latin typeface="Cambria Math" panose="02040503050406030204" pitchFamily="18" charset="0"/>
                              <a:ea typeface="Cambria Math" panose="02040503050406030204" pitchFamily="18" charset="0"/>
                            </a:rPr>
                          </m:ctrlPr>
                        </m:sSupPr>
                        <m:e>
                          <m:r>
                            <a:rPr kumimoji="1" lang="en-US" altLang="zh-CN" sz="2160" i="1">
                              <a:solidFill>
                                <a:srgbClr val="FF0000"/>
                              </a:solidFill>
                              <a:latin typeface="Cambria Math" panose="02040503050406030204" pitchFamily="18" charset="0"/>
                              <a:ea typeface="Cambria Math" panose="02040503050406030204" pitchFamily="18" charset="0"/>
                            </a:rPr>
                            <m:t>𝜸</m:t>
                          </m:r>
                        </m:e>
                        <m:sup>
                          <m:r>
                            <a:rPr kumimoji="1" lang="en-US" altLang="zh-CN" sz="2160" i="1">
                              <a:solidFill>
                                <a:srgbClr val="FF0000"/>
                              </a:solidFill>
                              <a:latin typeface="Cambria Math" panose="02040503050406030204" pitchFamily="18" charset="0"/>
                              <a:ea typeface="Cambria Math" panose="02040503050406030204" pitchFamily="18" charset="0"/>
                            </a:rPr>
                            <m:t>𝑃𝑒𝑟𝑖𝑜𝑑</m:t>
                          </m:r>
                          <m:r>
                            <a:rPr kumimoji="1" lang="en-US" altLang="zh-CN" sz="2160" i="1">
                              <a:solidFill>
                                <a:srgbClr val="FF0000"/>
                              </a:solidFill>
                              <a:latin typeface="Cambria Math" panose="02040503050406030204" pitchFamily="18" charset="0"/>
                              <a:ea typeface="Cambria Math" panose="02040503050406030204" pitchFamily="18" charset="0"/>
                            </a:rPr>
                            <m:t>−</m:t>
                          </m:r>
                          <m:r>
                            <a:rPr kumimoji="1" lang="en-US" altLang="zh-CN" sz="2160" i="1">
                              <a:solidFill>
                                <a:srgbClr val="FF0000"/>
                              </a:solidFill>
                              <a:latin typeface="Cambria Math" panose="02040503050406030204" pitchFamily="18" charset="0"/>
                              <a:ea typeface="Cambria Math" panose="02040503050406030204" pitchFamily="18" charset="0"/>
                            </a:rPr>
                            <m:t>𝐿𝑎𝑠𝑡𝑃𝑒𝑟𝑖𝑜</m:t>
                          </m:r>
                          <m:sSub>
                            <m:sSubPr>
                              <m:ctrlPr>
                                <a:rPr kumimoji="1" lang="en-US" altLang="zh-CN" sz="2160" i="1">
                                  <a:solidFill>
                                    <a:srgbClr val="FF0000"/>
                                  </a:solidFill>
                                  <a:latin typeface="Cambria Math" panose="02040503050406030204" pitchFamily="18" charset="0"/>
                                  <a:ea typeface="Cambria Math" panose="02040503050406030204" pitchFamily="18" charset="0"/>
                                </a:rPr>
                              </m:ctrlPr>
                            </m:sSubPr>
                            <m:e>
                              <m:r>
                                <a:rPr kumimoji="1" lang="en-US" altLang="zh-CN" sz="2160" i="1">
                                  <a:solidFill>
                                    <a:srgbClr val="FF0000"/>
                                  </a:solidFill>
                                  <a:latin typeface="Cambria Math" panose="02040503050406030204" pitchFamily="18" charset="0"/>
                                  <a:ea typeface="Cambria Math" panose="02040503050406030204" pitchFamily="18" charset="0"/>
                                </a:rPr>
                                <m:t>𝑑</m:t>
                              </m:r>
                            </m:e>
                            <m:sub>
                              <m:r>
                                <a:rPr kumimoji="1" lang="en-US" altLang="zh-CN" sz="2160" i="1">
                                  <a:solidFill>
                                    <a:srgbClr val="FF0000"/>
                                  </a:solidFill>
                                  <a:latin typeface="Cambria Math" panose="02040503050406030204" pitchFamily="18" charset="0"/>
                                  <a:ea typeface="Cambria Math" panose="02040503050406030204" pitchFamily="18" charset="0"/>
                                </a:rPr>
                                <m:t>2</m:t>
                              </m:r>
                            </m:sub>
                          </m:sSub>
                        </m:sup>
                      </m:sSup>
                    </m:oMath>
                  </m:oMathPara>
                </a14:m>
                <a:endParaRPr kumimoji="1" lang="en-US" altLang="zh-CN" sz="2160" dirty="0">
                  <a:solidFill>
                    <a:srgbClr val="FF0000"/>
                  </a:solidFill>
                  <a:latin typeface="Arial" panose="020B0604020202020204"/>
                  <a:ea typeface="微软雅黑"/>
                </a:endParaRPr>
              </a:p>
              <a:p>
                <a:pPr algn="ctr" defTabSz="1097280"/>
                <a14:m>
                  <m:oMathPara xmlns:m="http://schemas.openxmlformats.org/officeDocument/2006/math">
                    <m:oMathParaPr>
                      <m:jc m:val="centerGroup"/>
                    </m:oMathParaPr>
                    <m:oMath xmlns:m="http://schemas.openxmlformats.org/officeDocument/2006/math">
                      <m:r>
                        <a:rPr kumimoji="1" lang="en-US" altLang="zh-CN" sz="2160" i="1">
                          <a:solidFill>
                            <a:srgbClr val="FF0000"/>
                          </a:solidFill>
                          <a:latin typeface="Cambria Math" panose="02040503050406030204" pitchFamily="18" charset="0"/>
                        </a:rPr>
                        <m:t>−=</m:t>
                      </m:r>
                      <m:r>
                        <a:rPr kumimoji="1" lang="en-US" altLang="zh-CN" sz="2160" b="1" i="1">
                          <a:solidFill>
                            <a:srgbClr val="FF0000"/>
                          </a:solidFill>
                          <a:latin typeface="Cambria Math" panose="02040503050406030204" pitchFamily="18" charset="0"/>
                        </a:rPr>
                        <m:t>𝑳𝒐𝒂</m:t>
                      </m:r>
                      <m:sSub>
                        <m:sSubPr>
                          <m:ctrlPr>
                            <a:rPr kumimoji="1" lang="en-US" altLang="zh-CN" sz="2160" b="1" i="1">
                              <a:solidFill>
                                <a:srgbClr val="FF0000"/>
                              </a:solidFill>
                              <a:latin typeface="Cambria Math" panose="02040503050406030204" pitchFamily="18" charset="0"/>
                            </a:rPr>
                          </m:ctrlPr>
                        </m:sSubPr>
                        <m:e>
                          <m:r>
                            <a:rPr kumimoji="1" lang="en-US" altLang="zh-CN" sz="2160" b="1" i="1">
                              <a:solidFill>
                                <a:srgbClr val="FF0000"/>
                              </a:solidFill>
                              <a:latin typeface="Cambria Math" panose="02040503050406030204" pitchFamily="18" charset="0"/>
                            </a:rPr>
                            <m:t>𝒅</m:t>
                          </m:r>
                        </m:e>
                        <m:sub>
                          <m:r>
                            <a:rPr kumimoji="1" lang="en-US" altLang="zh-CN" sz="2160" b="1" i="1">
                              <a:solidFill>
                                <a:srgbClr val="FF0000"/>
                              </a:solidFill>
                              <a:latin typeface="Cambria Math" panose="02040503050406030204" pitchFamily="18" charset="0"/>
                            </a:rPr>
                            <m:t>𝟐</m:t>
                          </m:r>
                        </m:sub>
                      </m:sSub>
                      <m:r>
                        <a:rPr kumimoji="1" lang="zh-CN" altLang="en-US" sz="2160" b="1" i="1">
                          <a:solidFill>
                            <a:srgbClr val="FF0000"/>
                          </a:solidFill>
                          <a:latin typeface="Cambria Math" panose="02040503050406030204" pitchFamily="18" charset="0"/>
                        </a:rPr>
                        <m:t>∗</m:t>
                      </m:r>
                      <m:sSup>
                        <m:sSupPr>
                          <m:ctrlPr>
                            <a:rPr kumimoji="1" lang="en-US" altLang="zh-CN" sz="2160" i="1">
                              <a:solidFill>
                                <a:srgbClr val="FF0000"/>
                              </a:solidFill>
                              <a:latin typeface="Cambria Math" panose="02040503050406030204" pitchFamily="18" charset="0"/>
                              <a:ea typeface="Cambria Math" panose="02040503050406030204" pitchFamily="18" charset="0"/>
                            </a:rPr>
                          </m:ctrlPr>
                        </m:sSupPr>
                        <m:e>
                          <m:r>
                            <a:rPr kumimoji="1" lang="en-US" altLang="zh-CN" sz="2160" i="1">
                              <a:solidFill>
                                <a:srgbClr val="FF0000"/>
                              </a:solidFill>
                              <a:latin typeface="Cambria Math" panose="02040503050406030204" pitchFamily="18" charset="0"/>
                              <a:ea typeface="Cambria Math" panose="02040503050406030204" pitchFamily="18" charset="0"/>
                            </a:rPr>
                            <m:t>𝜸</m:t>
                          </m:r>
                        </m:e>
                        <m:sup>
                          <m:r>
                            <a:rPr kumimoji="1" lang="en-US" altLang="zh-CN" sz="2160" i="1">
                              <a:solidFill>
                                <a:srgbClr val="FF0000"/>
                              </a:solidFill>
                              <a:latin typeface="Cambria Math" panose="02040503050406030204" pitchFamily="18" charset="0"/>
                              <a:ea typeface="Cambria Math" panose="02040503050406030204" pitchFamily="18" charset="0"/>
                            </a:rPr>
                            <m:t>5</m:t>
                          </m:r>
                        </m:sup>
                      </m:sSup>
                    </m:oMath>
                  </m:oMathPara>
                </a14:m>
                <a:endParaRPr kumimoji="1" lang="en-US" altLang="zh-CN" sz="2160" dirty="0">
                  <a:solidFill>
                    <a:srgbClr val="FF0000"/>
                  </a:solidFill>
                  <a:latin typeface="Arial" panose="020B0604020202020204"/>
                  <a:ea typeface="微软雅黑"/>
                </a:endParaRPr>
              </a:p>
            </p:txBody>
          </p:sp>
        </mc:Choice>
        <mc:Fallback xmlns="">
          <p:sp>
            <p:nvSpPr>
              <p:cNvPr id="6" name="矩形 5">
                <a:extLst>
                  <a:ext uri="{FF2B5EF4-FFF2-40B4-BE49-F238E27FC236}">
                    <a16:creationId xmlns:a16="http://schemas.microsoft.com/office/drawing/2014/main" id="{D29CC8F8-5783-4F4B-B56F-2F6D5B082B04}"/>
                  </a:ext>
                </a:extLst>
              </p:cNvPr>
              <p:cNvSpPr>
                <a:spLocks noRot="1" noChangeAspect="1" noMove="1" noResize="1" noEditPoints="1" noAdjustHandles="1" noChangeArrowheads="1" noChangeShapeType="1" noTextEdit="1"/>
              </p:cNvSpPr>
              <p:nvPr/>
            </p:nvSpPr>
            <p:spPr>
              <a:xfrm>
                <a:off x="6154185" y="4795093"/>
                <a:ext cx="5291320" cy="1104148"/>
              </a:xfrm>
              <a:prstGeom prst="rect">
                <a:avLst/>
              </a:prstGeom>
              <a:blipFill>
                <a:blip r:embed="rId4"/>
                <a:stretch>
                  <a:fillRect t="-3315" b="-2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B0D9C72-82E1-554A-8203-03A57E783F21}"/>
                  </a:ext>
                </a:extLst>
              </p:cNvPr>
              <p:cNvSpPr/>
              <p:nvPr/>
            </p:nvSpPr>
            <p:spPr>
              <a:xfrm>
                <a:off x="2475506" y="3488538"/>
                <a:ext cx="2246650"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𝟑</m:t>
                          </m:r>
                        </m:sub>
                      </m:sSub>
                    </m:oMath>
                  </m:oMathPara>
                </a14:m>
                <a:endParaRPr kumimoji="1" lang="zh-CN" altLang="en-US" sz="2160" b="1" dirty="0">
                  <a:solidFill>
                    <a:srgbClr val="000000"/>
                  </a:solidFill>
                  <a:latin typeface="Arial" panose="020B0604020202020204"/>
                  <a:ea typeface="微软雅黑"/>
                </a:endParaRPr>
              </a:p>
            </p:txBody>
          </p:sp>
        </mc:Choice>
        <mc:Fallback xmlns="">
          <p:sp>
            <p:nvSpPr>
              <p:cNvPr id="7" name="矩形 6">
                <a:extLst>
                  <a:ext uri="{FF2B5EF4-FFF2-40B4-BE49-F238E27FC236}">
                    <a16:creationId xmlns:a16="http://schemas.microsoft.com/office/drawing/2014/main" id="{1B0D9C72-82E1-554A-8203-03A57E783F21}"/>
                  </a:ext>
                </a:extLst>
              </p:cNvPr>
              <p:cNvSpPr>
                <a:spLocks noRot="1" noChangeAspect="1" noMove="1" noResize="1" noEditPoints="1" noAdjustHandles="1" noChangeArrowheads="1" noChangeShapeType="1" noTextEdit="1"/>
              </p:cNvSpPr>
              <p:nvPr/>
            </p:nvSpPr>
            <p:spPr>
              <a:xfrm>
                <a:off x="2475506" y="3488538"/>
                <a:ext cx="2246650" cy="495601"/>
              </a:xfrm>
              <a:prstGeom prst="rect">
                <a:avLst/>
              </a:prstGeom>
              <a:blipFill>
                <a:blip r:embed="rId5"/>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782C189-C611-6D4D-811F-12169EB14CCD}"/>
                  </a:ext>
                </a:extLst>
              </p:cNvPr>
              <p:cNvSpPr/>
              <p:nvPr/>
            </p:nvSpPr>
            <p:spPr>
              <a:xfrm>
                <a:off x="2475506" y="2715699"/>
                <a:ext cx="2246650"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𝟓</m:t>
                          </m:r>
                        </m:sub>
                      </m:sSub>
                    </m:oMath>
                  </m:oMathPara>
                </a14:m>
                <a:endParaRPr kumimoji="1" lang="zh-CN" altLang="en-US" sz="2160" b="1" dirty="0">
                  <a:solidFill>
                    <a:srgbClr val="000000"/>
                  </a:solidFill>
                  <a:latin typeface="Arial" panose="020B0604020202020204"/>
                  <a:ea typeface="微软雅黑"/>
                </a:endParaRPr>
              </a:p>
            </p:txBody>
          </p:sp>
        </mc:Choice>
        <mc:Fallback xmlns="">
          <p:sp>
            <p:nvSpPr>
              <p:cNvPr id="10" name="矩形 9">
                <a:extLst>
                  <a:ext uri="{FF2B5EF4-FFF2-40B4-BE49-F238E27FC236}">
                    <a16:creationId xmlns:a16="http://schemas.microsoft.com/office/drawing/2014/main" id="{2782C189-C611-6D4D-811F-12169EB14CCD}"/>
                  </a:ext>
                </a:extLst>
              </p:cNvPr>
              <p:cNvSpPr>
                <a:spLocks noRot="1" noChangeAspect="1" noMove="1" noResize="1" noEditPoints="1" noAdjustHandles="1" noChangeArrowheads="1" noChangeShapeType="1" noTextEdit="1"/>
              </p:cNvSpPr>
              <p:nvPr/>
            </p:nvSpPr>
            <p:spPr>
              <a:xfrm>
                <a:off x="2475506" y="2715699"/>
                <a:ext cx="2246650" cy="495601"/>
              </a:xfrm>
              <a:prstGeom prst="rect">
                <a:avLst/>
              </a:prstGeom>
              <a:blipFill>
                <a:blip r:embed="rId6"/>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CE17A10-1640-F74E-8F46-787B87A1829D}"/>
                  </a:ext>
                </a:extLst>
              </p:cNvPr>
              <p:cNvSpPr/>
              <p:nvPr/>
            </p:nvSpPr>
            <p:spPr>
              <a:xfrm>
                <a:off x="6960096" y="3246757"/>
                <a:ext cx="3679498"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𝟒</m:t>
                          </m:r>
                        </m:sub>
                      </m:sSub>
                      <m:r>
                        <a:rPr kumimoji="1" lang="en-US" altLang="zh-CN" sz="2160" b="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𝑳𝒂𝒔𝒕𝑷𝒆𝒓𝒊𝒐</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𝟒</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𝟓</m:t>
                      </m:r>
                    </m:oMath>
                  </m:oMathPara>
                </a14:m>
                <a:endParaRPr kumimoji="1" lang="zh-CN" altLang="en-US" sz="2160" b="1" dirty="0">
                  <a:solidFill>
                    <a:srgbClr val="000000"/>
                  </a:solidFill>
                  <a:latin typeface="Arial" panose="020B0604020202020204"/>
                  <a:ea typeface="微软雅黑"/>
                </a:endParaRPr>
              </a:p>
            </p:txBody>
          </p:sp>
        </mc:Choice>
        <mc:Fallback xmlns="">
          <p:sp>
            <p:nvSpPr>
              <p:cNvPr id="11" name="矩形 10">
                <a:extLst>
                  <a:ext uri="{FF2B5EF4-FFF2-40B4-BE49-F238E27FC236}">
                    <a16:creationId xmlns:a16="http://schemas.microsoft.com/office/drawing/2014/main" id="{BCE17A10-1640-F74E-8F46-787B87A1829D}"/>
                  </a:ext>
                </a:extLst>
              </p:cNvPr>
              <p:cNvSpPr>
                <a:spLocks noRot="1" noChangeAspect="1" noMove="1" noResize="1" noEditPoints="1" noAdjustHandles="1" noChangeArrowheads="1" noChangeShapeType="1" noTextEdit="1"/>
              </p:cNvSpPr>
              <p:nvPr/>
            </p:nvSpPr>
            <p:spPr>
              <a:xfrm>
                <a:off x="6960096" y="3246757"/>
                <a:ext cx="3679498" cy="495601"/>
              </a:xfrm>
              <a:prstGeom prst="rect">
                <a:avLst/>
              </a:prstGeom>
              <a:blipFill>
                <a:blip r:embed="rId7"/>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486D578-D522-054B-A438-728C1337D6C7}"/>
                  </a:ext>
                </a:extLst>
              </p:cNvPr>
              <p:cNvSpPr/>
              <p:nvPr/>
            </p:nvSpPr>
            <p:spPr>
              <a:xfrm>
                <a:off x="6960096" y="3962152"/>
                <a:ext cx="3679498" cy="4956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strike="sngStrike">
                          <a:solidFill>
                            <a:srgbClr val="FF0000"/>
                          </a:solidFill>
                          <a:latin typeface="Cambria Math" panose="02040503050406030204" pitchFamily="18" charset="0"/>
                        </a:rPr>
                        <m:t>𝑳𝒐𝒂</m:t>
                      </m:r>
                      <m:sSub>
                        <m:sSubPr>
                          <m:ctrlPr>
                            <a:rPr kumimoji="1" lang="en-US" altLang="zh-CN" sz="2160" b="1" i="1" strike="sngStrike">
                              <a:solidFill>
                                <a:srgbClr val="FF0000"/>
                              </a:solidFill>
                              <a:latin typeface="Cambria Math" panose="02040503050406030204" pitchFamily="18" charset="0"/>
                            </a:rPr>
                          </m:ctrlPr>
                        </m:sSubPr>
                        <m:e>
                          <m:r>
                            <a:rPr kumimoji="1" lang="en-US" altLang="zh-CN" sz="2160" b="1" i="1" strike="sngStrike">
                              <a:solidFill>
                                <a:srgbClr val="FF0000"/>
                              </a:solidFill>
                              <a:latin typeface="Cambria Math" panose="02040503050406030204" pitchFamily="18" charset="0"/>
                            </a:rPr>
                            <m:t>𝒅</m:t>
                          </m:r>
                        </m:e>
                        <m:sub>
                          <m:r>
                            <a:rPr kumimoji="1" lang="en-US" altLang="zh-CN" sz="2160" b="1" i="1" strike="sngStrike">
                              <a:solidFill>
                                <a:srgbClr val="FF0000"/>
                              </a:solidFill>
                              <a:latin typeface="Cambria Math" panose="02040503050406030204" pitchFamily="18" charset="0"/>
                            </a:rPr>
                            <m:t>𝟐</m:t>
                          </m:r>
                        </m:sub>
                      </m:sSub>
                      <m:r>
                        <a:rPr kumimoji="1" lang="en-US" altLang="zh-CN" sz="2160" b="1" i="1" strike="sngStrike">
                          <a:solidFill>
                            <a:srgbClr val="FF0000"/>
                          </a:solidFill>
                          <a:latin typeface="Cambria Math" panose="02040503050406030204" pitchFamily="18" charset="0"/>
                        </a:rPr>
                        <m:t>,</m:t>
                      </m:r>
                      <m:r>
                        <a:rPr kumimoji="1" lang="en-US" altLang="zh-CN" sz="2160" b="1" i="1" strike="sngStrike">
                          <a:solidFill>
                            <a:srgbClr val="FF0000"/>
                          </a:solidFill>
                          <a:latin typeface="Cambria Math" panose="02040503050406030204" pitchFamily="18" charset="0"/>
                        </a:rPr>
                        <m:t>𝑳𝒂𝒔𝒕𝑷𝒆𝒓𝒊𝒐</m:t>
                      </m:r>
                      <m:sSub>
                        <m:sSubPr>
                          <m:ctrlPr>
                            <a:rPr kumimoji="1" lang="en-US" altLang="zh-CN" sz="2160" b="1" i="1" strike="sngStrike">
                              <a:solidFill>
                                <a:srgbClr val="FF0000"/>
                              </a:solidFill>
                              <a:latin typeface="Cambria Math" panose="02040503050406030204" pitchFamily="18" charset="0"/>
                            </a:rPr>
                          </m:ctrlPr>
                        </m:sSubPr>
                        <m:e>
                          <m:r>
                            <a:rPr kumimoji="1" lang="en-US" altLang="zh-CN" sz="2160" b="1" i="1" strike="sngStrike">
                              <a:solidFill>
                                <a:srgbClr val="FF0000"/>
                              </a:solidFill>
                              <a:latin typeface="Cambria Math" panose="02040503050406030204" pitchFamily="18" charset="0"/>
                            </a:rPr>
                            <m:t>𝒅</m:t>
                          </m:r>
                        </m:e>
                        <m:sub>
                          <m:r>
                            <a:rPr kumimoji="1" lang="en-US" altLang="zh-CN" sz="2160" b="1" i="1" strike="sngStrike">
                              <a:solidFill>
                                <a:srgbClr val="FF0000"/>
                              </a:solidFill>
                              <a:latin typeface="Cambria Math" panose="02040503050406030204" pitchFamily="18" charset="0"/>
                            </a:rPr>
                            <m:t>𝟐</m:t>
                          </m:r>
                        </m:sub>
                      </m:sSub>
                      <m:r>
                        <a:rPr kumimoji="1" lang="en-US" altLang="zh-CN" sz="2160" b="1" i="1" strike="sngStrike">
                          <a:solidFill>
                            <a:srgbClr val="FF0000"/>
                          </a:solidFill>
                          <a:latin typeface="Cambria Math" panose="02040503050406030204" pitchFamily="18" charset="0"/>
                        </a:rPr>
                        <m:t>=</m:t>
                      </m:r>
                      <m:r>
                        <a:rPr kumimoji="1" lang="en-US" altLang="zh-CN" sz="2160" b="1" i="1" strike="sngStrike">
                          <a:solidFill>
                            <a:srgbClr val="FF0000"/>
                          </a:solidFill>
                          <a:latin typeface="Cambria Math" panose="02040503050406030204" pitchFamily="18" charset="0"/>
                        </a:rPr>
                        <m:t>𝟑</m:t>
                      </m:r>
                    </m:oMath>
                  </m:oMathPara>
                </a14:m>
                <a:endParaRPr kumimoji="1" lang="zh-CN" altLang="en-US" sz="2160" b="1" strike="sngStrike" dirty="0">
                  <a:solidFill>
                    <a:srgbClr val="FF0000"/>
                  </a:solidFill>
                  <a:latin typeface="Arial" panose="020B0604020202020204"/>
                  <a:ea typeface="微软雅黑"/>
                </a:endParaRPr>
              </a:p>
            </p:txBody>
          </p:sp>
        </mc:Choice>
        <mc:Fallback xmlns="">
          <p:sp>
            <p:nvSpPr>
              <p:cNvPr id="12" name="矩形 11">
                <a:extLst>
                  <a:ext uri="{FF2B5EF4-FFF2-40B4-BE49-F238E27FC236}">
                    <a16:creationId xmlns:a16="http://schemas.microsoft.com/office/drawing/2014/main" id="{6486D578-D522-054B-A438-728C1337D6C7}"/>
                  </a:ext>
                </a:extLst>
              </p:cNvPr>
              <p:cNvSpPr>
                <a:spLocks noRot="1" noChangeAspect="1" noMove="1" noResize="1" noEditPoints="1" noAdjustHandles="1" noChangeArrowheads="1" noChangeShapeType="1" noTextEdit="1"/>
              </p:cNvSpPr>
              <p:nvPr/>
            </p:nvSpPr>
            <p:spPr>
              <a:xfrm>
                <a:off x="6960096" y="3962152"/>
                <a:ext cx="3679498" cy="495601"/>
              </a:xfrm>
              <a:prstGeom prst="rect">
                <a:avLst/>
              </a:prstGeom>
              <a:blipFill>
                <a:blip r:embed="rId8"/>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AEA8D311-2C3A-D74F-BF70-47E7F8A76E90}"/>
                  </a:ext>
                </a:extLst>
              </p:cNvPr>
              <p:cNvSpPr/>
              <p:nvPr/>
            </p:nvSpPr>
            <p:spPr>
              <a:xfrm>
                <a:off x="8506011" y="1046598"/>
                <a:ext cx="2845651" cy="424732"/>
              </a:xfrm>
              <a:prstGeom prst="rect">
                <a:avLst/>
              </a:prstGeom>
            </p:spPr>
            <p:txBody>
              <a:bodyPr wrap="none">
                <a:spAutoFit/>
              </a:bodyPr>
              <a:lstStyle/>
              <a:p>
                <a:pPr defTabSz="1097280"/>
                <a14:m>
                  <m:oMath xmlns:m="http://schemas.openxmlformats.org/officeDocument/2006/math">
                    <m:r>
                      <a:rPr kumimoji="1" lang="en-US" altLang="zh-CN" sz="2160" b="1" i="1">
                        <a:solidFill>
                          <a:srgbClr val="000000"/>
                        </a:solidFill>
                        <a:latin typeface="Cambria Math" panose="02040503050406030204" pitchFamily="18" charset="0"/>
                      </a:rPr>
                      <m:t>𝑷𝒆𝒓𝒊𝒐𝒅</m:t>
                    </m:r>
                    <m:r>
                      <a:rPr kumimoji="1" lang="en-US" altLang="zh-CN" sz="2160" b="1" i="1">
                        <a:solidFill>
                          <a:srgbClr val="000000"/>
                        </a:solidFill>
                        <a:latin typeface="Cambria Math" panose="02040503050406030204" pitchFamily="18" charset="0"/>
                      </a:rPr>
                      <m:t>=</m:t>
                    </m:r>
                    <m:r>
                      <a:rPr kumimoji="1" lang="en-US" altLang="zh-CN" sz="2160" b="1" i="1">
                        <a:solidFill>
                          <a:srgbClr val="FF0000"/>
                        </a:solidFill>
                        <a:latin typeface="Cambria Math" panose="02040503050406030204" pitchFamily="18" charset="0"/>
                      </a:rPr>
                      <m:t>𝟖</m:t>
                    </m:r>
                  </m:oMath>
                </a14:m>
                <a:r>
                  <a:rPr lang="zh-CN" altLang="en-US" sz="2160" dirty="0">
                    <a:solidFill>
                      <a:srgbClr val="000000"/>
                    </a:solidFill>
                    <a:latin typeface="Arial" panose="020B0604020202020204"/>
                    <a:ea typeface="微软雅黑"/>
                  </a:rPr>
                  <a:t>：</a:t>
                </a:r>
                <a:r>
                  <a:rPr lang="en-US" altLang="zh-CN" sz="2160" dirty="0">
                    <a:solidFill>
                      <a:srgbClr val="000000"/>
                    </a:solidFill>
                    <a:latin typeface="Arial" panose="020B0604020202020204"/>
                    <a:ea typeface="微软雅黑"/>
                  </a:rPr>
                  <a:t>Current</a:t>
                </a:r>
                <a:endParaRPr lang="zh-CN" altLang="en-US" sz="2160" dirty="0">
                  <a:solidFill>
                    <a:srgbClr val="000000"/>
                  </a:solidFill>
                  <a:latin typeface="Arial" panose="020B0604020202020204"/>
                  <a:ea typeface="微软雅黑"/>
                </a:endParaRPr>
              </a:p>
            </p:txBody>
          </p:sp>
        </mc:Choice>
        <mc:Fallback xmlns="">
          <p:sp>
            <p:nvSpPr>
              <p:cNvPr id="26" name="矩形 25">
                <a:extLst>
                  <a:ext uri="{FF2B5EF4-FFF2-40B4-BE49-F238E27FC236}">
                    <a16:creationId xmlns:a16="http://schemas.microsoft.com/office/drawing/2014/main" id="{AEA8D311-2C3A-D74F-BF70-47E7F8A76E90}"/>
                  </a:ext>
                </a:extLst>
              </p:cNvPr>
              <p:cNvSpPr>
                <a:spLocks noRot="1" noChangeAspect="1" noMove="1" noResize="1" noEditPoints="1" noAdjustHandles="1" noChangeArrowheads="1" noChangeShapeType="1" noTextEdit="1"/>
              </p:cNvSpPr>
              <p:nvPr/>
            </p:nvSpPr>
            <p:spPr>
              <a:xfrm>
                <a:off x="8506011" y="1046598"/>
                <a:ext cx="2845651" cy="424732"/>
              </a:xfrm>
              <a:prstGeom prst="rect">
                <a:avLst/>
              </a:prstGeom>
              <a:blipFill>
                <a:blip r:embed="rId9"/>
                <a:stretch>
                  <a:fillRect l="-214" t="-10145" r="-1713" b="-28986"/>
                </a:stretch>
              </a:blipFill>
            </p:spPr>
            <p:txBody>
              <a:bodyPr/>
              <a:lstStyle/>
              <a:p>
                <a:r>
                  <a:rPr lang="zh-CN" altLang="en-US">
                    <a:noFill/>
                  </a:rPr>
                  <a:t> </a:t>
                </a:r>
              </a:p>
            </p:txBody>
          </p:sp>
        </mc:Fallback>
      </mc:AlternateContent>
      <p:cxnSp>
        <p:nvCxnSpPr>
          <p:cNvPr id="32" name="曲线连接符 31">
            <a:extLst>
              <a:ext uri="{FF2B5EF4-FFF2-40B4-BE49-F238E27FC236}">
                <a16:creationId xmlns:a16="http://schemas.microsoft.com/office/drawing/2014/main" id="{52DAFE80-785A-9A4A-98EC-441F20ED2C18}"/>
              </a:ext>
            </a:extLst>
          </p:cNvPr>
          <p:cNvCxnSpPr>
            <a:cxnSpLocks/>
            <a:stCxn id="12" idx="1"/>
            <a:endCxn id="22" idx="3"/>
          </p:cNvCxnSpPr>
          <p:nvPr/>
        </p:nvCxnSpPr>
        <p:spPr>
          <a:xfrm rot="10800000">
            <a:off x="5409766" y="2169629"/>
            <a:ext cx="1550330" cy="2040324"/>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7D016715-0402-A740-818E-A0A7577D7FE8}"/>
                  </a:ext>
                </a:extLst>
              </p:cNvPr>
              <p:cNvSpPr/>
              <p:nvPr/>
            </p:nvSpPr>
            <p:spPr>
              <a:xfrm>
                <a:off x="4008813" y="6074151"/>
                <a:ext cx="4144853" cy="424732"/>
              </a:xfrm>
              <a:prstGeom prst="rect">
                <a:avLst/>
              </a:prstGeom>
            </p:spPr>
            <p:txBody>
              <a:bodyPr wrap="none">
                <a:spAutoFit/>
              </a:bodyPr>
              <a:lstStyle/>
              <a:p>
                <a:pPr defTabSz="1097280"/>
                <a14:m>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𝑪𝑷𝑼</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𝒓𝒖𝒏</m:t>
                        </m:r>
                      </m:sub>
                    </m:sSub>
                  </m:oMath>
                </a14:m>
                <a:r>
                  <a:rPr lang="en-US" altLang="zh-CN" sz="2160" dirty="0">
                    <a:solidFill>
                      <a:srgbClr val="000000"/>
                    </a:solidFill>
                    <a:latin typeface="Arial" panose="020B0604020202020204"/>
                    <a:ea typeface="微软雅黑"/>
                  </a:rPr>
                  <a:t>+</a:t>
                </a:r>
                <a:r>
                  <a:rPr kumimoji="1" lang="en-US" altLang="zh-CN" sz="2160" b="1" dirty="0">
                    <a:solidFill>
                      <a:srgbClr val="000000"/>
                    </a:solidFill>
                    <a:latin typeface="Arial" panose="020B0604020202020204"/>
                    <a:ea typeface="微软雅黑"/>
                  </a:rPr>
                  <a:t> </a:t>
                </a:r>
                <a14:m>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𝒃𝒍𝒐𝒄𝒌</m:t>
                        </m:r>
                      </m:sub>
                    </m:sSub>
                  </m:oMath>
                </a14:m>
                <a:endParaRPr lang="zh-CN" altLang="en-US" sz="2160" dirty="0">
                  <a:solidFill>
                    <a:srgbClr val="000000"/>
                  </a:solidFill>
                  <a:latin typeface="Arial" panose="020B0604020202020204"/>
                  <a:ea typeface="微软雅黑"/>
                </a:endParaRPr>
              </a:p>
            </p:txBody>
          </p:sp>
        </mc:Choice>
        <mc:Fallback xmlns="">
          <p:sp>
            <p:nvSpPr>
              <p:cNvPr id="41" name="矩形 40">
                <a:extLst>
                  <a:ext uri="{FF2B5EF4-FFF2-40B4-BE49-F238E27FC236}">
                    <a16:creationId xmlns:a16="http://schemas.microsoft.com/office/drawing/2014/main" id="{7D016715-0402-A740-818E-A0A7577D7FE8}"/>
                  </a:ext>
                </a:extLst>
              </p:cNvPr>
              <p:cNvSpPr>
                <a:spLocks noRot="1" noChangeAspect="1" noMove="1" noResize="1" noEditPoints="1" noAdjustHandles="1" noChangeArrowheads="1" noChangeShapeType="1" noTextEdit="1"/>
              </p:cNvSpPr>
              <p:nvPr/>
            </p:nvSpPr>
            <p:spPr>
              <a:xfrm>
                <a:off x="4008813" y="6074151"/>
                <a:ext cx="4144853" cy="424732"/>
              </a:xfrm>
              <a:prstGeom prst="rect">
                <a:avLst/>
              </a:prstGeom>
              <a:blipFill>
                <a:blip r:embed="rId10"/>
                <a:stretch>
                  <a:fillRect l="-147" t="-7143"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4729565C-CEC2-394C-934C-A5C98B027B4F}"/>
                  </a:ext>
                </a:extLst>
              </p:cNvPr>
              <p:cNvSpPr/>
              <p:nvPr/>
            </p:nvSpPr>
            <p:spPr>
              <a:xfrm>
                <a:off x="1607743" y="1921828"/>
                <a:ext cx="3802022" cy="495601"/>
              </a:xfrm>
              <a:prstGeom prst="rect">
                <a:avLst/>
              </a:prstGeom>
              <a:ln>
                <a:solidFill>
                  <a:srgbClr val="9411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Para xmlns:m="http://schemas.openxmlformats.org/officeDocument/2006/math">
                    <m:oMathParaPr>
                      <m:jc m:val="centerGroup"/>
                    </m:oMathParaPr>
                    <m:oMath xmlns:m="http://schemas.openxmlformats.org/officeDocument/2006/math">
                      <m:r>
                        <a:rPr kumimoji="1" lang="en-US" altLang="zh-CN" sz="2160" b="1" i="1">
                          <a:solidFill>
                            <a:srgbClr val="FF0000"/>
                          </a:solidFill>
                          <a:latin typeface="Cambria Math" panose="02040503050406030204" pitchFamily="18" charset="0"/>
                        </a:rPr>
                        <m:t>𝑳𝒐𝒂</m:t>
                      </m:r>
                      <m:sSub>
                        <m:sSubPr>
                          <m:ctrlPr>
                            <a:rPr kumimoji="1" lang="en-US" altLang="zh-CN" sz="2160" b="1" i="1">
                              <a:solidFill>
                                <a:srgbClr val="FF0000"/>
                              </a:solidFill>
                              <a:latin typeface="Cambria Math" panose="02040503050406030204" pitchFamily="18" charset="0"/>
                            </a:rPr>
                          </m:ctrlPr>
                        </m:sSubPr>
                        <m:e>
                          <m:r>
                            <a:rPr kumimoji="1" lang="en-US" altLang="zh-CN" sz="2160" b="1" i="1">
                              <a:solidFill>
                                <a:srgbClr val="FF0000"/>
                              </a:solidFill>
                              <a:latin typeface="Cambria Math" panose="02040503050406030204" pitchFamily="18" charset="0"/>
                            </a:rPr>
                            <m:t>𝒅</m:t>
                          </m:r>
                        </m:e>
                        <m:sub>
                          <m:r>
                            <a:rPr kumimoji="1" lang="en-US" altLang="zh-CN" sz="2160" b="1" i="1">
                              <a:solidFill>
                                <a:srgbClr val="FF0000"/>
                              </a:solidFill>
                              <a:latin typeface="Cambria Math" panose="02040503050406030204" pitchFamily="18" charset="0"/>
                            </a:rPr>
                            <m:t>𝟐</m:t>
                          </m:r>
                        </m:sub>
                      </m:sSub>
                      <m:r>
                        <a:rPr kumimoji="1" lang="zh-CN" altLang="en-US" sz="2160" b="1" i="1">
                          <a:solidFill>
                            <a:srgbClr val="FF0000"/>
                          </a:solidFill>
                          <a:latin typeface="Cambria Math" panose="02040503050406030204" pitchFamily="18" charset="0"/>
                        </a:rPr>
                        <m:t>∗</m:t>
                      </m:r>
                      <m:sSup>
                        <m:sSupPr>
                          <m:ctrlPr>
                            <a:rPr kumimoji="1" lang="en-US" altLang="zh-CN" sz="2160" i="1">
                              <a:solidFill>
                                <a:srgbClr val="FF0000"/>
                              </a:solidFill>
                              <a:latin typeface="Cambria Math" panose="02040503050406030204" pitchFamily="18" charset="0"/>
                              <a:ea typeface="Cambria Math" panose="02040503050406030204" pitchFamily="18" charset="0"/>
                            </a:rPr>
                          </m:ctrlPr>
                        </m:sSupPr>
                        <m:e>
                          <m:r>
                            <a:rPr kumimoji="1" lang="en-US" altLang="zh-CN" sz="2160" i="1">
                              <a:solidFill>
                                <a:srgbClr val="FF0000"/>
                              </a:solidFill>
                              <a:latin typeface="Cambria Math" panose="02040503050406030204" pitchFamily="18" charset="0"/>
                              <a:ea typeface="Cambria Math" panose="02040503050406030204" pitchFamily="18" charset="0"/>
                            </a:rPr>
                            <m:t>𝜸</m:t>
                          </m:r>
                        </m:e>
                        <m:sup>
                          <m:r>
                            <a:rPr kumimoji="1" lang="en-US" altLang="zh-CN" sz="2160" i="1">
                              <a:solidFill>
                                <a:srgbClr val="FF0000"/>
                              </a:solidFill>
                              <a:latin typeface="Cambria Math" panose="02040503050406030204" pitchFamily="18" charset="0"/>
                              <a:ea typeface="Cambria Math" panose="02040503050406030204" pitchFamily="18" charset="0"/>
                            </a:rPr>
                            <m:t>5</m:t>
                          </m:r>
                        </m:sup>
                      </m:sSup>
                    </m:oMath>
                  </m:oMathPara>
                </a14:m>
                <a:endParaRPr kumimoji="1" lang="zh-CN" altLang="en-US" sz="2160" b="1" dirty="0">
                  <a:solidFill>
                    <a:srgbClr val="FF0000"/>
                  </a:solidFill>
                  <a:latin typeface="Arial" panose="020B0604020202020204"/>
                  <a:ea typeface="微软雅黑"/>
                </a:endParaRPr>
              </a:p>
            </p:txBody>
          </p:sp>
        </mc:Choice>
        <mc:Fallback xmlns="">
          <p:sp>
            <p:nvSpPr>
              <p:cNvPr id="22" name="矩形 21">
                <a:extLst>
                  <a:ext uri="{FF2B5EF4-FFF2-40B4-BE49-F238E27FC236}">
                    <a16:creationId xmlns:a16="http://schemas.microsoft.com/office/drawing/2014/main" id="{4729565C-CEC2-394C-934C-A5C98B027B4F}"/>
                  </a:ext>
                </a:extLst>
              </p:cNvPr>
              <p:cNvSpPr>
                <a:spLocks noRot="1" noChangeAspect="1" noMove="1" noResize="1" noEditPoints="1" noAdjustHandles="1" noChangeArrowheads="1" noChangeShapeType="1" noTextEdit="1"/>
              </p:cNvSpPr>
              <p:nvPr/>
            </p:nvSpPr>
            <p:spPr>
              <a:xfrm>
                <a:off x="1607743" y="1921828"/>
                <a:ext cx="3802022" cy="495601"/>
              </a:xfrm>
              <a:prstGeom prst="rect">
                <a:avLst/>
              </a:prstGeom>
              <a:blipFill>
                <a:blip r:embed="rId11"/>
                <a:stretch>
                  <a:fillRect/>
                </a:stretch>
              </a:blipFill>
              <a:ln>
                <a:solidFill>
                  <a:srgbClr val="941100"/>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F9AFAF90-7309-4A4A-B022-F5D1FB8A6421}"/>
                  </a:ext>
                </a:extLst>
              </p:cNvPr>
              <p:cNvSpPr/>
              <p:nvPr/>
            </p:nvSpPr>
            <p:spPr>
              <a:xfrm>
                <a:off x="6960096" y="2455830"/>
                <a:ext cx="3679498" cy="495601"/>
              </a:xfrm>
              <a:prstGeom prst="rect">
                <a:avLst/>
              </a:prstGeom>
              <a:ln>
                <a:solidFill>
                  <a:srgbClr val="9411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defTabSz="1097280"/>
                <a14:m>
                  <m:oMath xmlns:m="http://schemas.openxmlformats.org/officeDocument/2006/math">
                    <m:r>
                      <a:rPr kumimoji="1" lang="en-US" altLang="zh-CN" sz="2160" b="1" i="1">
                        <a:solidFill>
                          <a:srgbClr val="000000"/>
                        </a:solidFill>
                        <a:latin typeface="Cambria Math" panose="02040503050406030204" pitchFamily="18" charset="0"/>
                      </a:rPr>
                      <m:t>𝑳𝒐𝒂</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𝟏</m:t>
                        </m:r>
                      </m:sub>
                    </m:sSub>
                  </m:oMath>
                </a14:m>
                <a:r>
                  <a:rPr kumimoji="1" lang="en-US" altLang="zh-CN" sz="2160" b="1" dirty="0">
                    <a:solidFill>
                      <a:srgbClr val="000000"/>
                    </a:solidFill>
                    <a:latin typeface="Arial" panose="020B0604020202020204"/>
                    <a:ea typeface="微软雅黑"/>
                  </a:rPr>
                  <a:t>,</a:t>
                </a:r>
                <a14:m>
                  <m:oMath xmlns:m="http://schemas.openxmlformats.org/officeDocument/2006/math">
                    <m:r>
                      <a:rPr kumimoji="1" lang="en-US" altLang="zh-CN" sz="2160" b="1" i="1">
                        <a:solidFill>
                          <a:srgbClr val="000000"/>
                        </a:solidFill>
                        <a:latin typeface="Cambria Math" panose="02040503050406030204" pitchFamily="18" charset="0"/>
                      </a:rPr>
                      <m:t>𝑳𝒂𝒔𝒕𝑷𝒆𝒓𝒊𝒐</m:t>
                    </m:r>
                    <m:sSub>
                      <m:sSubPr>
                        <m:ctrlPr>
                          <a:rPr kumimoji="1" lang="en-US" altLang="zh-CN" sz="2160" b="1" i="1">
                            <a:solidFill>
                              <a:srgbClr val="000000"/>
                            </a:solidFill>
                            <a:latin typeface="Cambria Math" panose="02040503050406030204" pitchFamily="18" charset="0"/>
                          </a:rPr>
                        </m:ctrlPr>
                      </m:sSubPr>
                      <m:e>
                        <m:r>
                          <a:rPr kumimoji="1" lang="en-US" altLang="zh-CN" sz="2160" b="1" i="1">
                            <a:solidFill>
                              <a:srgbClr val="000000"/>
                            </a:solidFill>
                            <a:latin typeface="Cambria Math" panose="02040503050406030204" pitchFamily="18" charset="0"/>
                          </a:rPr>
                          <m:t>𝒅</m:t>
                        </m:r>
                      </m:e>
                      <m:sub>
                        <m:r>
                          <a:rPr kumimoji="1" lang="en-US" altLang="zh-CN" sz="2160" b="1" i="1">
                            <a:solidFill>
                              <a:srgbClr val="000000"/>
                            </a:solidFill>
                            <a:latin typeface="Cambria Math" panose="02040503050406030204" pitchFamily="18" charset="0"/>
                          </a:rPr>
                          <m:t>𝟏</m:t>
                        </m:r>
                      </m:sub>
                    </m:sSub>
                    <m:r>
                      <a:rPr kumimoji="1" lang="en-US" altLang="zh-CN" sz="2160" b="1" i="1">
                        <a:solidFill>
                          <a:srgbClr val="000000"/>
                        </a:solidFill>
                        <a:latin typeface="Cambria Math" panose="02040503050406030204" pitchFamily="18" charset="0"/>
                      </a:rPr>
                      <m:t>=</m:t>
                    </m:r>
                    <m:r>
                      <a:rPr kumimoji="1" lang="en-US" altLang="zh-CN" sz="2160" b="1" i="1">
                        <a:solidFill>
                          <a:srgbClr val="000000"/>
                        </a:solidFill>
                        <a:latin typeface="Cambria Math" panose="02040503050406030204" pitchFamily="18" charset="0"/>
                      </a:rPr>
                      <m:t>𝟕</m:t>
                    </m:r>
                  </m:oMath>
                </a14:m>
                <a:endParaRPr kumimoji="1" lang="zh-CN" altLang="en-US" sz="2160" b="1" dirty="0">
                  <a:solidFill>
                    <a:srgbClr val="000000"/>
                  </a:solidFill>
                  <a:latin typeface="Arial" panose="020B0604020202020204"/>
                  <a:ea typeface="微软雅黑"/>
                </a:endParaRPr>
              </a:p>
            </p:txBody>
          </p:sp>
        </mc:Choice>
        <mc:Fallback xmlns="">
          <p:sp>
            <p:nvSpPr>
              <p:cNvPr id="16" name="矩形 15">
                <a:extLst>
                  <a:ext uri="{FF2B5EF4-FFF2-40B4-BE49-F238E27FC236}">
                    <a16:creationId xmlns:a16="http://schemas.microsoft.com/office/drawing/2014/main" id="{F9AFAF90-7309-4A4A-B022-F5D1FB8A6421}"/>
                  </a:ext>
                </a:extLst>
              </p:cNvPr>
              <p:cNvSpPr>
                <a:spLocks noRot="1" noChangeAspect="1" noMove="1" noResize="1" noEditPoints="1" noAdjustHandles="1" noChangeArrowheads="1" noChangeShapeType="1" noTextEdit="1"/>
              </p:cNvSpPr>
              <p:nvPr/>
            </p:nvSpPr>
            <p:spPr>
              <a:xfrm>
                <a:off x="6960096" y="2455830"/>
                <a:ext cx="3679498" cy="495601"/>
              </a:xfrm>
              <a:prstGeom prst="rect">
                <a:avLst/>
              </a:prstGeom>
              <a:blipFill>
                <a:blip r:embed="rId12"/>
                <a:stretch>
                  <a:fillRect b="-15294"/>
                </a:stretch>
              </a:blipFill>
              <a:ln>
                <a:solidFill>
                  <a:srgbClr val="941100"/>
                </a:solidFill>
                <a:prstDash val="solid"/>
              </a:ln>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52DDC3BB-05E1-6548-88BF-29C55EBAE468}"/>
              </a:ext>
            </a:extLst>
          </p:cNvPr>
          <p:cNvSpPr/>
          <p:nvPr/>
        </p:nvSpPr>
        <p:spPr>
          <a:xfrm>
            <a:off x="5903943" y="1733327"/>
            <a:ext cx="4735651" cy="424732"/>
          </a:xfrm>
          <a:prstGeom prst="rect">
            <a:avLst/>
          </a:prstGeom>
        </p:spPr>
        <p:txBody>
          <a:bodyPr wrap="square">
            <a:spAutoFit/>
          </a:bodyPr>
          <a:lstStyle/>
          <a:p>
            <a:pPr algn="ctr" defTabSz="1097280"/>
            <a:r>
              <a:rPr kumimoji="1" lang="en-US" altLang="zh-CN" sz="2160" b="1" dirty="0">
                <a:solidFill>
                  <a:srgbClr val="000000"/>
                </a:solidFill>
                <a:latin typeface="Arial" panose="020B0604020202020204"/>
                <a:ea typeface="微软雅黑"/>
              </a:rPr>
              <a:t>Op-2</a:t>
            </a:r>
            <a:r>
              <a:rPr kumimoji="1" lang="zh-CN" altLang="en-US" sz="2160" b="1" dirty="0">
                <a:solidFill>
                  <a:srgbClr val="000000"/>
                </a:solidFill>
                <a:latin typeface="Arial" panose="020B0604020202020204"/>
                <a:ea typeface="微软雅黑"/>
              </a:rPr>
              <a:t>：</a:t>
            </a:r>
            <a:r>
              <a:rPr kumimoji="1" lang="en-US" altLang="zh-CN" sz="2160" b="1" dirty="0">
                <a:solidFill>
                  <a:srgbClr val="000000"/>
                </a:solidFill>
                <a:latin typeface="Arial" panose="020B0604020202020204"/>
                <a:ea typeface="微软雅黑"/>
              </a:rPr>
              <a:t>Thread-2</a:t>
            </a:r>
            <a:r>
              <a:rPr kumimoji="1" lang="zh-CN" altLang="en-US" sz="2160" b="1" dirty="0">
                <a:solidFill>
                  <a:srgbClr val="000000"/>
                </a:solidFill>
                <a:latin typeface="Arial" panose="020B0604020202020204"/>
                <a:ea typeface="微软雅黑"/>
              </a:rPr>
              <a:t> </a:t>
            </a:r>
            <a:r>
              <a:rPr kumimoji="1" lang="en-US" altLang="zh-CN" sz="2160" b="1" dirty="0">
                <a:solidFill>
                  <a:srgbClr val="000000"/>
                </a:solidFill>
                <a:latin typeface="Arial" panose="020B0604020202020204"/>
                <a:ea typeface="微软雅黑"/>
              </a:rPr>
              <a:t>to</a:t>
            </a:r>
            <a:r>
              <a:rPr kumimoji="1" lang="zh-CN" altLang="en-US" sz="2160" b="1" dirty="0">
                <a:solidFill>
                  <a:srgbClr val="000000"/>
                </a:solidFill>
                <a:latin typeface="Arial" panose="020B0604020202020204"/>
                <a:ea typeface="微软雅黑"/>
              </a:rPr>
              <a:t> </a:t>
            </a:r>
            <a:r>
              <a:rPr kumimoji="1" lang="en-US" altLang="zh-CN" sz="2160" b="1" dirty="0">
                <a:solidFill>
                  <a:srgbClr val="000000"/>
                </a:solidFill>
                <a:latin typeface="Arial" panose="020B0604020202020204"/>
                <a:ea typeface="微软雅黑"/>
              </a:rPr>
              <a:t>runnable</a:t>
            </a:r>
            <a:r>
              <a:rPr kumimoji="1" lang="zh-CN" altLang="en-US" sz="2160" b="1" dirty="0">
                <a:solidFill>
                  <a:srgbClr val="000000"/>
                </a:solidFill>
                <a:latin typeface="Arial" panose="020B0604020202020204"/>
                <a:ea typeface="微软雅黑"/>
              </a:rPr>
              <a:t> </a:t>
            </a:r>
            <a:r>
              <a:rPr kumimoji="1" lang="en-US" altLang="zh-CN" sz="2160" b="1" dirty="0">
                <a:solidFill>
                  <a:srgbClr val="000000"/>
                </a:solidFill>
                <a:latin typeface="Arial" panose="020B0604020202020204"/>
                <a:ea typeface="微软雅黑"/>
              </a:rPr>
              <a:t>queue</a:t>
            </a:r>
            <a:endParaRPr kumimoji="1" lang="zh-CN" altLang="en-US" sz="2160" b="1" dirty="0">
              <a:solidFill>
                <a:srgbClr val="000000"/>
              </a:solidFill>
              <a:latin typeface="Arial" panose="020B0604020202020204"/>
              <a:ea typeface="微软雅黑"/>
            </a:endParaRPr>
          </a:p>
        </p:txBody>
      </p:sp>
      <p:sp>
        <p:nvSpPr>
          <p:cNvPr id="18" name="页脚占位符 4">
            <a:extLst>
              <a:ext uri="{FF2B5EF4-FFF2-40B4-BE49-F238E27FC236}">
                <a16:creationId xmlns:a16="http://schemas.microsoft.com/office/drawing/2014/main" id="{82085CFD-4648-9747-95B8-BE2C0482E15B}"/>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spTree>
    <p:extLst>
      <p:ext uri="{BB962C8B-B14F-4D97-AF65-F5344CB8AC3E}">
        <p14:creationId xmlns:p14="http://schemas.microsoft.com/office/powerpoint/2010/main" val="251902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1631315" y="303974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600" dirty="0">
                <a:latin typeface="微软雅黑" panose="020B0503020204020204" pitchFamily="34" charset="-122"/>
                <a:ea typeface="微软雅黑" panose="020B0503020204020204" pitchFamily="34" charset="-122"/>
              </a:rPr>
              <a:t>进程的调度算法</a:t>
            </a:r>
          </a:p>
        </p:txBody>
      </p:sp>
      <p:sp>
        <p:nvSpPr>
          <p:cNvPr id="5" name="Rectangle 5">
            <a:extLst>
              <a:ext uri="{FF2B5EF4-FFF2-40B4-BE49-F238E27FC236}">
                <a16:creationId xmlns:a16="http://schemas.microsoft.com/office/drawing/2014/main" id="{8CBDFA60-30A8-5222-0470-96B7E3F921ED}"/>
              </a:ext>
            </a:extLst>
          </p:cNvPr>
          <p:cNvSpPr txBox="1">
            <a:spLocks noChangeArrowheads="1"/>
          </p:cNvSpPr>
          <p:nvPr/>
        </p:nvSpPr>
        <p:spPr bwMode="auto">
          <a:xfrm>
            <a:off x="1371600" y="3886200"/>
            <a:ext cx="9575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spcBef>
                <a:spcPct val="20000"/>
              </a:spcBef>
              <a:spcAft>
                <a:spcPct val="0"/>
              </a:spcAft>
              <a:buClr>
                <a:schemeClr val="tx1"/>
              </a:buClr>
              <a:buSzPct val="80000"/>
              <a:buFont typeface="Wingdings" panose="05000000000000000000" pitchFamily="2" charset="2"/>
              <a:buNone/>
              <a:defRPr sz="2800">
                <a:solidFill>
                  <a:schemeClr val="tx2"/>
                </a:solidFill>
                <a:latin typeface="+mn-lt"/>
                <a:ea typeface="+mn-ea"/>
                <a:cs typeface="+mn-cs"/>
              </a:defRPr>
            </a:lvl1pPr>
            <a:lvl2pPr marL="457200" indent="0" algn="ctr" rtl="0" eaLnBrk="0" fontAlgn="base" hangingPunct="0">
              <a:spcBef>
                <a:spcPct val="20000"/>
              </a:spcBef>
              <a:spcAft>
                <a:spcPct val="0"/>
              </a:spcAft>
              <a:buClr>
                <a:schemeClr val="accent1"/>
              </a:buClr>
              <a:buSzPct val="80000"/>
              <a:buFont typeface="Wingdings" panose="05000000000000000000" pitchFamily="2" charset="2"/>
              <a:buNone/>
              <a:defRPr sz="2400">
                <a:solidFill>
                  <a:schemeClr val="tx1"/>
                </a:solidFill>
                <a:latin typeface="+mn-lt"/>
              </a:defRPr>
            </a:lvl2pPr>
            <a:lvl3pPr marL="914400" indent="0" algn="ctr" rtl="0" eaLnBrk="0" fontAlgn="base" hangingPunct="0">
              <a:spcBef>
                <a:spcPct val="20000"/>
              </a:spcBef>
              <a:spcAft>
                <a:spcPct val="0"/>
              </a:spcAft>
              <a:buClr>
                <a:schemeClr val="folHlink"/>
              </a:buClr>
              <a:buSzPct val="70000"/>
              <a:buFont typeface="Wingdings" panose="05000000000000000000" pitchFamily="2" charset="2"/>
              <a:buNone/>
              <a:defRPr sz="2400">
                <a:solidFill>
                  <a:schemeClr val="tx1"/>
                </a:solidFill>
                <a:latin typeface="+mn-lt"/>
              </a:defRPr>
            </a:lvl3pPr>
            <a:lvl4pPr marL="1371600" indent="0" algn="ctr" rtl="0" eaLnBrk="0" fontAlgn="base" hangingPunct="0">
              <a:spcBef>
                <a:spcPct val="20000"/>
              </a:spcBef>
              <a:spcAft>
                <a:spcPct val="0"/>
              </a:spcAft>
              <a:buClr>
                <a:schemeClr val="tx1"/>
              </a:buClr>
              <a:buSzPct val="60000"/>
              <a:buFont typeface="Wingdings" panose="05000000000000000000" pitchFamily="2" charset="2"/>
              <a:buNone/>
              <a:defRPr sz="2000">
                <a:solidFill>
                  <a:schemeClr val="tx1"/>
                </a:solidFill>
                <a:latin typeface="+mn-lt"/>
              </a:defRPr>
            </a:lvl4pPr>
            <a:lvl5pPr marL="1828800" indent="0" algn="ctr" rtl="0" eaLnBrk="0" fontAlgn="base" hangingPunct="0">
              <a:spcBef>
                <a:spcPct val="20000"/>
              </a:spcBef>
              <a:spcAft>
                <a:spcPct val="0"/>
              </a:spcAft>
              <a:buClr>
                <a:schemeClr val="hlink"/>
              </a:buClr>
              <a:buSzPct val="50000"/>
              <a:buFont typeface="Wingdings" panose="05000000000000000000" pitchFamily="2" charset="2"/>
              <a:buNone/>
              <a:defRPr sz="2000">
                <a:solidFill>
                  <a:schemeClr val="tx1"/>
                </a:solidFill>
                <a:latin typeface="+mn-lt"/>
              </a:defRPr>
            </a:lvl5pPr>
            <a:lvl6pPr marL="2286000" indent="0" algn="ctr" rtl="0" fontAlgn="base">
              <a:spcBef>
                <a:spcPct val="20000"/>
              </a:spcBef>
              <a:spcAft>
                <a:spcPct val="0"/>
              </a:spcAft>
              <a:buClr>
                <a:schemeClr val="hlink"/>
              </a:buClr>
              <a:buSzPct val="50000"/>
              <a:buFont typeface="Wingdings" panose="05000000000000000000" pitchFamily="2" charset="2"/>
              <a:buNone/>
              <a:defRPr sz="2000">
                <a:solidFill>
                  <a:schemeClr val="tx1"/>
                </a:solidFill>
                <a:latin typeface="+mn-lt"/>
              </a:defRPr>
            </a:lvl6pPr>
            <a:lvl7pPr marL="2743200" indent="0" algn="ctr" rtl="0" fontAlgn="base">
              <a:spcBef>
                <a:spcPct val="20000"/>
              </a:spcBef>
              <a:spcAft>
                <a:spcPct val="0"/>
              </a:spcAft>
              <a:buClr>
                <a:schemeClr val="hlink"/>
              </a:buClr>
              <a:buSzPct val="50000"/>
              <a:buFont typeface="Wingdings" panose="05000000000000000000" pitchFamily="2" charset="2"/>
              <a:buNone/>
              <a:defRPr sz="2000">
                <a:solidFill>
                  <a:schemeClr val="tx1"/>
                </a:solidFill>
                <a:latin typeface="+mn-lt"/>
              </a:defRPr>
            </a:lvl7pPr>
            <a:lvl8pPr marL="3200400" indent="0" algn="ctr" rtl="0" fontAlgn="base">
              <a:spcBef>
                <a:spcPct val="20000"/>
              </a:spcBef>
              <a:spcAft>
                <a:spcPct val="0"/>
              </a:spcAft>
              <a:buClr>
                <a:schemeClr val="hlink"/>
              </a:buClr>
              <a:buSzPct val="50000"/>
              <a:buFont typeface="Wingdings" panose="05000000000000000000" pitchFamily="2" charset="2"/>
              <a:buNone/>
              <a:defRPr sz="2000">
                <a:solidFill>
                  <a:schemeClr val="tx1"/>
                </a:solidFill>
                <a:latin typeface="+mn-lt"/>
              </a:defRPr>
            </a:lvl8pPr>
            <a:lvl9pPr marL="3657600" indent="0" algn="ctr" rtl="0" fontAlgn="base">
              <a:spcBef>
                <a:spcPct val="20000"/>
              </a:spcBef>
              <a:spcAft>
                <a:spcPct val="0"/>
              </a:spcAft>
              <a:buClr>
                <a:schemeClr val="hlink"/>
              </a:buClr>
              <a:buSzPct val="50000"/>
              <a:buFont typeface="Wingdings" panose="05000000000000000000" pitchFamily="2" charset="2"/>
              <a:buNone/>
              <a:defRPr sz="2000">
                <a:solidFill>
                  <a:schemeClr val="tx1"/>
                </a:solidFill>
                <a:latin typeface="+mn-lt"/>
              </a:defRPr>
            </a:lvl9pPr>
          </a:lstStyle>
          <a:p>
            <a:pPr defTabSz="914400"/>
            <a:r>
              <a:rPr lang="zh-CN" altLang="en-US" sz="2400" kern="0" dirty="0">
                <a:ea typeface="宋体" panose="02010600030101010101" pitchFamily="2" charset="-122"/>
              </a:rPr>
              <a:t>如何从众多的就绪进程中选择合适的</a:t>
            </a:r>
            <a:endParaRPr lang="en-US" altLang="zh-CN" sz="2400" kern="0" dirty="0">
              <a:ea typeface="宋体" panose="02010600030101010101" pitchFamily="2" charset="-122"/>
            </a:endParaRPr>
          </a:p>
          <a:p>
            <a:pPr marL="514350" indent="-514350" defTabSz="914400">
              <a:buFont typeface="Wingdings" panose="05000000000000000000" pitchFamily="2" charset="2"/>
              <a:buAutoNum type="arabicPeriod"/>
            </a:pPr>
            <a:r>
              <a:rPr lang="zh-CN" altLang="en-US" sz="2400" kern="0" dirty="0">
                <a:ea typeface="宋体" panose="02010600030101010101" pitchFamily="2" charset="-122"/>
              </a:rPr>
              <a:t>选择的合理性：为什么选“这个”而不是“那个”</a:t>
            </a:r>
            <a:endParaRPr lang="en-US" altLang="zh-CN" sz="2400" kern="0" dirty="0">
              <a:ea typeface="宋体" panose="02010600030101010101" pitchFamily="2" charset="-122"/>
            </a:endParaRPr>
          </a:p>
          <a:p>
            <a:pPr marL="514350" indent="-514350" defTabSz="914400">
              <a:buFont typeface="Wingdings" panose="05000000000000000000" pitchFamily="2" charset="2"/>
              <a:buAutoNum type="arabicPeriod"/>
            </a:pPr>
            <a:r>
              <a:rPr lang="zh-CN" altLang="en-US" sz="2400" kern="0" dirty="0">
                <a:ea typeface="宋体" panose="02010600030101010101" pitchFamily="2" charset="-122"/>
              </a:rPr>
              <a:t>选择的效率：怎么设计才能让选择的过程不会太慢</a:t>
            </a:r>
          </a:p>
        </p:txBody>
      </p:sp>
    </p:spTree>
    <p:extLst>
      <p:ext uri="{BB962C8B-B14F-4D97-AF65-F5344CB8AC3E}">
        <p14:creationId xmlns:p14="http://schemas.microsoft.com/office/powerpoint/2010/main" val="38805375"/>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FDD32-7A7F-9547-9693-FF1EB313D6C4}"/>
              </a:ext>
            </a:extLst>
          </p:cNvPr>
          <p:cNvSpPr>
            <a:spLocks noGrp="1"/>
          </p:cNvSpPr>
          <p:nvPr>
            <p:ph type="title"/>
          </p:nvPr>
        </p:nvSpPr>
        <p:spPr>
          <a:xfrm>
            <a:off x="1158240" y="274639"/>
            <a:ext cx="9875520" cy="1080530"/>
          </a:xfrm>
        </p:spPr>
        <p:txBody>
          <a:bodyPr>
            <a:normAutofit/>
          </a:bodyPr>
          <a:lstStyle/>
          <a:p>
            <a:r>
              <a:rPr kumimoji="1" lang="en-US" altLang="zh-CN" dirty="0"/>
              <a:t>Asymmetric Multi-Processing</a:t>
            </a:r>
            <a:r>
              <a:rPr kumimoji="1" lang="zh-CN" altLang="en-US" dirty="0"/>
              <a:t> </a:t>
            </a:r>
            <a:r>
              <a:rPr kumimoji="1" lang="en-US" altLang="zh-CN" dirty="0"/>
              <a:t>(AMP)</a:t>
            </a:r>
            <a:endParaRPr kumimoji="1" lang="zh-CN" altLang="en-US" dirty="0"/>
          </a:p>
        </p:txBody>
      </p:sp>
      <p:sp>
        <p:nvSpPr>
          <p:cNvPr id="3" name="内容占位符 2">
            <a:extLst>
              <a:ext uri="{FF2B5EF4-FFF2-40B4-BE49-F238E27FC236}">
                <a16:creationId xmlns:a16="http://schemas.microsoft.com/office/drawing/2014/main" id="{E23960B7-4255-5945-97C8-18D7A9D076D8}"/>
              </a:ext>
            </a:extLst>
          </p:cNvPr>
          <p:cNvSpPr>
            <a:spLocks noGrp="1"/>
          </p:cNvSpPr>
          <p:nvPr>
            <p:ph idx="1"/>
          </p:nvPr>
        </p:nvSpPr>
        <p:spPr/>
        <p:txBody>
          <a:bodyPr/>
          <a:lstStyle/>
          <a:p>
            <a:r>
              <a:rPr kumimoji="1" lang="en-US" altLang="zh-CN" dirty="0"/>
              <a:t>Processors/Cores</a:t>
            </a:r>
            <a:r>
              <a:rPr kumimoji="1" lang="zh-CN" altLang="en-US" dirty="0"/>
              <a:t> </a:t>
            </a:r>
            <a:r>
              <a:rPr kumimoji="1" lang="en-US" altLang="zh-CN" dirty="0"/>
              <a:t>may</a:t>
            </a:r>
            <a:r>
              <a:rPr kumimoji="1" lang="zh-CN" altLang="en-US" dirty="0"/>
              <a:t> </a:t>
            </a:r>
            <a:r>
              <a:rPr kumimoji="1" lang="en-US" altLang="zh-CN" dirty="0"/>
              <a:t>have</a:t>
            </a:r>
            <a:r>
              <a:rPr kumimoji="1" lang="zh-CN" altLang="en-US" dirty="0"/>
              <a:t> </a:t>
            </a:r>
            <a:r>
              <a:rPr kumimoji="1" lang="en-US" altLang="zh-CN" dirty="0"/>
              <a:t>different</a:t>
            </a:r>
            <a:r>
              <a:rPr kumimoji="1" lang="zh-CN" altLang="en-US" dirty="0"/>
              <a:t> </a:t>
            </a:r>
            <a:r>
              <a:rPr kumimoji="1" lang="en-US" altLang="zh-CN" dirty="0"/>
              <a:t>capabilities/energy</a:t>
            </a:r>
            <a:r>
              <a:rPr kumimoji="1" lang="zh-CN" altLang="en-US" dirty="0"/>
              <a:t> </a:t>
            </a:r>
            <a:r>
              <a:rPr kumimoji="1" lang="en-US" altLang="zh-CN" dirty="0"/>
              <a:t>performance</a:t>
            </a:r>
          </a:p>
          <a:p>
            <a:pPr marL="0" indent="0">
              <a:buNone/>
            </a:pPr>
            <a:r>
              <a:rPr kumimoji="1" lang="en-US" altLang="zh-CN" dirty="0"/>
              <a:t>For</a:t>
            </a:r>
            <a:r>
              <a:rPr kumimoji="1" lang="zh-CN" altLang="en-US" dirty="0"/>
              <a:t> </a:t>
            </a:r>
            <a:r>
              <a:rPr kumimoji="1" lang="en-US" altLang="zh-CN" dirty="0"/>
              <a:t>example</a:t>
            </a:r>
          </a:p>
          <a:p>
            <a:pPr lvl="1"/>
            <a:r>
              <a:rPr kumimoji="1" lang="en-US" altLang="zh-CN" dirty="0"/>
              <a:t>Smartphones/Mobiles</a:t>
            </a:r>
          </a:p>
          <a:p>
            <a:pPr lvl="1"/>
            <a:r>
              <a:rPr kumimoji="1" lang="en-US" altLang="zh-CN" dirty="0"/>
              <a:t>ARM</a:t>
            </a:r>
            <a:r>
              <a:rPr kumimoji="1" lang="zh-CN" altLang="en-US" dirty="0"/>
              <a:t> </a:t>
            </a:r>
            <a:r>
              <a:rPr kumimoji="1" lang="en-US" altLang="zh-CN" dirty="0" err="1"/>
              <a:t>big.LITTLE</a:t>
            </a:r>
            <a:r>
              <a:rPr kumimoji="1" lang="zh-CN" altLang="en-US" dirty="0"/>
              <a:t> </a:t>
            </a:r>
            <a:r>
              <a:rPr kumimoji="1" lang="en-US" altLang="zh-CN" dirty="0" err="1"/>
              <a:t>archtecture</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0D260AF9-E640-D348-9DF5-ECD22B699C8A}"/>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60</a:t>
            </a:fld>
            <a:endParaRPr lang="zh-CN" altLang="en-US">
              <a:solidFill>
                <a:srgbClr val="000000">
                  <a:tint val="75000"/>
                </a:srgbClr>
              </a:solidFill>
            </a:endParaRPr>
          </a:p>
        </p:txBody>
      </p:sp>
      <p:pic>
        <p:nvPicPr>
          <p:cNvPr id="7" name="图形 6" descr="处理器">
            <a:extLst>
              <a:ext uri="{FF2B5EF4-FFF2-40B4-BE49-F238E27FC236}">
                <a16:creationId xmlns:a16="http://schemas.microsoft.com/office/drawing/2014/main" id="{0088E24D-B22F-524B-A280-78595061CA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506" y="3069595"/>
            <a:ext cx="1555373" cy="1555373"/>
          </a:xfrm>
          <a:prstGeom prst="rect">
            <a:avLst/>
          </a:prstGeom>
        </p:spPr>
      </p:pic>
      <p:pic>
        <p:nvPicPr>
          <p:cNvPr id="8" name="图形 7" descr="处理器">
            <a:extLst>
              <a:ext uri="{FF2B5EF4-FFF2-40B4-BE49-F238E27FC236}">
                <a16:creationId xmlns:a16="http://schemas.microsoft.com/office/drawing/2014/main" id="{CA182C45-993A-AE46-B30E-4A4980BB88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9052" y="4946561"/>
            <a:ext cx="895144" cy="895144"/>
          </a:xfrm>
          <a:prstGeom prst="rect">
            <a:avLst/>
          </a:prstGeom>
        </p:spPr>
      </p:pic>
      <p:sp>
        <p:nvSpPr>
          <p:cNvPr id="9" name="文本框 8">
            <a:extLst>
              <a:ext uri="{FF2B5EF4-FFF2-40B4-BE49-F238E27FC236}">
                <a16:creationId xmlns:a16="http://schemas.microsoft.com/office/drawing/2014/main" id="{C59F78FC-3F07-6A40-A15E-6F90485CC7D0}"/>
              </a:ext>
            </a:extLst>
          </p:cNvPr>
          <p:cNvSpPr txBox="1"/>
          <p:nvPr/>
        </p:nvSpPr>
        <p:spPr>
          <a:xfrm>
            <a:off x="8429059" y="2626397"/>
            <a:ext cx="3086381" cy="424732"/>
          </a:xfrm>
          <a:prstGeom prst="rect">
            <a:avLst/>
          </a:prstGeom>
          <a:noFill/>
        </p:spPr>
        <p:txBody>
          <a:bodyPr wrap="square" rtlCol="0">
            <a:spAutoFit/>
          </a:bodyPr>
          <a:lstStyle/>
          <a:p>
            <a:pPr defTabSz="1097280"/>
            <a:r>
              <a:rPr kumimoji="1" lang="en-US" altLang="zh-CN" sz="2160" dirty="0">
                <a:solidFill>
                  <a:srgbClr val="000000"/>
                </a:solidFill>
                <a:latin typeface="Arial" panose="020B0604020202020204"/>
                <a:ea typeface="微软雅黑"/>
              </a:rPr>
              <a:t>Perform</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energy</a:t>
            </a:r>
            <a:endParaRPr kumimoji="1" lang="zh-CN" altLang="en-US" sz="2160" dirty="0">
              <a:solidFill>
                <a:srgbClr val="000000"/>
              </a:solidFill>
              <a:latin typeface="Arial" panose="020B0604020202020204"/>
              <a:ea typeface="微软雅黑"/>
            </a:endParaRPr>
          </a:p>
        </p:txBody>
      </p:sp>
      <p:pic>
        <p:nvPicPr>
          <p:cNvPr id="11" name="图形 10" descr="笑脸，没有填充">
            <a:extLst>
              <a:ext uri="{FF2B5EF4-FFF2-40B4-BE49-F238E27FC236}">
                <a16:creationId xmlns:a16="http://schemas.microsoft.com/office/drawing/2014/main" id="{6CD6F28E-E702-A84B-8D7E-5EF644C9C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33541" y="3387321"/>
            <a:ext cx="714278" cy="714278"/>
          </a:xfrm>
          <a:prstGeom prst="rect">
            <a:avLst/>
          </a:prstGeom>
        </p:spPr>
      </p:pic>
      <p:pic>
        <p:nvPicPr>
          <p:cNvPr id="13" name="图形 12" descr="悲伤的脸，没有填充">
            <a:extLst>
              <a:ext uri="{FF2B5EF4-FFF2-40B4-BE49-F238E27FC236}">
                <a16:creationId xmlns:a16="http://schemas.microsoft.com/office/drawing/2014/main" id="{8A65BB48-4403-0349-9950-77382B153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7219" y="3381513"/>
            <a:ext cx="714278" cy="714278"/>
          </a:xfrm>
          <a:prstGeom prst="rect">
            <a:avLst/>
          </a:prstGeom>
        </p:spPr>
      </p:pic>
      <p:pic>
        <p:nvPicPr>
          <p:cNvPr id="14" name="图形 13" descr="笑脸，没有填充">
            <a:extLst>
              <a:ext uri="{FF2B5EF4-FFF2-40B4-BE49-F238E27FC236}">
                <a16:creationId xmlns:a16="http://schemas.microsoft.com/office/drawing/2014/main" id="{C7AE9761-1D07-FA4F-9A92-C8D6711CA8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7219" y="5009715"/>
            <a:ext cx="714278" cy="714278"/>
          </a:xfrm>
          <a:prstGeom prst="rect">
            <a:avLst/>
          </a:prstGeom>
        </p:spPr>
      </p:pic>
      <p:pic>
        <p:nvPicPr>
          <p:cNvPr id="15" name="图形 14" descr="悲伤的脸，没有填充">
            <a:extLst>
              <a:ext uri="{FF2B5EF4-FFF2-40B4-BE49-F238E27FC236}">
                <a16:creationId xmlns:a16="http://schemas.microsoft.com/office/drawing/2014/main" id="{7D49EF7C-B4AD-BB4D-801C-AD7C93F296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3541" y="5009715"/>
            <a:ext cx="714278" cy="714278"/>
          </a:xfrm>
          <a:prstGeom prst="rect">
            <a:avLst/>
          </a:prstGeom>
        </p:spPr>
      </p:pic>
      <p:sp>
        <p:nvSpPr>
          <p:cNvPr id="12" name="页脚占位符 4">
            <a:extLst>
              <a:ext uri="{FF2B5EF4-FFF2-40B4-BE49-F238E27FC236}">
                <a16:creationId xmlns:a16="http://schemas.microsoft.com/office/drawing/2014/main" id="{44F11FC2-0E5F-144B-B589-6AE2FC394996}"/>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spTree>
    <p:extLst>
      <p:ext uri="{BB962C8B-B14F-4D97-AF65-F5344CB8AC3E}">
        <p14:creationId xmlns:p14="http://schemas.microsoft.com/office/powerpoint/2010/main" val="1333720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D3750-4EC4-8441-9FCE-78B89AEF802A}"/>
              </a:ext>
            </a:extLst>
          </p:cNvPr>
          <p:cNvSpPr>
            <a:spLocks noGrp="1"/>
          </p:cNvSpPr>
          <p:nvPr>
            <p:ph type="title"/>
          </p:nvPr>
        </p:nvSpPr>
        <p:spPr>
          <a:xfrm>
            <a:off x="1158240" y="274639"/>
            <a:ext cx="9875520" cy="1080530"/>
          </a:xfrm>
        </p:spPr>
        <p:txBody>
          <a:bodyPr>
            <a:normAutofit fontScale="90000"/>
          </a:bodyPr>
          <a:lstStyle/>
          <a:p>
            <a:r>
              <a:rPr kumimoji="1" lang="en" altLang="zh-CN" dirty="0"/>
              <a:t>Linux</a:t>
            </a:r>
            <a:r>
              <a:rPr kumimoji="1" lang="zh-CN" altLang="en-US" dirty="0"/>
              <a:t> </a:t>
            </a:r>
            <a:r>
              <a:rPr kumimoji="1" lang="en" altLang="zh-CN" dirty="0"/>
              <a:t>Energy Aware Scheduling</a:t>
            </a:r>
            <a:r>
              <a:rPr kumimoji="1" lang="zh-CN" altLang="en-US" dirty="0"/>
              <a:t> </a:t>
            </a:r>
            <a:r>
              <a:rPr kumimoji="1" lang="en-US" altLang="zh-CN" dirty="0"/>
              <a:t>(EAS)</a:t>
            </a:r>
            <a:endParaRPr kumimoji="1" lang="zh-CN" altLang="en-US" dirty="0"/>
          </a:p>
        </p:txBody>
      </p:sp>
      <p:sp>
        <p:nvSpPr>
          <p:cNvPr id="3" name="内容占位符 2">
            <a:extLst>
              <a:ext uri="{FF2B5EF4-FFF2-40B4-BE49-F238E27FC236}">
                <a16:creationId xmlns:a16="http://schemas.microsoft.com/office/drawing/2014/main" id="{401135C7-ACA6-6A4E-A566-711227CC7030}"/>
              </a:ext>
            </a:extLst>
          </p:cNvPr>
          <p:cNvSpPr>
            <a:spLocks noGrp="1"/>
          </p:cNvSpPr>
          <p:nvPr>
            <p:ph idx="1"/>
          </p:nvPr>
        </p:nvSpPr>
        <p:spPr>
          <a:xfrm>
            <a:off x="1158240" y="1600201"/>
            <a:ext cx="10424160" cy="4525963"/>
          </a:xfrm>
        </p:spPr>
        <p:txBody>
          <a:bodyPr>
            <a:noAutofit/>
          </a:bodyPr>
          <a:lstStyle/>
          <a:p>
            <a:r>
              <a:rPr kumimoji="1" lang="en-US" altLang="zh-CN" sz="2400" dirty="0"/>
              <a:t>Goal</a:t>
            </a:r>
          </a:p>
          <a:p>
            <a:pPr lvl="1"/>
            <a:r>
              <a:rPr kumimoji="1" lang="en-US" altLang="zh-CN" sz="2160" dirty="0"/>
              <a:t>Reduce</a:t>
            </a:r>
            <a:r>
              <a:rPr kumimoji="1" lang="zh-CN" altLang="en-US" sz="2160" dirty="0"/>
              <a:t> </a:t>
            </a:r>
            <a:r>
              <a:rPr kumimoji="1" lang="en-US" altLang="zh-CN" sz="2160" dirty="0"/>
              <a:t>the</a:t>
            </a:r>
            <a:r>
              <a:rPr kumimoji="1" lang="zh-CN" altLang="en-US" sz="2160" dirty="0"/>
              <a:t> </a:t>
            </a:r>
            <a:r>
              <a:rPr kumimoji="1" lang="en-US" altLang="zh-CN" sz="2160" dirty="0"/>
              <a:t>energy</a:t>
            </a:r>
            <a:r>
              <a:rPr kumimoji="1" lang="zh-CN" altLang="en-US" sz="2160" dirty="0"/>
              <a:t> </a:t>
            </a:r>
            <a:r>
              <a:rPr kumimoji="1" lang="en-US" altLang="zh-CN" sz="2160" dirty="0"/>
              <a:t>of</a:t>
            </a:r>
            <a:r>
              <a:rPr kumimoji="1" lang="zh-CN" altLang="en-US" sz="2160" dirty="0"/>
              <a:t> </a:t>
            </a:r>
            <a:r>
              <a:rPr kumimoji="1" lang="en-US" altLang="zh-CN" sz="2160" dirty="0"/>
              <a:t>each</a:t>
            </a:r>
            <a:r>
              <a:rPr kumimoji="1" lang="zh-CN" altLang="en-US" sz="2160" dirty="0"/>
              <a:t> </a:t>
            </a:r>
            <a:r>
              <a:rPr kumimoji="1" lang="en-US" altLang="zh-CN" sz="2160" dirty="0"/>
              <a:t>instruction</a:t>
            </a:r>
          </a:p>
          <a:p>
            <a:pPr lvl="1"/>
            <a:r>
              <a:rPr kumimoji="1" lang="en-US" altLang="zh-CN" sz="2160" dirty="0"/>
              <a:t>Acceptable</a:t>
            </a:r>
            <a:r>
              <a:rPr kumimoji="1" lang="zh-CN" altLang="en-US" sz="2160" dirty="0"/>
              <a:t> </a:t>
            </a:r>
            <a:r>
              <a:rPr kumimoji="1" lang="en-US" altLang="zh-CN" sz="2160" dirty="0"/>
              <a:t>performance</a:t>
            </a:r>
          </a:p>
          <a:p>
            <a:pPr lvl="2"/>
            <a:endParaRPr kumimoji="1" lang="zh-CN" altLang="en-US" sz="2160" dirty="0"/>
          </a:p>
        </p:txBody>
      </p:sp>
      <p:sp>
        <p:nvSpPr>
          <p:cNvPr id="4" name="灯片编号占位符 3">
            <a:extLst>
              <a:ext uri="{FF2B5EF4-FFF2-40B4-BE49-F238E27FC236}">
                <a16:creationId xmlns:a16="http://schemas.microsoft.com/office/drawing/2014/main" id="{ADF8D7E1-42B2-9846-9E94-F69A2374634C}"/>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61</a:t>
            </a:fld>
            <a:endParaRPr lang="zh-CN" altLang="en-US" dirty="0">
              <a:solidFill>
                <a:srgbClr val="000000">
                  <a:tint val="75000"/>
                </a:srgbClr>
              </a:solidFill>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88356F3-3F4C-204C-9BCD-A0128500444E}"/>
                  </a:ext>
                </a:extLst>
              </p:cNvPr>
              <p:cNvSpPr/>
              <p:nvPr/>
            </p:nvSpPr>
            <p:spPr>
              <a:xfrm>
                <a:off x="4323429" y="3784276"/>
                <a:ext cx="2765501" cy="1060355"/>
              </a:xfrm>
              <a:prstGeom prst="rect">
                <a:avLst/>
              </a:prstGeom>
            </p:spPr>
            <p:txBody>
              <a:bodyPr wrap="none">
                <a:spAutoFit/>
              </a:bodyPr>
              <a:lstStyle/>
              <a:p>
                <a:pPr defTabSz="1097280"/>
                <a14:m>
                  <m:oMathPara xmlns:m="http://schemas.openxmlformats.org/officeDocument/2006/math">
                    <m:oMathParaPr>
                      <m:jc m:val="centerGroup"/>
                    </m:oMathParaPr>
                    <m:oMath xmlns:m="http://schemas.openxmlformats.org/officeDocument/2006/math">
                      <m:f>
                        <m:fPr>
                          <m:ctrlPr>
                            <a:rPr kumimoji="1" lang="en-US" altLang="zh-CN" sz="3360" b="1" i="1" dirty="0">
                              <a:solidFill>
                                <a:srgbClr val="000000"/>
                              </a:solidFill>
                              <a:latin typeface="Cambria Math" panose="02040503050406030204" pitchFamily="18" charset="0"/>
                            </a:rPr>
                          </m:ctrlPr>
                        </m:fPr>
                        <m:num>
                          <m:r>
                            <a:rPr kumimoji="1" lang="en-US" altLang="zh-CN" sz="3360" b="1" i="1" dirty="0">
                              <a:solidFill>
                                <a:srgbClr val="000000"/>
                              </a:solidFill>
                              <a:latin typeface="Cambria Math" panose="02040503050406030204" pitchFamily="18" charset="0"/>
                            </a:rPr>
                            <m:t>𝑬𝒏𝒆𝒓𝒈𝒚</m:t>
                          </m:r>
                        </m:num>
                        <m:den>
                          <m:r>
                            <a:rPr kumimoji="1" lang="en-US" altLang="zh-CN" sz="3360" b="1" i="1" dirty="0">
                              <a:solidFill>
                                <a:srgbClr val="000000"/>
                              </a:solidFill>
                              <a:latin typeface="Cambria Math" panose="02040503050406030204" pitchFamily="18" charset="0"/>
                            </a:rPr>
                            <m:t>𝑰𝒏𝒔𝒕𝒓𝒖𝒄𝒕𝒊𝒐𝒏</m:t>
                          </m:r>
                        </m:den>
                      </m:f>
                    </m:oMath>
                  </m:oMathPara>
                </a14:m>
                <a:endParaRPr lang="zh-CN" altLang="en-US" sz="3360" dirty="0">
                  <a:solidFill>
                    <a:srgbClr val="000000"/>
                  </a:solidFill>
                  <a:latin typeface="Arial" panose="020B0604020202020204"/>
                  <a:ea typeface="微软雅黑"/>
                </a:endParaRPr>
              </a:p>
            </p:txBody>
          </p:sp>
        </mc:Choice>
        <mc:Fallback xmlns="">
          <p:sp>
            <p:nvSpPr>
              <p:cNvPr id="5" name="矩形 4">
                <a:extLst>
                  <a:ext uri="{FF2B5EF4-FFF2-40B4-BE49-F238E27FC236}">
                    <a16:creationId xmlns:a16="http://schemas.microsoft.com/office/drawing/2014/main" id="{A88356F3-3F4C-204C-9BCD-A0128500444E}"/>
                  </a:ext>
                </a:extLst>
              </p:cNvPr>
              <p:cNvSpPr>
                <a:spLocks noRot="1" noChangeAspect="1" noMove="1" noResize="1" noEditPoints="1" noAdjustHandles="1" noChangeArrowheads="1" noChangeShapeType="1" noTextEdit="1"/>
              </p:cNvSpPr>
              <p:nvPr/>
            </p:nvSpPr>
            <p:spPr>
              <a:xfrm>
                <a:off x="4323429" y="3784276"/>
                <a:ext cx="2765501" cy="1060355"/>
              </a:xfrm>
              <a:prstGeom prst="rect">
                <a:avLst/>
              </a:prstGeom>
              <a:blipFill>
                <a:blip r:embed="rId3"/>
                <a:stretch>
                  <a:fillRect/>
                </a:stretch>
              </a:blipFill>
            </p:spPr>
            <p:txBody>
              <a:bodyPr/>
              <a:lstStyle/>
              <a:p>
                <a:r>
                  <a:rPr lang="zh-CN" altLang="en-US">
                    <a:noFill/>
                  </a:rPr>
                  <a:t> </a:t>
                </a:r>
              </a:p>
            </p:txBody>
          </p:sp>
        </mc:Fallback>
      </mc:AlternateContent>
      <p:sp>
        <p:nvSpPr>
          <p:cNvPr id="6" name="下箭头 5">
            <a:extLst>
              <a:ext uri="{FF2B5EF4-FFF2-40B4-BE49-F238E27FC236}">
                <a16:creationId xmlns:a16="http://schemas.microsoft.com/office/drawing/2014/main" id="{E72EAF13-0D44-5846-82F5-1F6AA8C2BB7A}"/>
              </a:ext>
            </a:extLst>
          </p:cNvPr>
          <p:cNvSpPr/>
          <p:nvPr/>
        </p:nvSpPr>
        <p:spPr>
          <a:xfrm>
            <a:off x="7132915" y="3416353"/>
            <a:ext cx="518458" cy="18146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7" name="页脚占位符 4">
            <a:extLst>
              <a:ext uri="{FF2B5EF4-FFF2-40B4-BE49-F238E27FC236}">
                <a16:creationId xmlns:a16="http://schemas.microsoft.com/office/drawing/2014/main" id="{BA347C3F-6F2F-774E-9E2E-6FA9E7DB80DB}"/>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spTree>
    <p:extLst>
      <p:ext uri="{BB962C8B-B14F-4D97-AF65-F5344CB8AC3E}">
        <p14:creationId xmlns:p14="http://schemas.microsoft.com/office/powerpoint/2010/main" val="1043392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D3750-4EC4-8441-9FCE-78B89AEF802A}"/>
              </a:ext>
            </a:extLst>
          </p:cNvPr>
          <p:cNvSpPr>
            <a:spLocks noGrp="1"/>
          </p:cNvSpPr>
          <p:nvPr>
            <p:ph type="title"/>
          </p:nvPr>
        </p:nvSpPr>
        <p:spPr>
          <a:xfrm>
            <a:off x="1158240" y="274639"/>
            <a:ext cx="9875520" cy="1080530"/>
          </a:xfrm>
        </p:spPr>
        <p:txBody>
          <a:bodyPr>
            <a:normAutofit fontScale="90000"/>
          </a:bodyPr>
          <a:lstStyle/>
          <a:p>
            <a:r>
              <a:rPr kumimoji="1" lang="en-US" altLang="zh-CN" dirty="0"/>
              <a:t>Normalize</a:t>
            </a:r>
            <a:r>
              <a:rPr kumimoji="1" lang="zh-CN" altLang="en-US" dirty="0"/>
              <a:t> </a:t>
            </a:r>
            <a:r>
              <a:rPr kumimoji="1" lang="en-US" altLang="zh-CN" dirty="0"/>
              <a:t>CPU</a:t>
            </a:r>
            <a:r>
              <a:rPr kumimoji="1" lang="zh-CN" altLang="en-US" dirty="0"/>
              <a:t> </a:t>
            </a:r>
            <a:r>
              <a:rPr kumimoji="1" lang="en-US" altLang="zh-CN" dirty="0"/>
              <a:t>Capacity/Performance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1135C7-ACA6-6A4E-A566-711227CC7030}"/>
                  </a:ext>
                </a:extLst>
              </p:cNvPr>
              <p:cNvSpPr>
                <a:spLocks noGrp="1"/>
              </p:cNvSpPr>
              <p:nvPr>
                <p:ph idx="1"/>
              </p:nvPr>
            </p:nvSpPr>
            <p:spPr>
              <a:xfrm>
                <a:off x="800377" y="1614399"/>
                <a:ext cx="10424160" cy="4525963"/>
              </a:xfrm>
            </p:spPr>
            <p:txBody>
              <a:bodyPr>
                <a:noAutofit/>
              </a:bodyPr>
              <a:lstStyle/>
              <a:p>
                <a:r>
                  <a:rPr kumimoji="1" lang="en-US" altLang="zh-CN" sz="2640" dirty="0"/>
                  <a:t>Assume</a:t>
                </a:r>
                <a:r>
                  <a:rPr kumimoji="1" lang="zh-CN" altLang="en-US" sz="2640" dirty="0"/>
                  <a:t> </a:t>
                </a:r>
                <a:r>
                  <a:rPr kumimoji="1" lang="en-US" altLang="zh-CN" sz="2640" dirty="0"/>
                  <a:t>that</a:t>
                </a:r>
                <a:r>
                  <a:rPr kumimoji="1" lang="zh-CN" altLang="en-US" sz="2640" dirty="0"/>
                  <a:t> </a:t>
                </a:r>
                <a:r>
                  <a:rPr kumimoji="1" lang="en-US" altLang="zh-CN" sz="2640" dirty="0"/>
                  <a:t>the</a:t>
                </a:r>
                <a:r>
                  <a:rPr kumimoji="1" lang="zh-CN" altLang="en-US" sz="2640" dirty="0"/>
                  <a:t> </a:t>
                </a:r>
                <a:r>
                  <a:rPr kumimoji="1" lang="en-US" altLang="zh-CN" sz="2640" dirty="0"/>
                  <a:t>maximum</a:t>
                </a:r>
                <a:r>
                  <a:rPr kumimoji="1" lang="zh-CN" altLang="en-US" sz="2640" dirty="0"/>
                  <a:t> </a:t>
                </a:r>
                <a:r>
                  <a:rPr kumimoji="1" lang="en-US" altLang="zh-CN" sz="2640" dirty="0"/>
                  <a:t>performance/capacity</a:t>
                </a:r>
                <a:r>
                  <a:rPr kumimoji="1" lang="zh-CN" altLang="en-US" sz="2640" dirty="0"/>
                  <a:t> </a:t>
                </a:r>
                <a:r>
                  <a:rPr kumimoji="1" lang="en-US" altLang="zh-CN" sz="2640" dirty="0"/>
                  <a:t>is</a:t>
                </a:r>
                <a:r>
                  <a:rPr kumimoji="1" lang="zh-CN" altLang="en-US" sz="2640" dirty="0"/>
                  <a:t> </a:t>
                </a:r>
                <a:r>
                  <a:rPr kumimoji="1" lang="en-US" altLang="zh-CN" sz="2640" dirty="0"/>
                  <a:t>1024</a:t>
                </a:r>
              </a:p>
              <a:p>
                <a:pPr lvl="1"/>
                <a:r>
                  <a:rPr kumimoji="1" lang="en-US" altLang="zh-CN" dirty="0"/>
                  <a:t>If</a:t>
                </a:r>
                <a:r>
                  <a:rPr kumimoji="1" lang="zh-CN" altLang="en-US" dirty="0"/>
                  <a:t> </a:t>
                </a:r>
                <a:r>
                  <a:rPr kumimoji="1" lang="en-US" altLang="zh-CN" dirty="0"/>
                  <a:t>CPU1</a:t>
                </a:r>
                <a:r>
                  <a:rPr kumimoji="1" lang="zh-CN" altLang="en-US" dirty="0"/>
                  <a:t> </a:t>
                </a:r>
                <a:r>
                  <a:rPr kumimoji="1" lang="en-US" altLang="zh-CN" dirty="0"/>
                  <a:t>needs</a:t>
                </a:r>
                <a:r>
                  <a:rPr kumimoji="1" lang="zh-CN" altLang="en-US" dirty="0"/>
                  <a:t> </a:t>
                </a:r>
                <a:r>
                  <a:rPr kumimoji="1" lang="en-US" altLang="zh-CN" dirty="0"/>
                  <a:t>2x</a:t>
                </a:r>
                <a:r>
                  <a:rPr kumimoji="1" lang="zh-CN" altLang="en-US" dirty="0"/>
                  <a:t> </a:t>
                </a:r>
                <a:r>
                  <a:rPr kumimoji="1" lang="en-US" altLang="zh-CN" dirty="0"/>
                  <a:t>time</a:t>
                </a:r>
                <a:r>
                  <a:rPr kumimoji="1" lang="zh-CN" altLang="en-US" dirty="0"/>
                  <a:t> </a:t>
                </a:r>
                <a:r>
                  <a:rPr kumimoji="1" lang="en-US" altLang="zh-CN" dirty="0"/>
                  <a:t>to</a:t>
                </a:r>
                <a:r>
                  <a:rPr kumimoji="1" lang="zh-CN" altLang="en-US" dirty="0"/>
                  <a:t> </a:t>
                </a:r>
                <a:r>
                  <a:rPr kumimoji="1" lang="en-US" altLang="zh-CN" dirty="0"/>
                  <a:t>handle</a:t>
                </a:r>
                <a:r>
                  <a:rPr kumimoji="1" lang="zh-CN" altLang="en-US" dirty="0"/>
                  <a:t> </a:t>
                </a:r>
                <a:r>
                  <a:rPr kumimoji="1" lang="en-US" altLang="zh-CN" dirty="0"/>
                  <a:t>a</a:t>
                </a:r>
                <a:r>
                  <a:rPr kumimoji="1" lang="zh-CN" altLang="en-US" dirty="0"/>
                  <a:t> </a:t>
                </a:r>
                <a:r>
                  <a:rPr kumimoji="1" lang="en-US" altLang="zh-CN" dirty="0"/>
                  <a:t>task</a:t>
                </a:r>
                <a:r>
                  <a:rPr kumimoji="1" lang="zh-CN" altLang="en-US" dirty="0"/>
                  <a:t> </a:t>
                </a:r>
                <a:r>
                  <a:rPr kumimoji="1" lang="en-US" altLang="zh-CN" dirty="0"/>
                  <a:t>compared</a:t>
                </a:r>
                <a:r>
                  <a:rPr kumimoji="1" lang="zh-CN" altLang="en-US" dirty="0"/>
                  <a:t> </a:t>
                </a:r>
                <a:r>
                  <a:rPr kumimoji="1" lang="en-US" altLang="zh-CN" dirty="0"/>
                  <a:t>with</a:t>
                </a:r>
                <a:r>
                  <a:rPr kumimoji="1" lang="zh-CN" altLang="en-US" dirty="0"/>
                  <a:t> </a:t>
                </a:r>
                <a:r>
                  <a:rPr kumimoji="1" lang="en-US" altLang="zh-CN" dirty="0"/>
                  <a:t>CPU2</a:t>
                </a:r>
              </a:p>
              <a:p>
                <a:pPr lvl="2"/>
                <a14:m>
                  <m:oMath xmlns:m="http://schemas.openxmlformats.org/officeDocument/2006/math">
                    <m:r>
                      <a:rPr kumimoji="1" lang="en-US" altLang="zh-CN" i="1" dirty="0">
                        <a:latin typeface="Cambria Math" panose="02040503050406030204" pitchFamily="18" charset="0"/>
                      </a:rPr>
                      <m:t>𝐶𝑎𝑝𝑎𝑐𝑖𝑡</m:t>
                    </m:r>
                    <m:sSub>
                      <m:sSubPr>
                        <m:ctrlPr>
                          <a:rPr kumimoji="1" lang="en-US" altLang="zh-CN" b="0" i="1" dirty="0" smtClean="0">
                            <a:latin typeface="Cambria Math" panose="02040503050406030204" pitchFamily="18" charset="0"/>
                          </a:rPr>
                        </m:ctrlPr>
                      </m:sSubPr>
                      <m:e>
                        <m:r>
                          <a:rPr kumimoji="1" lang="en-US" altLang="zh-CN" i="1" dirty="0">
                            <a:latin typeface="Cambria Math" panose="02040503050406030204" pitchFamily="18" charset="0"/>
                          </a:rPr>
                          <m:t>𝑦</m:t>
                        </m:r>
                      </m:e>
                      <m:sub>
                        <m:r>
                          <a:rPr kumimoji="1" lang="en-US" altLang="zh-CN" b="0" i="0" dirty="0" smtClean="0">
                            <a:latin typeface="Cambria Math" panose="02040503050406030204" pitchFamily="18" charset="0"/>
                          </a:rPr>
                          <m:t>2</m:t>
                        </m:r>
                      </m:sub>
                    </m:sSub>
                    <m:r>
                      <a:rPr kumimoji="1" lang="en-US" altLang="zh-CN" b="0" i="0" dirty="0" smtClean="0">
                        <a:latin typeface="Cambria Math" panose="02040503050406030204" pitchFamily="18" charset="0"/>
                      </a:rPr>
                      <m:t>=</m:t>
                    </m:r>
                    <m:r>
                      <a:rPr kumimoji="1" lang="en-US" altLang="zh-CN" b="0" i="1" dirty="0" smtClean="0">
                        <a:latin typeface="Cambria Math" panose="02040503050406030204" pitchFamily="18" charset="0"/>
                      </a:rPr>
                      <m:t>2</m:t>
                    </m:r>
                    <m:r>
                      <a:rPr kumimoji="1" lang="zh-CN" altLang="en-US" b="0" i="1" dirty="0" smtClean="0">
                        <a:latin typeface="Cambria Math" panose="02040503050406030204" pitchFamily="18" charset="0"/>
                      </a:rPr>
                      <m:t>∗</m:t>
                    </m:r>
                    <m:r>
                      <a:rPr kumimoji="1" lang="en-US" altLang="zh-CN" i="1" dirty="0">
                        <a:latin typeface="Cambria Math" panose="02040503050406030204" pitchFamily="18" charset="0"/>
                      </a:rPr>
                      <m:t>𝐶𝑎𝑝𝑎𝑐𝑖𝑡</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𝑦</m:t>
                        </m:r>
                      </m:e>
                      <m:sub>
                        <m:r>
                          <a:rPr kumimoji="1" lang="en-US" altLang="zh-CN" b="0" i="0" dirty="0" smtClean="0">
                            <a:latin typeface="Cambria Math" panose="02040503050406030204" pitchFamily="18" charset="0"/>
                          </a:rPr>
                          <m:t>1</m:t>
                        </m:r>
                      </m:sub>
                    </m:sSub>
                  </m:oMath>
                </a14:m>
                <a:endParaRPr kumimoji="1" lang="en-US" altLang="zh-CN" dirty="0"/>
              </a:p>
              <a:p>
                <a:endParaRPr kumimoji="1" lang="en-US" altLang="zh-CN" sz="2640" dirty="0"/>
              </a:p>
              <a:p>
                <a:r>
                  <a:rPr kumimoji="1" lang="en-US" altLang="zh-CN" sz="2640" dirty="0"/>
                  <a:t>Reminder:</a:t>
                </a:r>
                <a:r>
                  <a:rPr kumimoji="1" lang="zh-CN" altLang="en-US" sz="2640" dirty="0"/>
                  <a:t> </a:t>
                </a:r>
                <a:r>
                  <a:rPr kumimoji="1" lang="en-US" altLang="zh-CN" sz="2640" dirty="0"/>
                  <a:t>PELT’s</a:t>
                </a:r>
                <a:r>
                  <a:rPr kumimoji="1" lang="zh-CN" altLang="en-US" sz="2640" dirty="0"/>
                  <a:t> </a:t>
                </a:r>
                <a14:m>
                  <m:oMath xmlns:m="http://schemas.openxmlformats.org/officeDocument/2006/math">
                    <m:r>
                      <a:rPr kumimoji="1" lang="en-US" altLang="zh-CN" sz="2640" i="1">
                        <a:latin typeface="Cambria Math" panose="02040503050406030204" pitchFamily="18" charset="0"/>
                      </a:rPr>
                      <m:t>𝑪𝒑𝒖𝑺𝒄𝒂𝒍𝒆𝑭𝒂𝒄𝒕𝒐𝒓</m:t>
                    </m:r>
                  </m:oMath>
                </a14:m>
                <a:endParaRPr kumimoji="1" lang="en-US" altLang="zh-CN" sz="2640" dirty="0"/>
              </a:p>
              <a:p>
                <a:pPr lvl="1"/>
                <a14:m>
                  <m:oMath xmlns:m="http://schemas.openxmlformats.org/officeDocument/2006/math">
                    <m:r>
                      <a:rPr kumimoji="1" lang="en-US" altLang="zh-CN" sz="2160" b="1" i="1">
                        <a:latin typeface="Cambria Math" panose="02040503050406030204" pitchFamily="18" charset="0"/>
                      </a:rPr>
                      <m:t>𝑪𝒑𝒖𝑺𝒄𝒂𝒍𝒆𝑭𝒂𝒄𝒕𝒐𝒓</m:t>
                    </m:r>
                  </m:oMath>
                </a14:m>
                <a:r>
                  <a:rPr kumimoji="1" lang="zh-CN" altLang="en-US" sz="2160" dirty="0"/>
                  <a:t> </a:t>
                </a:r>
                <a:r>
                  <a:rPr kumimoji="1" lang="en-US" altLang="zh-CN" sz="2160" dirty="0" err="1"/>
                  <a:t>depnds</a:t>
                </a:r>
                <a:r>
                  <a:rPr kumimoji="1" lang="zh-CN" altLang="en-US" sz="2160" dirty="0"/>
                  <a:t> </a:t>
                </a:r>
                <a:r>
                  <a:rPr kumimoji="1" lang="en-US" altLang="zh-CN" sz="2160" dirty="0"/>
                  <a:t>on</a:t>
                </a:r>
                <a:r>
                  <a:rPr kumimoji="1" lang="zh-CN" altLang="en-US" sz="2160" dirty="0"/>
                  <a:t> </a:t>
                </a:r>
                <a:r>
                  <a:rPr kumimoji="1" lang="en-US" altLang="zh-CN" sz="2160" dirty="0"/>
                  <a:t>CPU</a:t>
                </a:r>
                <a:r>
                  <a:rPr kumimoji="1" lang="zh-CN" altLang="en-US" sz="2160" dirty="0"/>
                  <a:t> </a:t>
                </a:r>
                <a:r>
                  <a:rPr kumimoji="1" lang="en-US" altLang="zh-CN" sz="2160" dirty="0"/>
                  <a:t>capacity</a:t>
                </a:r>
                <a:endParaRPr kumimoji="1" lang="en-US" altLang="zh-CN" sz="1920" dirty="0"/>
              </a:p>
              <a:p>
                <a:pPr lvl="1"/>
                <a:r>
                  <a:rPr kumimoji="1" lang="en-US" altLang="zh-CN" dirty="0"/>
                  <a:t>A</a:t>
                </a:r>
                <a:r>
                  <a:rPr kumimoji="1" lang="zh-CN" altLang="en-US" dirty="0"/>
                  <a:t> </a:t>
                </a:r>
                <a:r>
                  <a:rPr kumimoji="1" lang="en-US" altLang="zh-CN" dirty="0"/>
                  <a:t>task</a:t>
                </a:r>
                <a:r>
                  <a:rPr kumimoji="1" lang="zh-CN" altLang="en-US" dirty="0"/>
                  <a:t> </a:t>
                </a:r>
                <a:r>
                  <a:rPr kumimoji="1" lang="en-US" altLang="zh-CN" dirty="0"/>
                  <a:t>with</a:t>
                </a:r>
                <a:r>
                  <a:rPr kumimoji="1" lang="zh-CN" altLang="en-US" dirty="0"/>
                  <a:t> </a:t>
                </a:r>
                <a:r>
                  <a:rPr kumimoji="1" lang="en-US" altLang="zh-CN" b="1" i="1" dirty="0">
                    <a:solidFill>
                      <a:schemeClr val="accent1"/>
                    </a:solidFill>
                  </a:rPr>
                  <a:t>load=1024</a:t>
                </a:r>
                <a:r>
                  <a:rPr kumimoji="1" lang="zh-CN" altLang="en-US" dirty="0"/>
                  <a:t> </a:t>
                </a:r>
                <a:r>
                  <a:rPr kumimoji="1" lang="en-US" altLang="zh-CN" dirty="0"/>
                  <a:t>needs</a:t>
                </a:r>
                <a:r>
                  <a:rPr kumimoji="1" lang="zh-CN" altLang="en-US" dirty="0"/>
                  <a:t> </a:t>
                </a:r>
                <a:r>
                  <a:rPr kumimoji="1" lang="en-US" altLang="zh-CN" dirty="0"/>
                  <a:t>one</a:t>
                </a:r>
                <a:r>
                  <a:rPr kumimoji="1" lang="zh-CN" altLang="en-US" dirty="0"/>
                  <a:t> </a:t>
                </a:r>
                <a:r>
                  <a:rPr kumimoji="1" lang="en-US" altLang="zh-CN" dirty="0"/>
                  <a:t>unit</a:t>
                </a:r>
                <a:r>
                  <a:rPr kumimoji="1" lang="zh-CN" altLang="en-US" dirty="0"/>
                  <a:t> </a:t>
                </a:r>
                <a:r>
                  <a:rPr kumimoji="1" lang="en-US" altLang="zh-CN" dirty="0"/>
                  <a:t>time</a:t>
                </a:r>
                <a:r>
                  <a:rPr kumimoji="1" lang="zh-CN" altLang="en-US" dirty="0"/>
                  <a:t> </a:t>
                </a:r>
                <a:r>
                  <a:rPr kumimoji="1" lang="en-US" altLang="zh-CN" dirty="0"/>
                  <a:t>to</a:t>
                </a:r>
                <a:r>
                  <a:rPr kumimoji="1" lang="zh-CN" altLang="en-US" dirty="0"/>
                  <a:t> </a:t>
                </a:r>
                <a:r>
                  <a:rPr kumimoji="1" lang="en-US" altLang="zh-CN" dirty="0"/>
                  <a:t>handle</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CPU</a:t>
                </a:r>
                <a:r>
                  <a:rPr kumimoji="1" lang="zh-CN" altLang="en-US" dirty="0"/>
                  <a:t> </a:t>
                </a:r>
                <a:r>
                  <a:rPr kumimoji="1" lang="en-US" altLang="zh-CN" dirty="0"/>
                  <a:t>with</a:t>
                </a:r>
                <a:r>
                  <a:rPr kumimoji="1" lang="zh-CN" altLang="en-US" dirty="0"/>
                  <a:t> </a:t>
                </a:r>
                <a:r>
                  <a:rPr kumimoji="1" lang="en-US" altLang="zh-CN" b="1" i="1" dirty="0">
                    <a:solidFill>
                      <a:schemeClr val="accent1"/>
                    </a:solidFill>
                  </a:rPr>
                  <a:t>capacity=1024</a:t>
                </a:r>
              </a:p>
              <a:p>
                <a:pPr lvl="2"/>
                <a:endParaRPr kumimoji="1" lang="zh-CN" altLang="en-US" sz="2160" dirty="0"/>
              </a:p>
            </p:txBody>
          </p:sp>
        </mc:Choice>
        <mc:Fallback xmlns="">
          <p:sp>
            <p:nvSpPr>
              <p:cNvPr id="3" name="内容占位符 2">
                <a:extLst>
                  <a:ext uri="{FF2B5EF4-FFF2-40B4-BE49-F238E27FC236}">
                    <a16:creationId xmlns:a16="http://schemas.microsoft.com/office/drawing/2014/main" id="{401135C7-ACA6-6A4E-A566-711227CC7030}"/>
                  </a:ext>
                </a:extLst>
              </p:cNvPr>
              <p:cNvSpPr>
                <a:spLocks noGrp="1" noRot="1" noChangeAspect="1" noMove="1" noResize="1" noEditPoints="1" noAdjustHandles="1" noChangeArrowheads="1" noChangeShapeType="1" noTextEdit="1"/>
              </p:cNvSpPr>
              <p:nvPr>
                <p:ph idx="1"/>
              </p:nvPr>
            </p:nvSpPr>
            <p:spPr>
              <a:xfrm>
                <a:off x="800377" y="1614399"/>
                <a:ext cx="10424160" cy="4525963"/>
              </a:xfrm>
              <a:blipFill>
                <a:blip r:embed="rId3"/>
                <a:stretch>
                  <a:fillRect l="-936" t="-53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DF8D7E1-42B2-9846-9E94-F69A2374634C}"/>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62</a:t>
            </a:fld>
            <a:endParaRPr lang="zh-CN" altLang="en-US">
              <a:solidFill>
                <a:srgbClr val="000000">
                  <a:tint val="75000"/>
                </a:srgbClr>
              </a:solidFill>
            </a:endParaRPr>
          </a:p>
        </p:txBody>
      </p:sp>
      <p:sp>
        <p:nvSpPr>
          <p:cNvPr id="5" name="页脚占位符 4">
            <a:extLst>
              <a:ext uri="{FF2B5EF4-FFF2-40B4-BE49-F238E27FC236}">
                <a16:creationId xmlns:a16="http://schemas.microsoft.com/office/drawing/2014/main" id="{B63059F4-27E6-CC41-A911-62A9FC9ED50A}"/>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spTree>
    <p:extLst>
      <p:ext uri="{BB962C8B-B14F-4D97-AF65-F5344CB8AC3E}">
        <p14:creationId xmlns:p14="http://schemas.microsoft.com/office/powerpoint/2010/main" val="2243376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D3750-4EC4-8441-9FCE-78B89AEF802A}"/>
              </a:ext>
            </a:extLst>
          </p:cNvPr>
          <p:cNvSpPr>
            <a:spLocks noGrp="1"/>
          </p:cNvSpPr>
          <p:nvPr>
            <p:ph type="title"/>
          </p:nvPr>
        </p:nvSpPr>
        <p:spPr>
          <a:xfrm>
            <a:off x="1158240" y="274639"/>
            <a:ext cx="9875520" cy="1080530"/>
          </a:xfrm>
        </p:spPr>
        <p:txBody>
          <a:bodyPr/>
          <a:lstStyle/>
          <a:p>
            <a:pPr lvl="1"/>
            <a:r>
              <a:rPr kumimoji="1" lang="en-US" altLang="zh-CN" sz="4320" b="1" kern="1200" dirty="0">
                <a:solidFill>
                  <a:schemeClr val="accent1"/>
                </a:solidFill>
                <a:latin typeface="+mj-lt"/>
                <a:ea typeface="+mj-ea"/>
              </a:rPr>
              <a:t>Energy</a:t>
            </a:r>
            <a:r>
              <a:rPr kumimoji="1" lang="zh-CN" altLang="en-US" sz="4320" b="1" kern="1200" dirty="0">
                <a:solidFill>
                  <a:schemeClr val="accent1"/>
                </a:solidFill>
                <a:latin typeface="+mj-lt"/>
                <a:ea typeface="+mj-ea"/>
              </a:rPr>
              <a:t> </a:t>
            </a:r>
            <a:r>
              <a:rPr kumimoji="1" lang="en-US" altLang="zh-CN" sz="4320" b="1" kern="1200" dirty="0">
                <a:solidFill>
                  <a:schemeClr val="accent1"/>
                </a:solidFill>
                <a:latin typeface="+mj-lt"/>
                <a:ea typeface="+mj-ea"/>
              </a:rPr>
              <a:t>Model</a:t>
            </a:r>
          </a:p>
        </p:txBody>
      </p:sp>
      <p:sp>
        <p:nvSpPr>
          <p:cNvPr id="3" name="内容占位符 2">
            <a:extLst>
              <a:ext uri="{FF2B5EF4-FFF2-40B4-BE49-F238E27FC236}">
                <a16:creationId xmlns:a16="http://schemas.microsoft.com/office/drawing/2014/main" id="{401135C7-ACA6-6A4E-A566-711227CC7030}"/>
              </a:ext>
            </a:extLst>
          </p:cNvPr>
          <p:cNvSpPr>
            <a:spLocks noGrp="1"/>
          </p:cNvSpPr>
          <p:nvPr>
            <p:ph idx="1"/>
          </p:nvPr>
        </p:nvSpPr>
        <p:spPr>
          <a:xfrm>
            <a:off x="800377" y="1614399"/>
            <a:ext cx="10424160" cy="2765107"/>
          </a:xfrm>
        </p:spPr>
        <p:txBody>
          <a:bodyPr>
            <a:noAutofit/>
          </a:bodyPr>
          <a:lstStyle/>
          <a:p>
            <a:r>
              <a:rPr kumimoji="1" lang="en-US" altLang="zh-CN" sz="2160" dirty="0"/>
              <a:t>A</a:t>
            </a:r>
            <a:r>
              <a:rPr kumimoji="1" lang="zh-CN" altLang="en-US" sz="2160" dirty="0"/>
              <a:t> </a:t>
            </a:r>
            <a:r>
              <a:rPr kumimoji="1" lang="en-US" altLang="zh-CN" sz="2160" dirty="0"/>
              <a:t>quantitative</a:t>
            </a:r>
            <a:r>
              <a:rPr kumimoji="1" lang="zh-CN" altLang="en-US" sz="2160" dirty="0"/>
              <a:t> </a:t>
            </a:r>
            <a:r>
              <a:rPr kumimoji="1" lang="en-US" altLang="zh-CN" sz="2160" dirty="0"/>
              <a:t>relation</a:t>
            </a:r>
            <a:r>
              <a:rPr kumimoji="1" lang="zh-CN" altLang="en-US" sz="2160" dirty="0"/>
              <a:t> </a:t>
            </a:r>
            <a:r>
              <a:rPr kumimoji="1" lang="en-US" altLang="zh-CN" sz="2160" dirty="0"/>
              <a:t>between</a:t>
            </a:r>
            <a:r>
              <a:rPr kumimoji="1" lang="zh-CN" altLang="en-US" sz="2160" dirty="0"/>
              <a:t> </a:t>
            </a:r>
            <a:r>
              <a:rPr kumimoji="1" lang="en-US" altLang="zh-CN" sz="2160" dirty="0"/>
              <a:t>CPU</a:t>
            </a:r>
            <a:r>
              <a:rPr kumimoji="1" lang="zh-CN" altLang="en-US" sz="2160" dirty="0"/>
              <a:t> </a:t>
            </a:r>
            <a:r>
              <a:rPr kumimoji="1" lang="en-US" altLang="zh-CN" sz="2160" dirty="0"/>
              <a:t>capacity/perf</a:t>
            </a:r>
            <a:r>
              <a:rPr kumimoji="1" lang="zh-CN" altLang="en-US" sz="2160" dirty="0"/>
              <a:t> </a:t>
            </a:r>
            <a:r>
              <a:rPr kumimoji="1" lang="en-US" altLang="zh-CN" sz="2160" dirty="0"/>
              <a:t>and</a:t>
            </a:r>
            <a:r>
              <a:rPr kumimoji="1" lang="zh-CN" altLang="en-US" sz="2160" dirty="0"/>
              <a:t> </a:t>
            </a:r>
            <a:r>
              <a:rPr kumimoji="1" lang="en-US" altLang="zh-CN" sz="2160" dirty="0"/>
              <a:t>power</a:t>
            </a:r>
            <a:r>
              <a:rPr kumimoji="1" lang="zh-CN" altLang="en-US" sz="2160" dirty="0"/>
              <a:t> </a:t>
            </a:r>
            <a:r>
              <a:rPr kumimoji="1" lang="en-US" altLang="zh-CN" sz="2160" dirty="0"/>
              <a:t>consumption</a:t>
            </a:r>
          </a:p>
          <a:p>
            <a:r>
              <a:rPr kumimoji="1" lang="en-US" altLang="zh-CN" sz="2160" dirty="0"/>
              <a:t>Multiple</a:t>
            </a:r>
            <a:r>
              <a:rPr kumimoji="1" lang="zh-CN" altLang="en-US" sz="2160" dirty="0"/>
              <a:t> </a:t>
            </a:r>
            <a:r>
              <a:rPr kumimoji="1" lang="en-US" altLang="zh-CN" sz="2160" dirty="0"/>
              <a:t>Performance</a:t>
            </a:r>
            <a:r>
              <a:rPr kumimoji="1" lang="zh-CN" altLang="en-US" sz="2160" dirty="0"/>
              <a:t> </a:t>
            </a:r>
            <a:r>
              <a:rPr kumimoji="1" lang="en-US" altLang="zh-CN" sz="2160" dirty="0"/>
              <a:t>Domain</a:t>
            </a:r>
            <a:r>
              <a:rPr kumimoji="1" lang="zh-CN" altLang="en-US" sz="2160" dirty="0"/>
              <a:t> </a:t>
            </a:r>
            <a:r>
              <a:rPr kumimoji="1" lang="en-US" altLang="zh-CN" sz="2160" dirty="0"/>
              <a:t>(or</a:t>
            </a:r>
            <a:r>
              <a:rPr kumimoji="1" lang="zh-CN" altLang="en-US" sz="2160" dirty="0"/>
              <a:t> </a:t>
            </a:r>
            <a:r>
              <a:rPr kumimoji="1" lang="en-US" altLang="zh-CN" sz="2160" dirty="0"/>
              <a:t>PD</a:t>
            </a:r>
            <a:r>
              <a:rPr kumimoji="1" lang="zh-CN" altLang="en-US" sz="2160" dirty="0"/>
              <a:t>）</a:t>
            </a:r>
            <a:endParaRPr kumimoji="1" lang="en-US" altLang="zh-CN" sz="2160" dirty="0"/>
          </a:p>
          <a:p>
            <a:pPr lvl="1"/>
            <a:r>
              <a:rPr kumimoji="1" lang="en-US" altLang="zh-CN" sz="1920" dirty="0"/>
              <a:t>CPU</a:t>
            </a:r>
            <a:r>
              <a:rPr kumimoji="1" lang="zh-CN" altLang="en-US" sz="1920" dirty="0"/>
              <a:t> </a:t>
            </a:r>
            <a:r>
              <a:rPr kumimoji="1" lang="en-US" altLang="zh-CN" sz="1920" dirty="0"/>
              <a:t>in</a:t>
            </a:r>
            <a:r>
              <a:rPr kumimoji="1" lang="zh-CN" altLang="en-US" sz="1920" dirty="0"/>
              <a:t> </a:t>
            </a:r>
            <a:r>
              <a:rPr kumimoji="1" lang="en-US" altLang="zh-CN" sz="1920" dirty="0"/>
              <a:t>the</a:t>
            </a:r>
            <a:r>
              <a:rPr kumimoji="1" lang="zh-CN" altLang="en-US" sz="1920" dirty="0"/>
              <a:t> </a:t>
            </a:r>
            <a:r>
              <a:rPr kumimoji="1" lang="en-US" altLang="zh-CN" sz="1920" dirty="0"/>
              <a:t>same</a:t>
            </a:r>
            <a:r>
              <a:rPr kumimoji="1" lang="zh-CN" altLang="en-US" sz="1920" dirty="0"/>
              <a:t> </a:t>
            </a:r>
            <a:r>
              <a:rPr kumimoji="1" lang="en-US" altLang="zh-CN" sz="1920" dirty="0"/>
              <a:t>PD</a:t>
            </a:r>
            <a:r>
              <a:rPr kumimoji="1" lang="zh-CN" altLang="en-US" sz="1920" dirty="0"/>
              <a:t> </a:t>
            </a:r>
            <a:r>
              <a:rPr kumimoji="1" lang="en-US" altLang="zh-CN" sz="1920" dirty="0"/>
              <a:t>should</a:t>
            </a:r>
            <a:r>
              <a:rPr kumimoji="1" lang="zh-CN" altLang="en-US" sz="1920" dirty="0"/>
              <a:t> </a:t>
            </a:r>
            <a:r>
              <a:rPr kumimoji="1" lang="en-US" altLang="zh-CN" sz="1920" dirty="0"/>
              <a:t>be</a:t>
            </a:r>
            <a:r>
              <a:rPr kumimoji="1" lang="zh-CN" altLang="en-US" sz="1920" dirty="0"/>
              <a:t> </a:t>
            </a:r>
            <a:r>
              <a:rPr kumimoji="1" lang="en-US" altLang="zh-CN" sz="1920" dirty="0"/>
              <a:t>homogeneous</a:t>
            </a:r>
          </a:p>
          <a:p>
            <a:pPr lvl="1"/>
            <a:r>
              <a:rPr kumimoji="1" lang="en-US" altLang="zh-CN" sz="1920" dirty="0"/>
              <a:t>A</a:t>
            </a:r>
            <a:r>
              <a:rPr kumimoji="1" lang="zh-CN" altLang="en-US" sz="1920" dirty="0"/>
              <a:t> </a:t>
            </a:r>
            <a:r>
              <a:rPr kumimoji="1" lang="en-US" altLang="zh-CN" sz="1920" dirty="0"/>
              <a:t>PD</a:t>
            </a:r>
            <a:r>
              <a:rPr kumimoji="1" lang="zh-CN" altLang="en-US" sz="1920" dirty="0"/>
              <a:t> </a:t>
            </a:r>
            <a:r>
              <a:rPr kumimoji="1" lang="en-US" altLang="zh-CN" sz="1920" dirty="0"/>
              <a:t>may</a:t>
            </a:r>
            <a:r>
              <a:rPr kumimoji="1" lang="zh-CN" altLang="en-US" sz="1920" dirty="0"/>
              <a:t> </a:t>
            </a:r>
            <a:r>
              <a:rPr kumimoji="1" lang="en-US" altLang="zh-CN" sz="1920" dirty="0"/>
              <a:t>have</a:t>
            </a:r>
            <a:r>
              <a:rPr kumimoji="1" lang="zh-CN" altLang="en-US" sz="1920" dirty="0"/>
              <a:t> </a:t>
            </a:r>
            <a:r>
              <a:rPr kumimoji="1" lang="en-US" altLang="zh-CN" sz="1920" dirty="0"/>
              <a:t>different</a:t>
            </a:r>
            <a:r>
              <a:rPr kumimoji="1" lang="zh-CN" altLang="en-US" sz="1920" dirty="0"/>
              <a:t> </a:t>
            </a:r>
            <a:r>
              <a:rPr kumimoji="1" lang="en-US" altLang="zh-CN" sz="1920" dirty="0"/>
              <a:t>Operation</a:t>
            </a:r>
            <a:r>
              <a:rPr kumimoji="1" lang="zh-CN" altLang="en-US" sz="1920" dirty="0"/>
              <a:t> </a:t>
            </a:r>
            <a:r>
              <a:rPr kumimoji="1" lang="en-US" altLang="zh-CN" sz="1920" dirty="0"/>
              <a:t>Performance</a:t>
            </a:r>
            <a:r>
              <a:rPr kumimoji="1" lang="zh-CN" altLang="en-US" sz="1920" dirty="0"/>
              <a:t> </a:t>
            </a:r>
            <a:r>
              <a:rPr kumimoji="1" lang="en-US" altLang="zh-CN" sz="1920" dirty="0"/>
              <a:t>Points</a:t>
            </a:r>
            <a:r>
              <a:rPr kumimoji="1" lang="zh-CN" altLang="en-US" sz="1920" dirty="0"/>
              <a:t>（</a:t>
            </a:r>
            <a:r>
              <a:rPr kumimoji="1" lang="en-US" altLang="zh-CN" sz="1920" dirty="0"/>
              <a:t>OPP</a:t>
            </a:r>
            <a:r>
              <a:rPr kumimoji="1" lang="zh-CN" altLang="en-US" sz="1920" dirty="0"/>
              <a:t>）</a:t>
            </a:r>
            <a:endParaRPr kumimoji="1" lang="en-US" altLang="zh-CN" sz="1920" dirty="0"/>
          </a:p>
          <a:p>
            <a:pPr lvl="2"/>
            <a:r>
              <a:rPr kumimoji="1" lang="en-US" altLang="zh-CN" sz="1680" dirty="0"/>
              <a:t>The</a:t>
            </a:r>
            <a:r>
              <a:rPr kumimoji="1" lang="zh-CN" altLang="en-US" sz="1680" dirty="0"/>
              <a:t> </a:t>
            </a:r>
            <a:r>
              <a:rPr kumimoji="1" lang="en-US" altLang="zh-CN" sz="1680" dirty="0"/>
              <a:t>maximum</a:t>
            </a:r>
            <a:r>
              <a:rPr kumimoji="1" lang="zh-CN" altLang="en-US" sz="1680" dirty="0"/>
              <a:t> </a:t>
            </a:r>
            <a:r>
              <a:rPr kumimoji="1" lang="en-US" altLang="zh-CN" sz="1680" dirty="0"/>
              <a:t>cap/perf</a:t>
            </a:r>
            <a:r>
              <a:rPr kumimoji="1" lang="zh-CN" altLang="en-US" sz="1680" dirty="0"/>
              <a:t> </a:t>
            </a:r>
            <a:r>
              <a:rPr kumimoji="1" lang="en-US" altLang="zh-CN" sz="1680" dirty="0"/>
              <a:t>in</a:t>
            </a:r>
            <a:r>
              <a:rPr kumimoji="1" lang="zh-CN" altLang="en-US" sz="1680" dirty="0"/>
              <a:t> </a:t>
            </a:r>
            <a:r>
              <a:rPr kumimoji="1" lang="en-US" altLang="zh-CN" sz="1680" dirty="0"/>
              <a:t>this</a:t>
            </a:r>
            <a:r>
              <a:rPr kumimoji="1" lang="zh-CN" altLang="en-US" sz="1680" dirty="0"/>
              <a:t> </a:t>
            </a:r>
            <a:r>
              <a:rPr kumimoji="1" lang="en-US" altLang="zh-CN" sz="1680" dirty="0"/>
              <a:t>mode</a:t>
            </a:r>
            <a:r>
              <a:rPr kumimoji="1" lang="zh-CN" altLang="en-US" sz="1680" dirty="0"/>
              <a:t> </a:t>
            </a:r>
            <a:r>
              <a:rPr kumimoji="1" lang="en-US" altLang="zh-CN" sz="1680" dirty="0"/>
              <a:t>and</a:t>
            </a:r>
            <a:r>
              <a:rPr kumimoji="1" lang="zh-CN" altLang="en-US" sz="1680" dirty="0"/>
              <a:t> </a:t>
            </a:r>
            <a:r>
              <a:rPr kumimoji="1" lang="en-US" altLang="zh-CN" sz="1680" dirty="0"/>
              <a:t>the</a:t>
            </a:r>
            <a:r>
              <a:rPr kumimoji="1" lang="zh-CN" altLang="en-US" sz="1680" dirty="0"/>
              <a:t> </a:t>
            </a:r>
            <a:r>
              <a:rPr kumimoji="1" lang="en-US" altLang="zh-CN" sz="1680" dirty="0"/>
              <a:t>unit</a:t>
            </a:r>
            <a:r>
              <a:rPr kumimoji="1" lang="zh-CN" altLang="en-US" sz="1680" dirty="0"/>
              <a:t> </a:t>
            </a:r>
            <a:r>
              <a:rPr kumimoji="1" lang="en-US" altLang="zh-CN" sz="1680" dirty="0"/>
              <a:t>energy</a:t>
            </a:r>
            <a:r>
              <a:rPr kumimoji="1" lang="zh-CN" altLang="en-US" sz="1680" dirty="0"/>
              <a:t> </a:t>
            </a:r>
            <a:r>
              <a:rPr kumimoji="1" lang="en-US" altLang="zh-CN" sz="1680" dirty="0"/>
              <a:t>consumption</a:t>
            </a:r>
          </a:p>
          <a:p>
            <a:pPr lvl="2"/>
            <a:r>
              <a:rPr kumimoji="1" lang="en-US" altLang="zh-CN" sz="1680" dirty="0"/>
              <a:t>CPUs</a:t>
            </a:r>
            <a:r>
              <a:rPr kumimoji="1" lang="zh-CN" altLang="en-US" sz="1680" dirty="0"/>
              <a:t> </a:t>
            </a:r>
            <a:r>
              <a:rPr kumimoji="1" lang="en-US" altLang="zh-CN" sz="1680" dirty="0"/>
              <a:t>in</a:t>
            </a:r>
            <a:r>
              <a:rPr kumimoji="1" lang="zh-CN" altLang="en-US" sz="1680" dirty="0"/>
              <a:t> </a:t>
            </a:r>
            <a:r>
              <a:rPr kumimoji="1" lang="en-US" altLang="zh-CN" sz="1680" dirty="0"/>
              <a:t>the</a:t>
            </a:r>
            <a:r>
              <a:rPr kumimoji="1" lang="zh-CN" altLang="en-US" sz="1680" dirty="0"/>
              <a:t> </a:t>
            </a:r>
            <a:r>
              <a:rPr kumimoji="1" lang="en-US" altLang="zh-CN" sz="1680" dirty="0"/>
              <a:t>same</a:t>
            </a:r>
            <a:r>
              <a:rPr kumimoji="1" lang="zh-CN" altLang="en-US" sz="1680" dirty="0"/>
              <a:t> </a:t>
            </a:r>
            <a:r>
              <a:rPr kumimoji="1" lang="en-US" altLang="zh-CN" sz="1680" dirty="0"/>
              <a:t>PD</a:t>
            </a:r>
            <a:r>
              <a:rPr kumimoji="1" lang="zh-CN" altLang="en-US" sz="1680" dirty="0"/>
              <a:t> </a:t>
            </a:r>
            <a:r>
              <a:rPr kumimoji="1" lang="en-US" altLang="zh-CN" sz="1680" dirty="0"/>
              <a:t>must</a:t>
            </a:r>
            <a:r>
              <a:rPr kumimoji="1" lang="zh-CN" altLang="en-US" sz="1680" dirty="0"/>
              <a:t> </a:t>
            </a:r>
            <a:r>
              <a:rPr kumimoji="1" lang="en-US" altLang="zh-CN" sz="1680" dirty="0"/>
              <a:t>use</a:t>
            </a:r>
            <a:r>
              <a:rPr kumimoji="1" lang="zh-CN" altLang="en-US" sz="1680" dirty="0"/>
              <a:t> </a:t>
            </a:r>
            <a:r>
              <a:rPr kumimoji="1" lang="en-US" altLang="zh-CN" sz="1680" dirty="0"/>
              <a:t>the</a:t>
            </a:r>
            <a:r>
              <a:rPr kumimoji="1" lang="zh-CN" altLang="en-US" sz="1680" dirty="0"/>
              <a:t> </a:t>
            </a:r>
            <a:r>
              <a:rPr kumimoji="1" lang="en-US" altLang="zh-CN" sz="1680" dirty="0"/>
              <a:t>same</a:t>
            </a:r>
            <a:r>
              <a:rPr kumimoji="1" lang="zh-CN" altLang="en-US" sz="1680" dirty="0"/>
              <a:t> </a:t>
            </a:r>
            <a:r>
              <a:rPr kumimoji="1" lang="en-US" altLang="zh-CN" sz="1680" dirty="0"/>
              <a:t>OPP</a:t>
            </a:r>
            <a:endParaRPr kumimoji="1" lang="en-US" altLang="zh-CN" sz="1920" dirty="0"/>
          </a:p>
          <a:p>
            <a:pPr marL="1097280" lvl="2" indent="0">
              <a:buNone/>
            </a:pPr>
            <a:endParaRPr kumimoji="1" lang="zh-CN" altLang="en-US" sz="1920" dirty="0"/>
          </a:p>
        </p:txBody>
      </p:sp>
      <p:sp>
        <p:nvSpPr>
          <p:cNvPr id="4" name="灯片编号占位符 3">
            <a:extLst>
              <a:ext uri="{FF2B5EF4-FFF2-40B4-BE49-F238E27FC236}">
                <a16:creationId xmlns:a16="http://schemas.microsoft.com/office/drawing/2014/main" id="{ADF8D7E1-42B2-9846-9E94-F69A2374634C}"/>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63</a:t>
            </a:fld>
            <a:endParaRPr lang="zh-CN" altLang="en-US">
              <a:solidFill>
                <a:srgbClr val="000000">
                  <a:tint val="75000"/>
                </a:srgbClr>
              </a:solidFill>
            </a:endParaRPr>
          </a:p>
        </p:txBody>
      </p:sp>
      <p:sp>
        <p:nvSpPr>
          <p:cNvPr id="6" name="页脚占位符 4">
            <a:extLst>
              <a:ext uri="{FF2B5EF4-FFF2-40B4-BE49-F238E27FC236}">
                <a16:creationId xmlns:a16="http://schemas.microsoft.com/office/drawing/2014/main" id="{BC0D99D9-36DB-AE47-951C-553A05B597D4}"/>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graphicFrame>
        <p:nvGraphicFramePr>
          <p:cNvPr id="5" name="表格 41">
            <a:extLst>
              <a:ext uri="{FF2B5EF4-FFF2-40B4-BE49-F238E27FC236}">
                <a16:creationId xmlns:a16="http://schemas.microsoft.com/office/drawing/2014/main" id="{0C96EC20-FAA9-0617-1FD5-858B2146E7D1}"/>
              </a:ext>
            </a:extLst>
          </p:cNvPr>
          <p:cNvGraphicFramePr>
            <a:graphicFrameLocks noGrp="1"/>
          </p:cNvGraphicFramePr>
          <p:nvPr/>
        </p:nvGraphicFramePr>
        <p:xfrm>
          <a:off x="3629800" y="4746376"/>
          <a:ext cx="4632270" cy="1975104"/>
        </p:xfrm>
        <a:graphic>
          <a:graphicData uri="http://schemas.openxmlformats.org/drawingml/2006/table">
            <a:tbl>
              <a:tblPr firstRow="1" bandRow="1">
                <a:tableStyleId>{5C22544A-7EE6-4342-B048-85BDC9FD1C3A}</a:tableStyleId>
              </a:tblPr>
              <a:tblGrid>
                <a:gridCol w="1099541">
                  <a:extLst>
                    <a:ext uri="{9D8B030D-6E8A-4147-A177-3AD203B41FA5}">
                      <a16:colId xmlns:a16="http://schemas.microsoft.com/office/drawing/2014/main" val="1562078872"/>
                    </a:ext>
                  </a:extLst>
                </a:gridCol>
                <a:gridCol w="1214095">
                  <a:extLst>
                    <a:ext uri="{9D8B030D-6E8A-4147-A177-3AD203B41FA5}">
                      <a16:colId xmlns:a16="http://schemas.microsoft.com/office/drawing/2014/main" val="2190493061"/>
                    </a:ext>
                  </a:extLst>
                </a:gridCol>
                <a:gridCol w="1155997">
                  <a:extLst>
                    <a:ext uri="{9D8B030D-6E8A-4147-A177-3AD203B41FA5}">
                      <a16:colId xmlns:a16="http://schemas.microsoft.com/office/drawing/2014/main" val="3786274263"/>
                    </a:ext>
                  </a:extLst>
                </a:gridCol>
                <a:gridCol w="1162637">
                  <a:extLst>
                    <a:ext uri="{9D8B030D-6E8A-4147-A177-3AD203B41FA5}">
                      <a16:colId xmlns:a16="http://schemas.microsoft.com/office/drawing/2014/main" val="484698229"/>
                    </a:ext>
                  </a:extLst>
                </a:gridCol>
              </a:tblGrid>
              <a:tr h="329184">
                <a:tc gridSpan="4">
                  <a:txBody>
                    <a:bodyPr/>
                    <a:lstStyle/>
                    <a:p>
                      <a:pPr algn="ctr"/>
                      <a:r>
                        <a:rPr lang="en-US" altLang="zh-CN" sz="1400" dirty="0"/>
                        <a:t>Energy</a:t>
                      </a:r>
                      <a:r>
                        <a:rPr lang="zh-CN" altLang="en-US" sz="1400" dirty="0"/>
                        <a:t> </a:t>
                      </a:r>
                      <a:r>
                        <a:rPr lang="en-US" altLang="zh-CN" sz="1400" dirty="0"/>
                        <a:t>model</a:t>
                      </a:r>
                      <a:r>
                        <a:rPr lang="zh-CN" altLang="en-US" sz="1400" dirty="0"/>
                        <a:t> </a:t>
                      </a:r>
                      <a:r>
                        <a:rPr lang="en-US" altLang="zh-CN" sz="1400" dirty="0"/>
                        <a:t>of</a:t>
                      </a:r>
                      <a:r>
                        <a:rPr lang="zh-CN" altLang="en-US" sz="1400" dirty="0"/>
                        <a:t> </a:t>
                      </a:r>
                      <a:r>
                        <a:rPr lang="en-US" altLang="zh-CN" sz="1400" dirty="0"/>
                        <a:t>some</a:t>
                      </a:r>
                      <a:r>
                        <a:rPr lang="zh-CN" altLang="en-US" sz="1400" dirty="0"/>
                        <a:t> </a:t>
                      </a:r>
                      <a:r>
                        <a:rPr lang="en-US" altLang="zh-CN" sz="1400" dirty="0" err="1"/>
                        <a:t>big.little</a:t>
                      </a:r>
                      <a:r>
                        <a:rPr lang="zh-CN" altLang="en-US" sz="1400" dirty="0"/>
                        <a:t> </a:t>
                      </a:r>
                      <a:r>
                        <a:rPr lang="en-US" altLang="zh-CN" sz="1400" dirty="0"/>
                        <a:t>arch</a:t>
                      </a:r>
                      <a:r>
                        <a:rPr lang="zh-CN" altLang="en-US" sz="1400" dirty="0"/>
                        <a:t> </a:t>
                      </a:r>
                      <a:r>
                        <a:rPr lang="en-US" altLang="zh-CN" sz="1400" dirty="0"/>
                        <a:t>(an</a:t>
                      </a:r>
                      <a:r>
                        <a:rPr lang="zh-CN" altLang="en-US" sz="1400" dirty="0"/>
                        <a:t> </a:t>
                      </a:r>
                      <a:r>
                        <a:rPr lang="en-US" altLang="zh-CN" sz="1400" dirty="0"/>
                        <a:t>example</a:t>
                      </a:r>
                      <a:r>
                        <a:rPr lang="zh-CN" altLang="en-US" sz="1400" dirty="0"/>
                        <a:t>）</a:t>
                      </a:r>
                    </a:p>
                  </a:txBody>
                  <a:tcPr marL="109728" marR="109728" marT="54864" marB="54864"/>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329184">
                <a:tc gridSpan="2">
                  <a:txBody>
                    <a:bodyPr/>
                    <a:lstStyle/>
                    <a:p>
                      <a:pPr algn="ctr"/>
                      <a:r>
                        <a:rPr lang="en-US" altLang="zh-CN" sz="1400" dirty="0"/>
                        <a:t>Big</a:t>
                      </a:r>
                      <a:r>
                        <a:rPr lang="zh-CN" altLang="en-US" sz="1400" dirty="0"/>
                        <a:t> </a:t>
                      </a:r>
                      <a:r>
                        <a:rPr lang="en-US" altLang="zh-CN" sz="1400" dirty="0"/>
                        <a:t>core</a:t>
                      </a:r>
                      <a:r>
                        <a:rPr lang="zh-CN" altLang="en-US" sz="1400" dirty="0"/>
                        <a:t>（</a:t>
                      </a:r>
                      <a:r>
                        <a:rPr lang="en-US" altLang="zh-CN" sz="1400" dirty="0"/>
                        <a:t>PD0</a:t>
                      </a:r>
                      <a:r>
                        <a:rPr lang="zh-CN" altLang="en-US" sz="1400" dirty="0"/>
                        <a:t>）</a:t>
                      </a:r>
                    </a:p>
                  </a:txBody>
                  <a:tcPr marL="109728" marR="109728" marT="54864" marB="54864"/>
                </a:tc>
                <a:tc hMerge="1">
                  <a:txBody>
                    <a:bodyPr/>
                    <a:lstStyle/>
                    <a:p>
                      <a:endParaRPr lang="zh-CN" altLang="en-US" dirty="0"/>
                    </a:p>
                  </a:txBody>
                  <a:tcPr/>
                </a:tc>
                <a:tc gridSpan="2">
                  <a:txBody>
                    <a:bodyPr/>
                    <a:lstStyle/>
                    <a:p>
                      <a:pPr algn="ctr"/>
                      <a:r>
                        <a:rPr lang="en-US" altLang="zh-CN" sz="1400" dirty="0"/>
                        <a:t>Little</a:t>
                      </a:r>
                      <a:r>
                        <a:rPr lang="zh-CN" altLang="en-US" sz="1400" dirty="0"/>
                        <a:t> </a:t>
                      </a:r>
                      <a:r>
                        <a:rPr lang="en-US" altLang="zh-CN" sz="1400" dirty="0"/>
                        <a:t>core</a:t>
                      </a:r>
                      <a:r>
                        <a:rPr lang="zh-CN" altLang="en-US" sz="1400" dirty="0"/>
                        <a:t>（</a:t>
                      </a:r>
                      <a:r>
                        <a:rPr lang="en-US" altLang="zh-CN" sz="1400" dirty="0"/>
                        <a:t>PD1</a:t>
                      </a:r>
                      <a:r>
                        <a:rPr lang="zh-CN" altLang="en-US" sz="1400" dirty="0"/>
                        <a:t>）</a:t>
                      </a:r>
                    </a:p>
                  </a:txBody>
                  <a:tcPr marL="109728" marR="109728" marT="54864" marB="54864"/>
                </a:tc>
                <a:tc hMerge="1">
                  <a:txBody>
                    <a:bodyPr/>
                    <a:lstStyle/>
                    <a:p>
                      <a:endParaRPr lang="zh-CN" altLang="en-US" dirty="0"/>
                    </a:p>
                  </a:txBody>
                  <a:tcPr/>
                </a:tc>
                <a:extLst>
                  <a:ext uri="{0D108BD9-81ED-4DB2-BD59-A6C34878D82A}">
                    <a16:rowId xmlns:a16="http://schemas.microsoft.com/office/drawing/2014/main" val="4009788874"/>
                  </a:ext>
                </a:extLst>
              </a:tr>
              <a:tr h="329184">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extLst>
                  <a:ext uri="{0D108BD9-81ED-4DB2-BD59-A6C34878D82A}">
                    <a16:rowId xmlns:a16="http://schemas.microsoft.com/office/drawing/2014/main" val="534652467"/>
                  </a:ext>
                </a:extLst>
              </a:tr>
              <a:tr h="329184">
                <a:tc>
                  <a:txBody>
                    <a:bodyPr/>
                    <a:lstStyle/>
                    <a:p>
                      <a:pPr algn="ctr"/>
                      <a:r>
                        <a:rPr lang="en-US" altLang="zh-CN" sz="1400" dirty="0"/>
                        <a:t>384</a:t>
                      </a:r>
                      <a:endParaRPr lang="zh-CN" altLang="en-US" sz="1400" dirty="0"/>
                    </a:p>
                  </a:txBody>
                  <a:tcPr marL="109728" marR="109728" marT="54864" marB="54864"/>
                </a:tc>
                <a:tc>
                  <a:txBody>
                    <a:bodyPr/>
                    <a:lstStyle/>
                    <a:p>
                      <a:pPr algn="ctr"/>
                      <a:r>
                        <a:rPr lang="en-US" altLang="zh-CN" sz="1400" dirty="0"/>
                        <a:t>300</a:t>
                      </a:r>
                      <a:endParaRPr lang="zh-CN" altLang="en-US" sz="1400" dirty="0"/>
                    </a:p>
                  </a:txBody>
                  <a:tcPr marL="109728" marR="109728" marT="54864" marB="54864"/>
                </a:tc>
                <a:tc>
                  <a:txBody>
                    <a:bodyPr/>
                    <a:lstStyle/>
                    <a:p>
                      <a:pPr algn="ctr"/>
                      <a:r>
                        <a:rPr lang="en-US" altLang="zh-CN" sz="1400" dirty="0"/>
                        <a:t>128</a:t>
                      </a:r>
                      <a:endParaRPr lang="zh-CN" altLang="en-US" sz="1400" dirty="0"/>
                    </a:p>
                  </a:txBody>
                  <a:tcPr marL="109728" marR="109728" marT="54864" marB="54864"/>
                </a:tc>
                <a:tc>
                  <a:txBody>
                    <a:bodyPr/>
                    <a:lstStyle/>
                    <a:p>
                      <a:pPr algn="ctr"/>
                      <a:r>
                        <a:rPr lang="en-US" altLang="zh-CN" sz="1400" dirty="0"/>
                        <a:t>80</a:t>
                      </a:r>
                      <a:endParaRPr lang="zh-CN" altLang="en-US" sz="1400" dirty="0"/>
                    </a:p>
                  </a:txBody>
                  <a:tcPr marL="109728" marR="109728" marT="54864" marB="54864"/>
                </a:tc>
                <a:extLst>
                  <a:ext uri="{0D108BD9-81ED-4DB2-BD59-A6C34878D82A}">
                    <a16:rowId xmlns:a16="http://schemas.microsoft.com/office/drawing/2014/main" val="836005310"/>
                  </a:ext>
                </a:extLst>
              </a:tr>
              <a:tr h="329184">
                <a:tc>
                  <a:txBody>
                    <a:bodyPr/>
                    <a:lstStyle/>
                    <a:p>
                      <a:pPr algn="ctr"/>
                      <a:r>
                        <a:rPr lang="en-US" altLang="zh-CN" sz="1400" dirty="0"/>
                        <a:t>768</a:t>
                      </a:r>
                      <a:endParaRPr lang="zh-CN" altLang="en-US" sz="1400" dirty="0"/>
                    </a:p>
                  </a:txBody>
                  <a:tcPr marL="109728" marR="109728" marT="54864" marB="54864"/>
                </a:tc>
                <a:tc>
                  <a:txBody>
                    <a:bodyPr/>
                    <a:lstStyle/>
                    <a:p>
                      <a:pPr algn="ctr"/>
                      <a:r>
                        <a:rPr lang="en-US" altLang="zh-CN" sz="1400" dirty="0"/>
                        <a:t>900</a:t>
                      </a:r>
                      <a:endParaRPr lang="zh-CN" altLang="en-US" sz="1400" dirty="0"/>
                    </a:p>
                  </a:txBody>
                  <a:tcPr marL="109728" marR="109728" marT="54864" marB="54864"/>
                </a:tc>
                <a:tc>
                  <a:txBody>
                    <a:bodyPr/>
                    <a:lstStyle/>
                    <a:p>
                      <a:pPr algn="ctr"/>
                      <a:r>
                        <a:rPr lang="en-US" altLang="zh-CN" sz="1400" dirty="0"/>
                        <a:t>256</a:t>
                      </a:r>
                      <a:endParaRPr lang="zh-CN" altLang="en-US" sz="1400" dirty="0"/>
                    </a:p>
                  </a:txBody>
                  <a:tcPr marL="109728" marR="109728" marT="54864" marB="54864"/>
                </a:tc>
                <a:tc>
                  <a:txBody>
                    <a:bodyPr/>
                    <a:lstStyle/>
                    <a:p>
                      <a:pPr algn="ctr"/>
                      <a:r>
                        <a:rPr lang="en-US" altLang="zh-CN" sz="1400" dirty="0"/>
                        <a:t>180</a:t>
                      </a:r>
                      <a:endParaRPr lang="zh-CN" altLang="en-US" sz="1400" dirty="0"/>
                    </a:p>
                  </a:txBody>
                  <a:tcPr marL="109728" marR="109728" marT="54864" marB="54864"/>
                </a:tc>
                <a:extLst>
                  <a:ext uri="{0D108BD9-81ED-4DB2-BD59-A6C34878D82A}">
                    <a16:rowId xmlns:a16="http://schemas.microsoft.com/office/drawing/2014/main" val="2327887798"/>
                  </a:ext>
                </a:extLst>
              </a:tr>
              <a:tr h="329184">
                <a:tc>
                  <a:txBody>
                    <a:bodyPr/>
                    <a:lstStyle/>
                    <a:p>
                      <a:pPr algn="ctr"/>
                      <a:r>
                        <a:rPr lang="en-US" altLang="zh-CN" sz="1400" dirty="0"/>
                        <a:t>1024</a:t>
                      </a:r>
                      <a:endParaRPr lang="zh-CN" altLang="en-US" sz="1400" dirty="0"/>
                    </a:p>
                  </a:txBody>
                  <a:tcPr marL="109728" marR="109728" marT="54864" marB="54864"/>
                </a:tc>
                <a:tc>
                  <a:txBody>
                    <a:bodyPr/>
                    <a:lstStyle/>
                    <a:p>
                      <a:pPr algn="ctr"/>
                      <a:r>
                        <a:rPr lang="en-US" altLang="zh-CN" sz="1400" dirty="0"/>
                        <a:t>1800</a:t>
                      </a:r>
                      <a:endParaRPr lang="zh-CN" altLang="en-US" sz="1400" dirty="0"/>
                    </a:p>
                  </a:txBody>
                  <a:tcPr marL="109728" marR="109728" marT="54864" marB="54864"/>
                </a:tc>
                <a:tc>
                  <a:txBody>
                    <a:bodyPr/>
                    <a:lstStyle/>
                    <a:p>
                      <a:pPr algn="ctr"/>
                      <a:r>
                        <a:rPr lang="en-US" altLang="zh-CN" sz="1400" dirty="0"/>
                        <a:t>512</a:t>
                      </a:r>
                      <a:endParaRPr lang="zh-CN" altLang="en-US" sz="1400" dirty="0"/>
                    </a:p>
                  </a:txBody>
                  <a:tcPr marL="109728" marR="109728" marT="54864" marB="54864"/>
                </a:tc>
                <a:tc>
                  <a:txBody>
                    <a:bodyPr/>
                    <a:lstStyle/>
                    <a:p>
                      <a:pPr algn="ctr"/>
                      <a:r>
                        <a:rPr lang="en-US" altLang="zh-CN" sz="1400" dirty="0"/>
                        <a:t>380</a:t>
                      </a:r>
                      <a:endParaRPr lang="zh-CN" altLang="en-US" sz="1400" dirty="0"/>
                    </a:p>
                  </a:txBody>
                  <a:tcPr marL="109728" marR="109728" marT="54864" marB="54864"/>
                </a:tc>
                <a:extLst>
                  <a:ext uri="{0D108BD9-81ED-4DB2-BD59-A6C34878D82A}">
                    <a16:rowId xmlns:a16="http://schemas.microsoft.com/office/drawing/2014/main" val="4135075834"/>
                  </a:ext>
                </a:extLst>
              </a:tr>
            </a:tbl>
          </a:graphicData>
        </a:graphic>
      </p:graphicFrame>
    </p:spTree>
    <p:extLst>
      <p:ext uri="{BB962C8B-B14F-4D97-AF65-F5344CB8AC3E}">
        <p14:creationId xmlns:p14="http://schemas.microsoft.com/office/powerpoint/2010/main" val="278991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C15E69-FCDD-B5B7-3E38-4B279A371112}"/>
              </a:ext>
            </a:extLst>
          </p:cNvPr>
          <p:cNvSpPr/>
          <p:nvPr/>
        </p:nvSpPr>
        <p:spPr>
          <a:xfrm>
            <a:off x="3071664" y="4033867"/>
            <a:ext cx="105746" cy="21602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N" sz="1680">
              <a:solidFill>
                <a:srgbClr val="FFFFFF"/>
              </a:solidFill>
              <a:latin typeface="Arial" panose="020B0604020202020204"/>
              <a:ea typeface="微软雅黑"/>
            </a:endParaRPr>
          </a:p>
        </p:txBody>
      </p:sp>
      <p:sp>
        <p:nvSpPr>
          <p:cNvPr id="2" name="标题 1">
            <a:extLst>
              <a:ext uri="{FF2B5EF4-FFF2-40B4-BE49-F238E27FC236}">
                <a16:creationId xmlns:a16="http://schemas.microsoft.com/office/drawing/2014/main" id="{E74EB665-6A10-A640-BC5D-9C14E0EB7027}"/>
              </a:ext>
            </a:extLst>
          </p:cNvPr>
          <p:cNvSpPr>
            <a:spLocks noGrp="1"/>
          </p:cNvSpPr>
          <p:nvPr>
            <p:ph type="title"/>
          </p:nvPr>
        </p:nvSpPr>
        <p:spPr>
          <a:xfrm>
            <a:off x="1158240" y="274639"/>
            <a:ext cx="9875520" cy="1080530"/>
          </a:xfrm>
        </p:spPr>
        <p:txBody>
          <a:bodyPr/>
          <a:lstStyle/>
          <a:p>
            <a:r>
              <a:rPr kumimoji="1" lang="en-US" altLang="zh-CN" dirty="0"/>
              <a:t>Energy</a:t>
            </a:r>
            <a:r>
              <a:rPr kumimoji="1" lang="zh-CN" altLang="en-US" dirty="0"/>
              <a:t> </a:t>
            </a:r>
            <a:r>
              <a:rPr kumimoji="1" lang="en-US" altLang="zh-CN" dirty="0"/>
              <a:t>Model</a:t>
            </a:r>
            <a:endParaRPr kumimoji="1" lang="zh-CN" altLang="en-US" dirty="0"/>
          </a:p>
        </p:txBody>
      </p:sp>
      <p:sp>
        <p:nvSpPr>
          <p:cNvPr id="4" name="灯片编号占位符 3">
            <a:extLst>
              <a:ext uri="{FF2B5EF4-FFF2-40B4-BE49-F238E27FC236}">
                <a16:creationId xmlns:a16="http://schemas.microsoft.com/office/drawing/2014/main" id="{4EB05FF9-727A-674A-BD73-CD771B149A2D}"/>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64</a:t>
            </a:fld>
            <a:endParaRPr lang="zh-CN" altLang="en-US">
              <a:solidFill>
                <a:srgbClr val="000000">
                  <a:tint val="75000"/>
                </a:srgbClr>
              </a:solidFill>
            </a:endParaRPr>
          </a:p>
        </p:txBody>
      </p:sp>
      <p:cxnSp>
        <p:nvCxnSpPr>
          <p:cNvPr id="6" name="直线箭头连接符 5">
            <a:extLst>
              <a:ext uri="{FF2B5EF4-FFF2-40B4-BE49-F238E27FC236}">
                <a16:creationId xmlns:a16="http://schemas.microsoft.com/office/drawing/2014/main" id="{86DDA44D-6066-4049-B94C-1F4C465CDFCA}"/>
              </a:ext>
            </a:extLst>
          </p:cNvPr>
          <p:cNvCxnSpPr>
            <a:cxnSpLocks/>
          </p:cNvCxnSpPr>
          <p:nvPr/>
        </p:nvCxnSpPr>
        <p:spPr>
          <a:xfrm flipV="1">
            <a:off x="2034749" y="2219266"/>
            <a:ext cx="0" cy="371561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5D1BC2EA-53C9-4D44-9632-193BC722AB6F}"/>
              </a:ext>
            </a:extLst>
          </p:cNvPr>
          <p:cNvCxnSpPr>
            <a:cxnSpLocks/>
          </p:cNvCxnSpPr>
          <p:nvPr/>
        </p:nvCxnSpPr>
        <p:spPr>
          <a:xfrm>
            <a:off x="2034749" y="5934878"/>
            <a:ext cx="794968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88965DC-382A-2340-9892-15570891FA56}"/>
              </a:ext>
            </a:extLst>
          </p:cNvPr>
          <p:cNvSpPr txBox="1"/>
          <p:nvPr/>
        </p:nvSpPr>
        <p:spPr>
          <a:xfrm>
            <a:off x="609600" y="1466967"/>
            <a:ext cx="1943606" cy="757130"/>
          </a:xfrm>
          <a:prstGeom prst="rect">
            <a:avLst/>
          </a:prstGeom>
          <a:noFill/>
        </p:spPr>
        <p:txBody>
          <a:bodyPr wrap="square" rtlCol="0">
            <a:spAutoFit/>
          </a:bodyPr>
          <a:lstStyle/>
          <a:p>
            <a:pPr defTabSz="1097280"/>
            <a:r>
              <a:rPr kumimoji="1" lang="en-US" altLang="zh-CN" sz="2160" dirty="0">
                <a:solidFill>
                  <a:srgbClr val="000000"/>
                </a:solidFill>
                <a:latin typeface="Arial" panose="020B0604020202020204"/>
                <a:ea typeface="微软雅黑"/>
              </a:rPr>
              <a:t>Unit</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energy</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consumption</a:t>
            </a:r>
            <a:endParaRPr kumimoji="1" lang="zh-CN" altLang="en-US" sz="2160" dirty="0">
              <a:solidFill>
                <a:srgbClr val="000000"/>
              </a:solidFill>
              <a:latin typeface="Arial" panose="020B0604020202020204"/>
              <a:ea typeface="微软雅黑"/>
            </a:endParaRPr>
          </a:p>
        </p:txBody>
      </p:sp>
      <p:sp>
        <p:nvSpPr>
          <p:cNvPr id="13" name="文本框 12">
            <a:extLst>
              <a:ext uri="{FF2B5EF4-FFF2-40B4-BE49-F238E27FC236}">
                <a16:creationId xmlns:a16="http://schemas.microsoft.com/office/drawing/2014/main" id="{8F1DD473-AC7F-064E-9C46-E3D33D88369B}"/>
              </a:ext>
            </a:extLst>
          </p:cNvPr>
          <p:cNvSpPr txBox="1"/>
          <p:nvPr/>
        </p:nvSpPr>
        <p:spPr>
          <a:xfrm>
            <a:off x="9342534" y="6045553"/>
            <a:ext cx="1468952" cy="424732"/>
          </a:xfrm>
          <a:prstGeom prst="rect">
            <a:avLst/>
          </a:prstGeom>
          <a:noFill/>
        </p:spPr>
        <p:txBody>
          <a:bodyPr wrap="square" rtlCol="0">
            <a:spAutoFit/>
          </a:bodyPr>
          <a:lstStyle/>
          <a:p>
            <a:pPr defTabSz="1097280"/>
            <a:r>
              <a:rPr kumimoji="1" lang="en-US" altLang="zh-CN" sz="2160" dirty="0">
                <a:solidFill>
                  <a:srgbClr val="000000"/>
                </a:solidFill>
                <a:latin typeface="Arial" panose="020B0604020202020204"/>
                <a:ea typeface="微软雅黑"/>
              </a:rPr>
              <a:t>Cap/Perf</a:t>
            </a:r>
            <a:endParaRPr kumimoji="1" lang="zh-CN" altLang="en-US" sz="2160" dirty="0">
              <a:solidFill>
                <a:srgbClr val="000000"/>
              </a:solidFill>
              <a:latin typeface="Arial" panose="020B0604020202020204"/>
              <a:ea typeface="微软雅黑"/>
            </a:endParaRPr>
          </a:p>
        </p:txBody>
      </p:sp>
      <p:sp>
        <p:nvSpPr>
          <p:cNvPr id="15" name="椭圆 14">
            <a:extLst>
              <a:ext uri="{FF2B5EF4-FFF2-40B4-BE49-F238E27FC236}">
                <a16:creationId xmlns:a16="http://schemas.microsoft.com/office/drawing/2014/main" id="{4AE874F8-D210-804A-9C72-AB3018C48446}"/>
              </a:ext>
            </a:extLst>
          </p:cNvPr>
          <p:cNvSpPr/>
          <p:nvPr/>
        </p:nvSpPr>
        <p:spPr>
          <a:xfrm>
            <a:off x="2730083" y="5707571"/>
            <a:ext cx="54863" cy="54863"/>
          </a:xfrm>
          <a:prstGeom prst="ellips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6" name="文本框 15">
            <a:extLst>
              <a:ext uri="{FF2B5EF4-FFF2-40B4-BE49-F238E27FC236}">
                <a16:creationId xmlns:a16="http://schemas.microsoft.com/office/drawing/2014/main" id="{81A0B8F8-7FB7-7D42-AA1D-7E9A35DA1EC2}"/>
              </a:ext>
            </a:extLst>
          </p:cNvPr>
          <p:cNvSpPr txBox="1"/>
          <p:nvPr/>
        </p:nvSpPr>
        <p:spPr>
          <a:xfrm>
            <a:off x="2306210" y="5987390"/>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128</a:t>
            </a:r>
            <a:endParaRPr kumimoji="1" lang="zh-CN" altLang="en-US" sz="1680" dirty="0">
              <a:solidFill>
                <a:srgbClr val="000000"/>
              </a:solidFill>
              <a:latin typeface="Arial" panose="020B0604020202020204"/>
              <a:ea typeface="微软雅黑"/>
            </a:endParaRPr>
          </a:p>
        </p:txBody>
      </p:sp>
      <p:sp>
        <p:nvSpPr>
          <p:cNvPr id="17" name="文本框 16">
            <a:extLst>
              <a:ext uri="{FF2B5EF4-FFF2-40B4-BE49-F238E27FC236}">
                <a16:creationId xmlns:a16="http://schemas.microsoft.com/office/drawing/2014/main" id="{3D12B090-A2AC-3745-904C-B3823A7925AD}"/>
              </a:ext>
            </a:extLst>
          </p:cNvPr>
          <p:cNvSpPr txBox="1"/>
          <p:nvPr/>
        </p:nvSpPr>
        <p:spPr>
          <a:xfrm>
            <a:off x="8470447" y="6000644"/>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1024</a:t>
            </a:r>
            <a:endParaRPr kumimoji="1" lang="zh-CN" altLang="en-US" sz="1680" dirty="0">
              <a:solidFill>
                <a:srgbClr val="000000"/>
              </a:solidFill>
              <a:latin typeface="Arial" panose="020B0604020202020204"/>
              <a:ea typeface="微软雅黑"/>
            </a:endParaRPr>
          </a:p>
        </p:txBody>
      </p:sp>
      <p:sp>
        <p:nvSpPr>
          <p:cNvPr id="18" name="文本框 17">
            <a:extLst>
              <a:ext uri="{FF2B5EF4-FFF2-40B4-BE49-F238E27FC236}">
                <a16:creationId xmlns:a16="http://schemas.microsoft.com/office/drawing/2014/main" id="{6F96894F-06B6-654C-B345-C76F85897ABD}"/>
              </a:ext>
            </a:extLst>
          </p:cNvPr>
          <p:cNvSpPr txBox="1"/>
          <p:nvPr/>
        </p:nvSpPr>
        <p:spPr>
          <a:xfrm>
            <a:off x="4972676" y="6000643"/>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512</a:t>
            </a:r>
            <a:endParaRPr kumimoji="1" lang="zh-CN" altLang="en-US" sz="1680" dirty="0">
              <a:solidFill>
                <a:srgbClr val="000000"/>
              </a:solidFill>
              <a:latin typeface="Arial" panose="020B0604020202020204"/>
              <a:ea typeface="微软雅黑"/>
            </a:endParaRPr>
          </a:p>
        </p:txBody>
      </p:sp>
      <p:sp>
        <p:nvSpPr>
          <p:cNvPr id="19" name="文本框 18">
            <a:extLst>
              <a:ext uri="{FF2B5EF4-FFF2-40B4-BE49-F238E27FC236}">
                <a16:creationId xmlns:a16="http://schemas.microsoft.com/office/drawing/2014/main" id="{0470030D-1AEB-1349-9853-19F5EA30A121}"/>
              </a:ext>
            </a:extLst>
          </p:cNvPr>
          <p:cNvSpPr txBox="1"/>
          <p:nvPr/>
        </p:nvSpPr>
        <p:spPr>
          <a:xfrm>
            <a:off x="6708961" y="5985609"/>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768</a:t>
            </a:r>
            <a:endParaRPr kumimoji="1" lang="zh-CN" altLang="en-US" sz="1680" dirty="0">
              <a:solidFill>
                <a:srgbClr val="000000"/>
              </a:solidFill>
              <a:latin typeface="Arial" panose="020B0604020202020204"/>
              <a:ea typeface="微软雅黑"/>
            </a:endParaRPr>
          </a:p>
        </p:txBody>
      </p:sp>
      <p:sp>
        <p:nvSpPr>
          <p:cNvPr id="20" name="文本框 19">
            <a:extLst>
              <a:ext uri="{FF2B5EF4-FFF2-40B4-BE49-F238E27FC236}">
                <a16:creationId xmlns:a16="http://schemas.microsoft.com/office/drawing/2014/main" id="{8CA4A82E-3F47-5248-B70E-69988A4DE586}"/>
              </a:ext>
            </a:extLst>
          </p:cNvPr>
          <p:cNvSpPr txBox="1"/>
          <p:nvPr/>
        </p:nvSpPr>
        <p:spPr>
          <a:xfrm>
            <a:off x="3325726" y="5987023"/>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256</a:t>
            </a:r>
            <a:endParaRPr kumimoji="1" lang="zh-CN" altLang="en-US" sz="1680" dirty="0">
              <a:solidFill>
                <a:srgbClr val="000000"/>
              </a:solidFill>
              <a:latin typeface="Arial" panose="020B0604020202020204"/>
              <a:ea typeface="微软雅黑"/>
            </a:endParaRPr>
          </a:p>
        </p:txBody>
      </p:sp>
      <p:sp>
        <p:nvSpPr>
          <p:cNvPr id="21" name="文本框 20">
            <a:extLst>
              <a:ext uri="{FF2B5EF4-FFF2-40B4-BE49-F238E27FC236}">
                <a16:creationId xmlns:a16="http://schemas.microsoft.com/office/drawing/2014/main" id="{64F2860D-9204-BD47-BE89-D557C23F26CE}"/>
              </a:ext>
            </a:extLst>
          </p:cNvPr>
          <p:cNvSpPr txBox="1"/>
          <p:nvPr/>
        </p:nvSpPr>
        <p:spPr>
          <a:xfrm>
            <a:off x="1009443" y="2270829"/>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1800</a:t>
            </a:r>
            <a:endParaRPr kumimoji="1" lang="zh-CN" altLang="en-US" sz="1680" dirty="0">
              <a:solidFill>
                <a:srgbClr val="000000"/>
              </a:solidFill>
              <a:latin typeface="Arial" panose="020B0604020202020204"/>
              <a:ea typeface="微软雅黑"/>
            </a:endParaRPr>
          </a:p>
        </p:txBody>
      </p:sp>
      <p:sp>
        <p:nvSpPr>
          <p:cNvPr id="22" name="文本框 21">
            <a:extLst>
              <a:ext uri="{FF2B5EF4-FFF2-40B4-BE49-F238E27FC236}">
                <a16:creationId xmlns:a16="http://schemas.microsoft.com/office/drawing/2014/main" id="{D9A2977D-DADF-FE4E-B8FC-BD2F95BE850D}"/>
              </a:ext>
            </a:extLst>
          </p:cNvPr>
          <p:cNvSpPr txBox="1"/>
          <p:nvPr/>
        </p:nvSpPr>
        <p:spPr>
          <a:xfrm>
            <a:off x="1061491" y="3544571"/>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900</a:t>
            </a:r>
            <a:endParaRPr kumimoji="1" lang="zh-CN" altLang="en-US" sz="1680" dirty="0">
              <a:solidFill>
                <a:srgbClr val="000000"/>
              </a:solidFill>
              <a:latin typeface="Arial" panose="020B0604020202020204"/>
              <a:ea typeface="微软雅黑"/>
            </a:endParaRPr>
          </a:p>
        </p:txBody>
      </p:sp>
      <p:sp>
        <p:nvSpPr>
          <p:cNvPr id="23" name="文本框 22">
            <a:extLst>
              <a:ext uri="{FF2B5EF4-FFF2-40B4-BE49-F238E27FC236}">
                <a16:creationId xmlns:a16="http://schemas.microsoft.com/office/drawing/2014/main" id="{B064760B-23A1-6C42-8719-8E38C80FF6A0}"/>
              </a:ext>
            </a:extLst>
          </p:cNvPr>
          <p:cNvSpPr txBox="1"/>
          <p:nvPr/>
        </p:nvSpPr>
        <p:spPr>
          <a:xfrm>
            <a:off x="1101250" y="4565513"/>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380</a:t>
            </a:r>
            <a:endParaRPr kumimoji="1" lang="zh-CN" altLang="en-US" sz="1680" dirty="0">
              <a:solidFill>
                <a:srgbClr val="000000"/>
              </a:solidFill>
              <a:latin typeface="Arial" panose="020B0604020202020204"/>
              <a:ea typeface="微软雅黑"/>
            </a:endParaRPr>
          </a:p>
        </p:txBody>
      </p:sp>
      <p:sp>
        <p:nvSpPr>
          <p:cNvPr id="24" name="文本框 23">
            <a:extLst>
              <a:ext uri="{FF2B5EF4-FFF2-40B4-BE49-F238E27FC236}">
                <a16:creationId xmlns:a16="http://schemas.microsoft.com/office/drawing/2014/main" id="{D5E50D38-715A-DC45-964E-C3A864DB49D9}"/>
              </a:ext>
            </a:extLst>
          </p:cNvPr>
          <p:cNvSpPr txBox="1"/>
          <p:nvPr/>
        </p:nvSpPr>
        <p:spPr>
          <a:xfrm>
            <a:off x="1101250" y="4884422"/>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300</a:t>
            </a:r>
            <a:endParaRPr kumimoji="1" lang="zh-CN" altLang="en-US" sz="1680" dirty="0">
              <a:solidFill>
                <a:srgbClr val="000000"/>
              </a:solidFill>
              <a:latin typeface="Arial" panose="020B0604020202020204"/>
              <a:ea typeface="微软雅黑"/>
            </a:endParaRPr>
          </a:p>
        </p:txBody>
      </p:sp>
      <p:sp>
        <p:nvSpPr>
          <p:cNvPr id="25" name="文本框 24">
            <a:extLst>
              <a:ext uri="{FF2B5EF4-FFF2-40B4-BE49-F238E27FC236}">
                <a16:creationId xmlns:a16="http://schemas.microsoft.com/office/drawing/2014/main" id="{A811EBEC-C57D-5443-90AD-8F81CB4E6308}"/>
              </a:ext>
            </a:extLst>
          </p:cNvPr>
          <p:cNvSpPr txBox="1"/>
          <p:nvPr/>
        </p:nvSpPr>
        <p:spPr>
          <a:xfrm>
            <a:off x="1089987" y="5291273"/>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180</a:t>
            </a:r>
            <a:endParaRPr kumimoji="1" lang="zh-CN" altLang="en-US" sz="1680" dirty="0">
              <a:solidFill>
                <a:srgbClr val="000000"/>
              </a:solidFill>
              <a:latin typeface="Arial" panose="020B0604020202020204"/>
              <a:ea typeface="微软雅黑"/>
            </a:endParaRPr>
          </a:p>
        </p:txBody>
      </p:sp>
      <p:sp>
        <p:nvSpPr>
          <p:cNvPr id="26" name="文本框 25">
            <a:extLst>
              <a:ext uri="{FF2B5EF4-FFF2-40B4-BE49-F238E27FC236}">
                <a16:creationId xmlns:a16="http://schemas.microsoft.com/office/drawing/2014/main" id="{4AB70D82-450D-1948-AFEE-73FD1F7AF29F}"/>
              </a:ext>
            </a:extLst>
          </p:cNvPr>
          <p:cNvSpPr txBox="1"/>
          <p:nvPr/>
        </p:nvSpPr>
        <p:spPr>
          <a:xfrm>
            <a:off x="1112077" y="5572664"/>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80</a:t>
            </a:r>
            <a:endParaRPr kumimoji="1" lang="zh-CN" altLang="en-US" sz="1680" dirty="0">
              <a:solidFill>
                <a:srgbClr val="000000"/>
              </a:solidFill>
              <a:latin typeface="Arial" panose="020B0604020202020204"/>
              <a:ea typeface="微软雅黑"/>
            </a:endParaRPr>
          </a:p>
        </p:txBody>
      </p:sp>
      <p:sp>
        <p:nvSpPr>
          <p:cNvPr id="27" name="椭圆 26">
            <a:extLst>
              <a:ext uri="{FF2B5EF4-FFF2-40B4-BE49-F238E27FC236}">
                <a16:creationId xmlns:a16="http://schemas.microsoft.com/office/drawing/2014/main" id="{470A07DA-816E-C449-A2DE-790D97B197D2}"/>
              </a:ext>
            </a:extLst>
          </p:cNvPr>
          <p:cNvSpPr/>
          <p:nvPr/>
        </p:nvSpPr>
        <p:spPr>
          <a:xfrm>
            <a:off x="3706906" y="5447767"/>
            <a:ext cx="54863" cy="54863"/>
          </a:xfrm>
          <a:prstGeom prst="ellips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8" name="椭圆 27">
            <a:extLst>
              <a:ext uri="{FF2B5EF4-FFF2-40B4-BE49-F238E27FC236}">
                <a16:creationId xmlns:a16="http://schemas.microsoft.com/office/drawing/2014/main" id="{63D26237-2F23-A246-ACF1-E304FBC93D39}"/>
              </a:ext>
            </a:extLst>
          </p:cNvPr>
          <p:cNvSpPr/>
          <p:nvPr/>
        </p:nvSpPr>
        <p:spPr>
          <a:xfrm>
            <a:off x="5429473" y="4741059"/>
            <a:ext cx="54863" cy="54863"/>
          </a:xfrm>
          <a:prstGeom prst="ellips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9" name="椭圆 28">
            <a:extLst>
              <a:ext uri="{FF2B5EF4-FFF2-40B4-BE49-F238E27FC236}">
                <a16:creationId xmlns:a16="http://schemas.microsoft.com/office/drawing/2014/main" id="{A72C4E40-29FB-8E43-A3EA-A28CD30880B2}"/>
              </a:ext>
            </a:extLst>
          </p:cNvPr>
          <p:cNvSpPr/>
          <p:nvPr/>
        </p:nvSpPr>
        <p:spPr>
          <a:xfrm>
            <a:off x="4536963" y="5014225"/>
            <a:ext cx="54863" cy="54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0" name="椭圆 29">
            <a:extLst>
              <a:ext uri="{FF2B5EF4-FFF2-40B4-BE49-F238E27FC236}">
                <a16:creationId xmlns:a16="http://schemas.microsoft.com/office/drawing/2014/main" id="{67E55E29-D436-3345-81C8-8B62BB802559}"/>
              </a:ext>
            </a:extLst>
          </p:cNvPr>
          <p:cNvSpPr/>
          <p:nvPr/>
        </p:nvSpPr>
        <p:spPr>
          <a:xfrm>
            <a:off x="7203765" y="3770591"/>
            <a:ext cx="54863" cy="54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1" name="椭圆 30">
            <a:extLst>
              <a:ext uri="{FF2B5EF4-FFF2-40B4-BE49-F238E27FC236}">
                <a16:creationId xmlns:a16="http://schemas.microsoft.com/office/drawing/2014/main" id="{30F984E5-67DF-0C47-BA59-2342A56A1509}"/>
              </a:ext>
            </a:extLst>
          </p:cNvPr>
          <p:cNvSpPr/>
          <p:nvPr/>
        </p:nvSpPr>
        <p:spPr>
          <a:xfrm>
            <a:off x="8879057" y="2515061"/>
            <a:ext cx="54863" cy="54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cxnSp>
        <p:nvCxnSpPr>
          <p:cNvPr id="33" name="直线连接符 32">
            <a:extLst>
              <a:ext uri="{FF2B5EF4-FFF2-40B4-BE49-F238E27FC236}">
                <a16:creationId xmlns:a16="http://schemas.microsoft.com/office/drawing/2014/main" id="{6AA2F055-2DCD-A34C-9DDC-91FEA6462CC7}"/>
              </a:ext>
            </a:extLst>
          </p:cNvPr>
          <p:cNvCxnSpPr>
            <a:cxnSpLocks/>
            <a:endCxn id="27" idx="1"/>
          </p:cNvCxnSpPr>
          <p:nvPr/>
        </p:nvCxnSpPr>
        <p:spPr>
          <a:xfrm flipV="1">
            <a:off x="2767580" y="5455800"/>
            <a:ext cx="947360" cy="19397"/>
          </a:xfrm>
          <a:prstGeom prst="line">
            <a:avLst/>
          </a:prstGeom>
          <a:ln>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BA53AAFF-800E-554C-BDC3-E53A7F889573}"/>
              </a:ext>
            </a:extLst>
          </p:cNvPr>
          <p:cNvCxnSpPr>
            <a:cxnSpLocks/>
            <a:stCxn id="28" idx="2"/>
          </p:cNvCxnSpPr>
          <p:nvPr/>
        </p:nvCxnSpPr>
        <p:spPr>
          <a:xfrm flipH="1">
            <a:off x="3804804" y="4768491"/>
            <a:ext cx="1624669" cy="31530"/>
          </a:xfrm>
          <a:prstGeom prst="line">
            <a:avLst/>
          </a:prstGeom>
          <a:ln>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009193FF-37AF-CE4B-9112-6A20526DDAE1}"/>
              </a:ext>
            </a:extLst>
          </p:cNvPr>
          <p:cNvCxnSpPr>
            <a:cxnSpLocks/>
            <a:stCxn id="30" idx="3"/>
          </p:cNvCxnSpPr>
          <p:nvPr/>
        </p:nvCxnSpPr>
        <p:spPr>
          <a:xfrm flipH="1">
            <a:off x="4557552" y="3817420"/>
            <a:ext cx="2654246" cy="26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0D439317-097D-0F4D-80B1-B9C5DFBB2CD0}"/>
              </a:ext>
            </a:extLst>
          </p:cNvPr>
          <p:cNvCxnSpPr>
            <a:cxnSpLocks/>
            <a:stCxn id="31" idx="2"/>
          </p:cNvCxnSpPr>
          <p:nvPr/>
        </p:nvCxnSpPr>
        <p:spPr>
          <a:xfrm flipH="1" flipV="1">
            <a:off x="7258627" y="2542492"/>
            <a:ext cx="1620430" cy="1"/>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0B6DB428-7177-2342-8159-BA8A0D63F0F8}"/>
              </a:ext>
            </a:extLst>
          </p:cNvPr>
          <p:cNvSpPr txBox="1"/>
          <p:nvPr/>
        </p:nvSpPr>
        <p:spPr>
          <a:xfrm>
            <a:off x="4121510" y="5996543"/>
            <a:ext cx="872087"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384</a:t>
            </a:r>
            <a:endParaRPr kumimoji="1" lang="zh-CN" altLang="en-US" sz="1680" dirty="0">
              <a:solidFill>
                <a:srgbClr val="000000"/>
              </a:solidFill>
              <a:latin typeface="Arial" panose="020B0604020202020204"/>
              <a:ea typeface="微软雅黑"/>
            </a:endParaRPr>
          </a:p>
        </p:txBody>
      </p:sp>
      <p:sp>
        <p:nvSpPr>
          <p:cNvPr id="49" name="文本框 48">
            <a:extLst>
              <a:ext uri="{FF2B5EF4-FFF2-40B4-BE49-F238E27FC236}">
                <a16:creationId xmlns:a16="http://schemas.microsoft.com/office/drawing/2014/main" id="{4C13D1AC-1EBC-9C43-9794-4617C9DBC0AE}"/>
              </a:ext>
            </a:extLst>
          </p:cNvPr>
          <p:cNvSpPr txBox="1"/>
          <p:nvPr/>
        </p:nvSpPr>
        <p:spPr>
          <a:xfrm>
            <a:off x="4117984" y="5425916"/>
            <a:ext cx="1571459" cy="424732"/>
          </a:xfrm>
          <a:prstGeom prst="rect">
            <a:avLst/>
          </a:prstGeom>
          <a:noFill/>
        </p:spPr>
        <p:txBody>
          <a:bodyPr wrap="square" rtlCol="0">
            <a:spAutoFit/>
          </a:bodyPr>
          <a:lstStyle/>
          <a:p>
            <a:pPr defTabSz="1097280"/>
            <a:r>
              <a:rPr kumimoji="1" lang="en-US" altLang="zh-CN" sz="2160" dirty="0">
                <a:solidFill>
                  <a:srgbClr val="000000"/>
                </a:solidFill>
                <a:latin typeface="Arial" panose="020B0604020202020204"/>
                <a:ea typeface="微软雅黑"/>
              </a:rPr>
              <a:t>Little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core</a:t>
            </a:r>
            <a:endParaRPr kumimoji="1" lang="zh-CN" altLang="en-US" sz="2160" dirty="0">
              <a:solidFill>
                <a:srgbClr val="000000"/>
              </a:solidFill>
              <a:latin typeface="Arial" panose="020B0604020202020204"/>
              <a:ea typeface="微软雅黑"/>
            </a:endParaRPr>
          </a:p>
        </p:txBody>
      </p:sp>
      <p:sp>
        <p:nvSpPr>
          <p:cNvPr id="50" name="文本框 49">
            <a:extLst>
              <a:ext uri="{FF2B5EF4-FFF2-40B4-BE49-F238E27FC236}">
                <a16:creationId xmlns:a16="http://schemas.microsoft.com/office/drawing/2014/main" id="{13EE14CF-9F91-9741-BB1C-5D742BBC5961}"/>
              </a:ext>
            </a:extLst>
          </p:cNvPr>
          <p:cNvSpPr txBox="1"/>
          <p:nvPr/>
        </p:nvSpPr>
        <p:spPr>
          <a:xfrm>
            <a:off x="8405331" y="3213766"/>
            <a:ext cx="1499509" cy="424732"/>
          </a:xfrm>
          <a:prstGeom prst="rect">
            <a:avLst/>
          </a:prstGeom>
          <a:noFill/>
        </p:spPr>
        <p:txBody>
          <a:bodyPr wrap="square" rtlCol="0">
            <a:spAutoFit/>
          </a:bodyPr>
          <a:lstStyle/>
          <a:p>
            <a:pPr defTabSz="1097280"/>
            <a:r>
              <a:rPr kumimoji="1" lang="en-US" altLang="zh-CN" sz="2160" dirty="0">
                <a:solidFill>
                  <a:srgbClr val="000000"/>
                </a:solidFill>
                <a:latin typeface="Arial" panose="020B0604020202020204"/>
                <a:ea typeface="微软雅黑"/>
              </a:rPr>
              <a:t>Big</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core</a:t>
            </a:r>
            <a:endParaRPr kumimoji="1" lang="zh-CN" altLang="en-US" sz="2160" dirty="0">
              <a:solidFill>
                <a:srgbClr val="000000"/>
              </a:solidFill>
              <a:latin typeface="Arial" panose="020B0604020202020204"/>
              <a:ea typeface="微软雅黑"/>
            </a:endParaRPr>
          </a:p>
        </p:txBody>
      </p:sp>
      <p:sp>
        <p:nvSpPr>
          <p:cNvPr id="35" name="页脚占位符 4">
            <a:extLst>
              <a:ext uri="{FF2B5EF4-FFF2-40B4-BE49-F238E27FC236}">
                <a16:creationId xmlns:a16="http://schemas.microsoft.com/office/drawing/2014/main" id="{37BD31CE-E8AC-8840-A8FC-985E60698462}"/>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cxnSp>
        <p:nvCxnSpPr>
          <p:cNvPr id="37" name="直线连接符 36">
            <a:extLst>
              <a:ext uri="{FF2B5EF4-FFF2-40B4-BE49-F238E27FC236}">
                <a16:creationId xmlns:a16="http://schemas.microsoft.com/office/drawing/2014/main" id="{169CC540-12BE-9647-94B9-B5A187334CBD}"/>
              </a:ext>
            </a:extLst>
          </p:cNvPr>
          <p:cNvCxnSpPr>
            <a:cxnSpLocks/>
            <a:stCxn id="26" idx="3"/>
            <a:endCxn id="15" idx="2"/>
          </p:cNvCxnSpPr>
          <p:nvPr/>
        </p:nvCxnSpPr>
        <p:spPr>
          <a:xfrm flipV="1">
            <a:off x="1984164" y="5735003"/>
            <a:ext cx="745919" cy="13094"/>
          </a:xfrm>
          <a:prstGeom prst="line">
            <a:avLst/>
          </a:prstGeom>
          <a:ln>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6C09F890-CEDA-CE49-B311-FAC1FBFC74F3}"/>
              </a:ext>
            </a:extLst>
          </p:cNvPr>
          <p:cNvCxnSpPr>
            <a:cxnSpLocks/>
            <a:stCxn id="29" idx="4"/>
            <a:endCxn id="24" idx="3"/>
          </p:cNvCxnSpPr>
          <p:nvPr/>
        </p:nvCxnSpPr>
        <p:spPr>
          <a:xfrm flipH="1" flipV="1">
            <a:off x="1973337" y="5059855"/>
            <a:ext cx="2591058" cy="923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表格 41">
            <a:extLst>
              <a:ext uri="{FF2B5EF4-FFF2-40B4-BE49-F238E27FC236}">
                <a16:creationId xmlns:a16="http://schemas.microsoft.com/office/drawing/2014/main" id="{1872C8AA-D450-B15C-76E7-5512DAEABB4B}"/>
              </a:ext>
            </a:extLst>
          </p:cNvPr>
          <p:cNvGraphicFramePr>
            <a:graphicFrameLocks noGrp="1"/>
          </p:cNvGraphicFramePr>
          <p:nvPr/>
        </p:nvGraphicFramePr>
        <p:xfrm>
          <a:off x="7488031" y="86913"/>
          <a:ext cx="4086824" cy="2207525"/>
        </p:xfrm>
        <a:graphic>
          <a:graphicData uri="http://schemas.openxmlformats.org/drawingml/2006/table">
            <a:tbl>
              <a:tblPr firstRow="1" bandRow="1">
                <a:tableStyleId>{5C22544A-7EE6-4342-B048-85BDC9FD1C3A}</a:tableStyleId>
              </a:tblPr>
              <a:tblGrid>
                <a:gridCol w="970070">
                  <a:extLst>
                    <a:ext uri="{9D8B030D-6E8A-4147-A177-3AD203B41FA5}">
                      <a16:colId xmlns:a16="http://schemas.microsoft.com/office/drawing/2014/main" val="1562078872"/>
                    </a:ext>
                  </a:extLst>
                </a:gridCol>
                <a:gridCol w="1071137">
                  <a:extLst>
                    <a:ext uri="{9D8B030D-6E8A-4147-A177-3AD203B41FA5}">
                      <a16:colId xmlns:a16="http://schemas.microsoft.com/office/drawing/2014/main" val="2190493061"/>
                    </a:ext>
                  </a:extLst>
                </a:gridCol>
                <a:gridCol w="1019880">
                  <a:extLst>
                    <a:ext uri="{9D8B030D-6E8A-4147-A177-3AD203B41FA5}">
                      <a16:colId xmlns:a16="http://schemas.microsoft.com/office/drawing/2014/main" val="3786274263"/>
                    </a:ext>
                  </a:extLst>
                </a:gridCol>
                <a:gridCol w="1025737">
                  <a:extLst>
                    <a:ext uri="{9D8B030D-6E8A-4147-A177-3AD203B41FA5}">
                      <a16:colId xmlns:a16="http://schemas.microsoft.com/office/drawing/2014/main" val="484698229"/>
                    </a:ext>
                  </a:extLst>
                </a:gridCol>
              </a:tblGrid>
              <a:tr h="548640">
                <a:tc gridSpan="4">
                  <a:txBody>
                    <a:bodyPr/>
                    <a:lstStyle/>
                    <a:p>
                      <a:pPr algn="ctr"/>
                      <a:r>
                        <a:rPr lang="en-US" altLang="zh-CN" sz="1400" dirty="0"/>
                        <a:t>Energy</a:t>
                      </a:r>
                      <a:r>
                        <a:rPr lang="zh-CN" altLang="en-US" sz="1400" dirty="0"/>
                        <a:t> </a:t>
                      </a:r>
                      <a:r>
                        <a:rPr lang="en-US" altLang="zh-CN" sz="1400" dirty="0"/>
                        <a:t>model</a:t>
                      </a:r>
                      <a:r>
                        <a:rPr lang="zh-CN" altLang="en-US" sz="1400" dirty="0"/>
                        <a:t> </a:t>
                      </a:r>
                      <a:r>
                        <a:rPr lang="en-US" altLang="zh-CN" sz="1400" dirty="0"/>
                        <a:t>of</a:t>
                      </a:r>
                      <a:r>
                        <a:rPr lang="zh-CN" altLang="en-US" sz="1400" dirty="0"/>
                        <a:t> </a:t>
                      </a:r>
                      <a:r>
                        <a:rPr lang="en-US" altLang="zh-CN" sz="1400" dirty="0"/>
                        <a:t>some</a:t>
                      </a:r>
                      <a:r>
                        <a:rPr lang="zh-CN" altLang="en-US" sz="1400" dirty="0"/>
                        <a:t> </a:t>
                      </a:r>
                      <a:r>
                        <a:rPr lang="en-US" altLang="zh-CN" sz="1400" dirty="0" err="1"/>
                        <a:t>big.little</a:t>
                      </a:r>
                      <a:r>
                        <a:rPr lang="zh-CN" altLang="en-US" sz="1400" dirty="0"/>
                        <a:t> </a:t>
                      </a:r>
                      <a:r>
                        <a:rPr lang="en-US" altLang="zh-CN" sz="1400" dirty="0"/>
                        <a:t>arch</a:t>
                      </a:r>
                    </a:p>
                    <a:p>
                      <a:pPr algn="ctr"/>
                      <a:r>
                        <a:rPr lang="zh-CN" altLang="en-US" sz="1400" dirty="0"/>
                        <a:t>（</a:t>
                      </a:r>
                      <a:r>
                        <a:rPr lang="en-US" altLang="zh-CN" sz="1400" dirty="0"/>
                        <a:t>just</a:t>
                      </a:r>
                      <a:r>
                        <a:rPr lang="zh-CN" altLang="en-US" sz="1400" dirty="0"/>
                        <a:t> </a:t>
                      </a:r>
                      <a:r>
                        <a:rPr lang="en-US" altLang="zh-CN" sz="1400" dirty="0"/>
                        <a:t>an</a:t>
                      </a:r>
                      <a:r>
                        <a:rPr lang="zh-CN" altLang="en-US" sz="1400" dirty="0"/>
                        <a:t> </a:t>
                      </a:r>
                      <a:r>
                        <a:rPr lang="en-US" altLang="zh-CN" sz="1400" dirty="0"/>
                        <a:t>example</a:t>
                      </a:r>
                      <a:r>
                        <a:rPr lang="zh-CN" altLang="en-US" sz="1400" dirty="0"/>
                        <a:t>）</a:t>
                      </a:r>
                    </a:p>
                  </a:txBody>
                  <a:tcPr marL="109728" marR="109728" marT="54864" marB="54864"/>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331777">
                <a:tc gridSpan="2">
                  <a:txBody>
                    <a:bodyPr/>
                    <a:lstStyle/>
                    <a:p>
                      <a:pPr algn="ctr"/>
                      <a:r>
                        <a:rPr lang="en-US" altLang="zh-CN" sz="1400" dirty="0"/>
                        <a:t>Big</a:t>
                      </a:r>
                      <a:r>
                        <a:rPr lang="zh-CN" altLang="en-US" sz="1400" dirty="0"/>
                        <a:t> </a:t>
                      </a:r>
                      <a:r>
                        <a:rPr lang="en-US" altLang="zh-CN" sz="1400" dirty="0"/>
                        <a:t>core</a:t>
                      </a:r>
                      <a:r>
                        <a:rPr lang="zh-CN" altLang="en-US" sz="1400" dirty="0"/>
                        <a:t>（</a:t>
                      </a:r>
                      <a:r>
                        <a:rPr lang="en-US" altLang="zh-CN" sz="1400" dirty="0"/>
                        <a:t>PD0</a:t>
                      </a:r>
                      <a:r>
                        <a:rPr lang="zh-CN" altLang="en-US" sz="1400" dirty="0"/>
                        <a:t>）</a:t>
                      </a:r>
                    </a:p>
                  </a:txBody>
                  <a:tcPr marL="109728" marR="109728" marT="54864" marB="54864"/>
                </a:tc>
                <a:tc hMerge="1">
                  <a:txBody>
                    <a:bodyPr/>
                    <a:lstStyle/>
                    <a:p>
                      <a:endParaRPr lang="zh-CN" altLang="en-US" dirty="0"/>
                    </a:p>
                  </a:txBody>
                  <a:tcPr/>
                </a:tc>
                <a:tc gridSpan="2">
                  <a:txBody>
                    <a:bodyPr/>
                    <a:lstStyle/>
                    <a:p>
                      <a:pPr algn="ctr"/>
                      <a:r>
                        <a:rPr lang="en-US" altLang="zh-CN" sz="1400" dirty="0"/>
                        <a:t>Little</a:t>
                      </a:r>
                      <a:r>
                        <a:rPr lang="zh-CN" altLang="en-US" sz="1400" dirty="0"/>
                        <a:t> </a:t>
                      </a:r>
                      <a:r>
                        <a:rPr lang="en-US" altLang="zh-CN" sz="1400" dirty="0"/>
                        <a:t>core</a:t>
                      </a:r>
                      <a:r>
                        <a:rPr lang="zh-CN" altLang="en-US" sz="1400" dirty="0"/>
                        <a:t>（</a:t>
                      </a:r>
                      <a:r>
                        <a:rPr lang="en-US" altLang="zh-CN" sz="1400" dirty="0"/>
                        <a:t>PD1</a:t>
                      </a:r>
                      <a:r>
                        <a:rPr lang="zh-CN" altLang="en-US" sz="1400" dirty="0"/>
                        <a:t>）</a:t>
                      </a:r>
                    </a:p>
                  </a:txBody>
                  <a:tcPr marL="109728" marR="109728" marT="54864" marB="54864"/>
                </a:tc>
                <a:tc hMerge="1">
                  <a:txBody>
                    <a:bodyPr/>
                    <a:lstStyle/>
                    <a:p>
                      <a:endParaRPr lang="zh-CN" altLang="en-US" dirty="0"/>
                    </a:p>
                  </a:txBody>
                  <a:tcPr/>
                </a:tc>
                <a:extLst>
                  <a:ext uri="{0D108BD9-81ED-4DB2-BD59-A6C34878D82A}">
                    <a16:rowId xmlns:a16="http://schemas.microsoft.com/office/drawing/2014/main" val="4009788874"/>
                  </a:ext>
                </a:extLst>
              </a:tr>
              <a:tr h="331777">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extLst>
                  <a:ext uri="{0D108BD9-81ED-4DB2-BD59-A6C34878D82A}">
                    <a16:rowId xmlns:a16="http://schemas.microsoft.com/office/drawing/2014/main" val="534652467"/>
                  </a:ext>
                </a:extLst>
              </a:tr>
              <a:tr h="331777">
                <a:tc>
                  <a:txBody>
                    <a:bodyPr/>
                    <a:lstStyle/>
                    <a:p>
                      <a:pPr algn="ctr"/>
                      <a:r>
                        <a:rPr lang="en-US" altLang="zh-CN" sz="1400" dirty="0"/>
                        <a:t>384</a:t>
                      </a:r>
                      <a:endParaRPr lang="zh-CN" altLang="en-US" sz="1400" dirty="0"/>
                    </a:p>
                  </a:txBody>
                  <a:tcPr marL="109728" marR="109728" marT="54864" marB="54864"/>
                </a:tc>
                <a:tc>
                  <a:txBody>
                    <a:bodyPr/>
                    <a:lstStyle/>
                    <a:p>
                      <a:pPr algn="ctr"/>
                      <a:r>
                        <a:rPr lang="en-US" altLang="zh-CN" sz="1400" dirty="0"/>
                        <a:t>300</a:t>
                      </a:r>
                      <a:endParaRPr lang="zh-CN" altLang="en-US" sz="1400" dirty="0"/>
                    </a:p>
                  </a:txBody>
                  <a:tcPr marL="109728" marR="109728" marT="54864" marB="54864"/>
                </a:tc>
                <a:tc>
                  <a:txBody>
                    <a:bodyPr/>
                    <a:lstStyle/>
                    <a:p>
                      <a:pPr algn="ctr"/>
                      <a:r>
                        <a:rPr lang="en-US" altLang="zh-CN" sz="1400" dirty="0"/>
                        <a:t>128</a:t>
                      </a:r>
                      <a:endParaRPr lang="zh-CN" altLang="en-US" sz="1400" dirty="0"/>
                    </a:p>
                  </a:txBody>
                  <a:tcPr marL="109728" marR="109728" marT="54864" marB="54864"/>
                </a:tc>
                <a:tc>
                  <a:txBody>
                    <a:bodyPr/>
                    <a:lstStyle/>
                    <a:p>
                      <a:pPr algn="ctr"/>
                      <a:r>
                        <a:rPr lang="en-US" altLang="zh-CN" sz="1400" dirty="0"/>
                        <a:t>80</a:t>
                      </a:r>
                      <a:endParaRPr lang="zh-CN" altLang="en-US" sz="1400" dirty="0"/>
                    </a:p>
                  </a:txBody>
                  <a:tcPr marL="109728" marR="109728" marT="54864" marB="54864"/>
                </a:tc>
                <a:extLst>
                  <a:ext uri="{0D108BD9-81ED-4DB2-BD59-A6C34878D82A}">
                    <a16:rowId xmlns:a16="http://schemas.microsoft.com/office/drawing/2014/main" val="836005310"/>
                  </a:ext>
                </a:extLst>
              </a:tr>
              <a:tr h="331777">
                <a:tc>
                  <a:txBody>
                    <a:bodyPr/>
                    <a:lstStyle/>
                    <a:p>
                      <a:pPr algn="ctr"/>
                      <a:r>
                        <a:rPr lang="en-US" altLang="zh-CN" sz="1400" dirty="0"/>
                        <a:t>768</a:t>
                      </a:r>
                      <a:endParaRPr lang="zh-CN" altLang="en-US" sz="1400" dirty="0"/>
                    </a:p>
                  </a:txBody>
                  <a:tcPr marL="109728" marR="109728" marT="54864" marB="54864"/>
                </a:tc>
                <a:tc>
                  <a:txBody>
                    <a:bodyPr/>
                    <a:lstStyle/>
                    <a:p>
                      <a:pPr algn="ctr"/>
                      <a:r>
                        <a:rPr lang="en-US" altLang="zh-CN" sz="1400" dirty="0"/>
                        <a:t>900</a:t>
                      </a:r>
                      <a:endParaRPr lang="zh-CN" altLang="en-US" sz="1400" dirty="0"/>
                    </a:p>
                  </a:txBody>
                  <a:tcPr marL="109728" marR="109728" marT="54864" marB="54864"/>
                </a:tc>
                <a:tc>
                  <a:txBody>
                    <a:bodyPr/>
                    <a:lstStyle/>
                    <a:p>
                      <a:pPr algn="ctr"/>
                      <a:r>
                        <a:rPr lang="en-US" altLang="zh-CN" sz="1400" dirty="0"/>
                        <a:t>256</a:t>
                      </a:r>
                      <a:endParaRPr lang="zh-CN" altLang="en-US" sz="1400" dirty="0"/>
                    </a:p>
                  </a:txBody>
                  <a:tcPr marL="109728" marR="109728" marT="54864" marB="54864"/>
                </a:tc>
                <a:tc>
                  <a:txBody>
                    <a:bodyPr/>
                    <a:lstStyle/>
                    <a:p>
                      <a:pPr algn="ctr"/>
                      <a:r>
                        <a:rPr lang="en-US" altLang="zh-CN" sz="1400" dirty="0"/>
                        <a:t>180</a:t>
                      </a:r>
                      <a:endParaRPr lang="zh-CN" altLang="en-US" sz="1400" dirty="0"/>
                    </a:p>
                  </a:txBody>
                  <a:tcPr marL="109728" marR="109728" marT="54864" marB="54864"/>
                </a:tc>
                <a:extLst>
                  <a:ext uri="{0D108BD9-81ED-4DB2-BD59-A6C34878D82A}">
                    <a16:rowId xmlns:a16="http://schemas.microsoft.com/office/drawing/2014/main" val="2327887798"/>
                  </a:ext>
                </a:extLst>
              </a:tr>
              <a:tr h="331777">
                <a:tc>
                  <a:txBody>
                    <a:bodyPr/>
                    <a:lstStyle/>
                    <a:p>
                      <a:pPr algn="ctr"/>
                      <a:r>
                        <a:rPr lang="en-US" altLang="zh-CN" sz="1400" dirty="0"/>
                        <a:t>1024</a:t>
                      </a:r>
                      <a:endParaRPr lang="zh-CN" altLang="en-US" sz="1400" dirty="0"/>
                    </a:p>
                  </a:txBody>
                  <a:tcPr marL="109728" marR="109728" marT="54864" marB="54864"/>
                </a:tc>
                <a:tc>
                  <a:txBody>
                    <a:bodyPr/>
                    <a:lstStyle/>
                    <a:p>
                      <a:pPr algn="ctr"/>
                      <a:r>
                        <a:rPr lang="en-US" altLang="zh-CN" sz="1400" dirty="0"/>
                        <a:t>1800</a:t>
                      </a:r>
                      <a:endParaRPr lang="zh-CN" altLang="en-US" sz="1400" dirty="0"/>
                    </a:p>
                  </a:txBody>
                  <a:tcPr marL="109728" marR="109728" marT="54864" marB="54864"/>
                </a:tc>
                <a:tc>
                  <a:txBody>
                    <a:bodyPr/>
                    <a:lstStyle/>
                    <a:p>
                      <a:pPr algn="ctr"/>
                      <a:r>
                        <a:rPr lang="en-US" altLang="zh-CN" sz="1400" dirty="0"/>
                        <a:t>512</a:t>
                      </a:r>
                      <a:endParaRPr lang="zh-CN" altLang="en-US" sz="1400" dirty="0"/>
                    </a:p>
                  </a:txBody>
                  <a:tcPr marL="109728" marR="109728" marT="54864" marB="54864"/>
                </a:tc>
                <a:tc>
                  <a:txBody>
                    <a:bodyPr/>
                    <a:lstStyle/>
                    <a:p>
                      <a:pPr algn="ctr"/>
                      <a:r>
                        <a:rPr lang="en-US" altLang="zh-CN" sz="1400" dirty="0"/>
                        <a:t>380</a:t>
                      </a:r>
                      <a:endParaRPr lang="zh-CN" altLang="en-US" sz="1400" dirty="0"/>
                    </a:p>
                  </a:txBody>
                  <a:tcPr marL="109728" marR="109728" marT="54864" marB="54864"/>
                </a:tc>
                <a:extLst>
                  <a:ext uri="{0D108BD9-81ED-4DB2-BD59-A6C34878D82A}">
                    <a16:rowId xmlns:a16="http://schemas.microsoft.com/office/drawing/2014/main" val="4135075834"/>
                  </a:ext>
                </a:extLst>
              </a:tr>
            </a:tbl>
          </a:graphicData>
        </a:graphic>
      </p:graphicFrame>
      <p:sp>
        <p:nvSpPr>
          <p:cNvPr id="7" name="文本框 49">
            <a:extLst>
              <a:ext uri="{FF2B5EF4-FFF2-40B4-BE49-F238E27FC236}">
                <a16:creationId xmlns:a16="http://schemas.microsoft.com/office/drawing/2014/main" id="{A09E6FB6-76AA-1F3F-CC42-76D071A942D0}"/>
              </a:ext>
            </a:extLst>
          </p:cNvPr>
          <p:cNvSpPr txBox="1"/>
          <p:nvPr/>
        </p:nvSpPr>
        <p:spPr>
          <a:xfrm>
            <a:off x="2311921" y="3598802"/>
            <a:ext cx="2421107" cy="350865"/>
          </a:xfrm>
          <a:prstGeom prst="rect">
            <a:avLst/>
          </a:prstGeom>
          <a:noFill/>
        </p:spPr>
        <p:txBody>
          <a:bodyPr wrap="square" rtlCol="0">
            <a:spAutoFit/>
          </a:bodyPr>
          <a:lstStyle/>
          <a:p>
            <a:pPr defTabSz="1097280"/>
            <a:r>
              <a:rPr kumimoji="1" lang="en-US" altLang="zh-CN" sz="1680" i="1" dirty="0">
                <a:solidFill>
                  <a:srgbClr val="000000"/>
                </a:solidFill>
                <a:latin typeface="Arial" panose="020B0604020202020204"/>
                <a:ea typeface="微软雅黑"/>
              </a:rPr>
              <a:t>What</a:t>
            </a:r>
            <a:r>
              <a:rPr kumimoji="1" lang="zh-CN" altLang="en-US" sz="1680" i="1" dirty="0">
                <a:solidFill>
                  <a:srgbClr val="000000"/>
                </a:solidFill>
                <a:latin typeface="Arial" panose="020B0604020202020204"/>
                <a:ea typeface="微软雅黑"/>
              </a:rPr>
              <a:t> </a:t>
            </a:r>
            <a:r>
              <a:rPr kumimoji="1" lang="en-US" altLang="zh-CN" sz="1680" i="1" dirty="0">
                <a:solidFill>
                  <a:srgbClr val="000000"/>
                </a:solidFill>
                <a:latin typeface="Arial" panose="020B0604020202020204"/>
                <a:ea typeface="微软雅黑"/>
              </a:rPr>
              <a:t>this</a:t>
            </a:r>
            <a:r>
              <a:rPr kumimoji="1" lang="zh-CN" altLang="en-US" sz="1680" i="1" dirty="0">
                <a:solidFill>
                  <a:srgbClr val="000000"/>
                </a:solidFill>
                <a:latin typeface="Arial" panose="020B0604020202020204"/>
                <a:ea typeface="微软雅黑"/>
              </a:rPr>
              <a:t> </a:t>
            </a:r>
            <a:r>
              <a:rPr kumimoji="1" lang="en-US" altLang="zh-CN" sz="1680" i="1" dirty="0">
                <a:solidFill>
                  <a:srgbClr val="000000"/>
                </a:solidFill>
                <a:latin typeface="Arial" panose="020B0604020202020204"/>
                <a:ea typeface="微软雅黑"/>
              </a:rPr>
              <a:t>means?</a:t>
            </a:r>
            <a:endParaRPr kumimoji="1" lang="zh-CN" altLang="en-US" sz="1680" i="1" dirty="0">
              <a:solidFill>
                <a:srgbClr val="000000"/>
              </a:solidFill>
              <a:latin typeface="Arial" panose="020B0604020202020204"/>
              <a:ea typeface="微软雅黑"/>
            </a:endParaRPr>
          </a:p>
        </p:txBody>
      </p:sp>
    </p:spTree>
    <p:extLst>
      <p:ext uri="{BB962C8B-B14F-4D97-AF65-F5344CB8AC3E}">
        <p14:creationId xmlns:p14="http://schemas.microsoft.com/office/powerpoint/2010/main" val="107036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CEE76-B79D-9047-9F53-A71FBC74F788}"/>
              </a:ext>
            </a:extLst>
          </p:cNvPr>
          <p:cNvSpPr>
            <a:spLocks noGrp="1"/>
          </p:cNvSpPr>
          <p:nvPr>
            <p:ph type="title"/>
          </p:nvPr>
        </p:nvSpPr>
        <p:spPr>
          <a:xfrm>
            <a:off x="1158240" y="274639"/>
            <a:ext cx="9875520" cy="1080530"/>
          </a:xfrm>
        </p:spPr>
        <p:txBody>
          <a:bodyPr/>
          <a:lstStyle/>
          <a:p>
            <a:r>
              <a:rPr kumimoji="1" lang="en-US" altLang="zh-CN" dirty="0"/>
              <a:t>Case:</a:t>
            </a:r>
            <a:r>
              <a:rPr kumimoji="1" lang="zh-CN" altLang="en-US" dirty="0"/>
              <a:t> </a:t>
            </a:r>
            <a:r>
              <a:rPr kumimoji="1" lang="en-US" altLang="zh-CN" dirty="0"/>
              <a:t>EAS-based</a:t>
            </a:r>
            <a:r>
              <a:rPr kumimoji="1" lang="zh-CN" altLang="en-US" dirty="0"/>
              <a:t> </a:t>
            </a:r>
            <a:r>
              <a:rPr kumimoji="1" lang="en-US" altLang="zh-CN" dirty="0"/>
              <a:t>Scheduling</a:t>
            </a:r>
            <a:endParaRPr kumimoji="1" lang="zh-CN" altLang="en-US" dirty="0"/>
          </a:p>
        </p:txBody>
      </p:sp>
      <p:sp>
        <p:nvSpPr>
          <p:cNvPr id="4" name="灯片编号占位符 3">
            <a:extLst>
              <a:ext uri="{FF2B5EF4-FFF2-40B4-BE49-F238E27FC236}">
                <a16:creationId xmlns:a16="http://schemas.microsoft.com/office/drawing/2014/main" id="{3FBC1F0C-C25B-5B4B-9DE6-11C3480BE192}"/>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65</a:t>
            </a:fld>
            <a:endParaRPr lang="zh-CN" altLang="en-US">
              <a:solidFill>
                <a:srgbClr val="000000">
                  <a:tint val="75000"/>
                </a:srgbClr>
              </a:solidFill>
            </a:endParaRPr>
          </a:p>
        </p:txBody>
      </p:sp>
      <p:sp>
        <p:nvSpPr>
          <p:cNvPr id="5" name="矩形 4">
            <a:extLst>
              <a:ext uri="{FF2B5EF4-FFF2-40B4-BE49-F238E27FC236}">
                <a16:creationId xmlns:a16="http://schemas.microsoft.com/office/drawing/2014/main" id="{5BDBBDE1-1A1A-144D-82DF-86AA214C8462}"/>
              </a:ext>
            </a:extLst>
          </p:cNvPr>
          <p:cNvSpPr/>
          <p:nvPr/>
        </p:nvSpPr>
        <p:spPr>
          <a:xfrm>
            <a:off x="6776015" y="5189808"/>
            <a:ext cx="1146238" cy="49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CPU3</a:t>
            </a:r>
            <a:endParaRPr kumimoji="1" lang="zh-CN" altLang="en-US" sz="2160" b="1" dirty="0">
              <a:solidFill>
                <a:srgbClr val="FFFFFF"/>
              </a:solidFill>
              <a:latin typeface="Arial" panose="020B0604020202020204"/>
              <a:ea typeface="微软雅黑"/>
            </a:endParaRPr>
          </a:p>
        </p:txBody>
      </p:sp>
      <p:sp>
        <p:nvSpPr>
          <p:cNvPr id="6" name="矩形 5">
            <a:extLst>
              <a:ext uri="{FF2B5EF4-FFF2-40B4-BE49-F238E27FC236}">
                <a16:creationId xmlns:a16="http://schemas.microsoft.com/office/drawing/2014/main" id="{55C3186B-2299-DB47-AB36-C6F0BC7C75D1}"/>
              </a:ext>
            </a:extLst>
          </p:cNvPr>
          <p:cNvSpPr/>
          <p:nvPr/>
        </p:nvSpPr>
        <p:spPr>
          <a:xfrm>
            <a:off x="5157115" y="5189808"/>
            <a:ext cx="1146238" cy="49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CPU2</a:t>
            </a:r>
            <a:endParaRPr kumimoji="1" lang="zh-CN" altLang="en-US" sz="2160" b="1" dirty="0">
              <a:solidFill>
                <a:srgbClr val="FFFFFF"/>
              </a:solidFill>
              <a:latin typeface="Arial" panose="020B0604020202020204"/>
              <a:ea typeface="微软雅黑"/>
            </a:endParaRPr>
          </a:p>
        </p:txBody>
      </p:sp>
      <p:sp>
        <p:nvSpPr>
          <p:cNvPr id="7" name="矩形 6">
            <a:extLst>
              <a:ext uri="{FF2B5EF4-FFF2-40B4-BE49-F238E27FC236}">
                <a16:creationId xmlns:a16="http://schemas.microsoft.com/office/drawing/2014/main" id="{76FA1673-7313-8C48-AD04-1BA94F701982}"/>
              </a:ext>
            </a:extLst>
          </p:cNvPr>
          <p:cNvSpPr/>
          <p:nvPr/>
        </p:nvSpPr>
        <p:spPr>
          <a:xfrm>
            <a:off x="3524967" y="5224638"/>
            <a:ext cx="1159487" cy="91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CPU1</a:t>
            </a:r>
            <a:endParaRPr kumimoji="1" lang="zh-CN" altLang="en-US" sz="2160" b="1" dirty="0">
              <a:solidFill>
                <a:srgbClr val="FFFFFF"/>
              </a:solidFill>
              <a:latin typeface="Arial" panose="020B0604020202020204"/>
              <a:ea typeface="微软雅黑"/>
            </a:endParaRPr>
          </a:p>
        </p:txBody>
      </p:sp>
      <p:sp>
        <p:nvSpPr>
          <p:cNvPr id="8" name="矩形 7">
            <a:extLst>
              <a:ext uri="{FF2B5EF4-FFF2-40B4-BE49-F238E27FC236}">
                <a16:creationId xmlns:a16="http://schemas.microsoft.com/office/drawing/2014/main" id="{61DB62A3-0DCE-B844-A64A-327F04D7C339}"/>
              </a:ext>
            </a:extLst>
          </p:cNvPr>
          <p:cNvSpPr/>
          <p:nvPr/>
        </p:nvSpPr>
        <p:spPr>
          <a:xfrm>
            <a:off x="1892818" y="5224638"/>
            <a:ext cx="1159487" cy="91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CPU0</a:t>
            </a:r>
            <a:endParaRPr kumimoji="1" lang="zh-CN" altLang="en-US" sz="2160" b="1" dirty="0">
              <a:solidFill>
                <a:srgbClr val="FFFFFF"/>
              </a:solidFill>
              <a:latin typeface="Arial" panose="020B0604020202020204"/>
              <a:ea typeface="微软雅黑"/>
            </a:endParaRPr>
          </a:p>
        </p:txBody>
      </p:sp>
      <p:sp>
        <p:nvSpPr>
          <p:cNvPr id="9" name="矩形 8">
            <a:extLst>
              <a:ext uri="{FF2B5EF4-FFF2-40B4-BE49-F238E27FC236}">
                <a16:creationId xmlns:a16="http://schemas.microsoft.com/office/drawing/2014/main" id="{E28FED45-6BDA-0E41-8C76-C0D96EE5D5F6}"/>
              </a:ext>
            </a:extLst>
          </p:cNvPr>
          <p:cNvSpPr/>
          <p:nvPr/>
        </p:nvSpPr>
        <p:spPr>
          <a:xfrm>
            <a:off x="1892817" y="4836744"/>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0" name="矩形 9">
            <a:extLst>
              <a:ext uri="{FF2B5EF4-FFF2-40B4-BE49-F238E27FC236}">
                <a16:creationId xmlns:a16="http://schemas.microsoft.com/office/drawing/2014/main" id="{CE8AD870-FF7E-3E4D-8E80-D0AFD90812BA}"/>
              </a:ext>
            </a:extLst>
          </p:cNvPr>
          <p:cNvSpPr/>
          <p:nvPr/>
        </p:nvSpPr>
        <p:spPr>
          <a:xfrm>
            <a:off x="1892817" y="4572892"/>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1" name="矩形 10">
            <a:extLst>
              <a:ext uri="{FF2B5EF4-FFF2-40B4-BE49-F238E27FC236}">
                <a16:creationId xmlns:a16="http://schemas.microsoft.com/office/drawing/2014/main" id="{0477C61C-3D00-B649-AB6B-E5EEDE5F542F}"/>
              </a:ext>
            </a:extLst>
          </p:cNvPr>
          <p:cNvSpPr/>
          <p:nvPr/>
        </p:nvSpPr>
        <p:spPr>
          <a:xfrm>
            <a:off x="609600" y="1768218"/>
            <a:ext cx="1324402" cy="424732"/>
          </a:xfrm>
          <a:prstGeom prst="rect">
            <a:avLst/>
          </a:prstGeom>
        </p:spPr>
        <p:txBody>
          <a:bodyPr wrap="none">
            <a:spAutoFit/>
          </a:bodyPr>
          <a:lstStyle/>
          <a:p>
            <a:pPr defTabSz="1097280"/>
            <a:r>
              <a:rPr lang="en-US" altLang="zh-CN" sz="2160" b="1" dirty="0">
                <a:solidFill>
                  <a:srgbClr val="000000"/>
                </a:solidFill>
                <a:latin typeface="Arial" panose="020B0604020202020204"/>
                <a:ea typeface="微软雅黑"/>
              </a:rPr>
              <a:t>CPU</a:t>
            </a:r>
            <a:r>
              <a:rPr lang="zh-CN" altLang="en-US" sz="2160" b="1" dirty="0">
                <a:solidFill>
                  <a:srgbClr val="000000"/>
                </a:solidFill>
                <a:latin typeface="Arial" panose="020B0604020202020204"/>
                <a:ea typeface="微软雅黑"/>
              </a:rPr>
              <a:t> </a:t>
            </a:r>
            <a:r>
              <a:rPr lang="en-US" altLang="zh-CN" sz="2160" b="1" dirty="0">
                <a:solidFill>
                  <a:srgbClr val="000000"/>
                </a:solidFill>
                <a:latin typeface="Arial" panose="020B0604020202020204"/>
                <a:ea typeface="微软雅黑"/>
              </a:rPr>
              <a:t>cap</a:t>
            </a:r>
            <a:endParaRPr lang="zh-CN" altLang="en-US" sz="2160" b="1" dirty="0">
              <a:solidFill>
                <a:srgbClr val="000000"/>
              </a:solidFill>
              <a:latin typeface="Arial" panose="020B0604020202020204"/>
              <a:ea typeface="微软雅黑"/>
            </a:endParaRPr>
          </a:p>
        </p:txBody>
      </p:sp>
      <p:sp>
        <p:nvSpPr>
          <p:cNvPr id="13" name="文本框 12">
            <a:extLst>
              <a:ext uri="{FF2B5EF4-FFF2-40B4-BE49-F238E27FC236}">
                <a16:creationId xmlns:a16="http://schemas.microsoft.com/office/drawing/2014/main" id="{5A74CEC2-3B7D-E84E-9574-09436A553BD2}"/>
              </a:ext>
            </a:extLst>
          </p:cNvPr>
          <p:cNvSpPr txBox="1"/>
          <p:nvPr/>
        </p:nvSpPr>
        <p:spPr>
          <a:xfrm>
            <a:off x="995200" y="4670545"/>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128</a:t>
            </a:r>
            <a:endParaRPr kumimoji="1" lang="zh-CN" altLang="en-US" sz="1440" dirty="0">
              <a:solidFill>
                <a:srgbClr val="000000"/>
              </a:solidFill>
              <a:latin typeface="Arial" panose="020B0604020202020204"/>
              <a:ea typeface="微软雅黑"/>
            </a:endParaRPr>
          </a:p>
        </p:txBody>
      </p:sp>
      <p:sp>
        <p:nvSpPr>
          <p:cNvPr id="14" name="文本框 13">
            <a:extLst>
              <a:ext uri="{FF2B5EF4-FFF2-40B4-BE49-F238E27FC236}">
                <a16:creationId xmlns:a16="http://schemas.microsoft.com/office/drawing/2014/main" id="{947D252A-0EF6-E644-BE83-26FE9AE90916}"/>
              </a:ext>
            </a:extLst>
          </p:cNvPr>
          <p:cNvSpPr txBox="1"/>
          <p:nvPr/>
        </p:nvSpPr>
        <p:spPr>
          <a:xfrm>
            <a:off x="995200" y="4240493"/>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256</a:t>
            </a:r>
            <a:endParaRPr kumimoji="1" lang="zh-CN" altLang="en-US" sz="1440" dirty="0">
              <a:solidFill>
                <a:srgbClr val="000000"/>
              </a:solidFill>
              <a:latin typeface="Arial" panose="020B0604020202020204"/>
              <a:ea typeface="微软雅黑"/>
            </a:endParaRPr>
          </a:p>
        </p:txBody>
      </p:sp>
      <p:sp>
        <p:nvSpPr>
          <p:cNvPr id="15" name="文本框 14">
            <a:extLst>
              <a:ext uri="{FF2B5EF4-FFF2-40B4-BE49-F238E27FC236}">
                <a16:creationId xmlns:a16="http://schemas.microsoft.com/office/drawing/2014/main" id="{A8841EB1-0089-6C43-AD60-9DCCB57864E8}"/>
              </a:ext>
            </a:extLst>
          </p:cNvPr>
          <p:cNvSpPr txBox="1"/>
          <p:nvPr/>
        </p:nvSpPr>
        <p:spPr>
          <a:xfrm>
            <a:off x="995200" y="3583313"/>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512</a:t>
            </a:r>
            <a:endParaRPr kumimoji="1" lang="zh-CN" altLang="en-US" sz="1440" dirty="0">
              <a:solidFill>
                <a:srgbClr val="000000"/>
              </a:solidFill>
              <a:latin typeface="Arial" panose="020B0604020202020204"/>
              <a:ea typeface="微软雅黑"/>
            </a:endParaRPr>
          </a:p>
        </p:txBody>
      </p:sp>
      <p:sp>
        <p:nvSpPr>
          <p:cNvPr id="16" name="文本框 15">
            <a:extLst>
              <a:ext uri="{FF2B5EF4-FFF2-40B4-BE49-F238E27FC236}">
                <a16:creationId xmlns:a16="http://schemas.microsoft.com/office/drawing/2014/main" id="{2C492DD2-C034-3944-8BD9-0DF554555BBB}"/>
              </a:ext>
            </a:extLst>
          </p:cNvPr>
          <p:cNvSpPr txBox="1"/>
          <p:nvPr/>
        </p:nvSpPr>
        <p:spPr>
          <a:xfrm>
            <a:off x="974705" y="2992579"/>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768</a:t>
            </a:r>
            <a:endParaRPr kumimoji="1" lang="zh-CN" altLang="en-US" sz="1440" dirty="0">
              <a:solidFill>
                <a:srgbClr val="000000"/>
              </a:solidFill>
              <a:latin typeface="Arial" panose="020B0604020202020204"/>
              <a:ea typeface="微软雅黑"/>
            </a:endParaRPr>
          </a:p>
        </p:txBody>
      </p:sp>
      <p:sp>
        <p:nvSpPr>
          <p:cNvPr id="17" name="文本框 16">
            <a:extLst>
              <a:ext uri="{FF2B5EF4-FFF2-40B4-BE49-F238E27FC236}">
                <a16:creationId xmlns:a16="http://schemas.microsoft.com/office/drawing/2014/main" id="{F4F1B078-479D-6743-9121-27E8D4FD3642}"/>
              </a:ext>
            </a:extLst>
          </p:cNvPr>
          <p:cNvSpPr txBox="1"/>
          <p:nvPr/>
        </p:nvSpPr>
        <p:spPr>
          <a:xfrm>
            <a:off x="925516" y="2281812"/>
            <a:ext cx="744235"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1024</a:t>
            </a:r>
            <a:endParaRPr kumimoji="1" lang="zh-CN" altLang="en-US" sz="1440" dirty="0">
              <a:solidFill>
                <a:srgbClr val="000000"/>
              </a:solidFill>
              <a:latin typeface="Arial" panose="020B0604020202020204"/>
              <a:ea typeface="微软雅黑"/>
            </a:endParaRPr>
          </a:p>
        </p:txBody>
      </p:sp>
      <p:sp>
        <p:nvSpPr>
          <p:cNvPr id="18" name="矩形 17">
            <a:extLst>
              <a:ext uri="{FF2B5EF4-FFF2-40B4-BE49-F238E27FC236}">
                <a16:creationId xmlns:a16="http://schemas.microsoft.com/office/drawing/2014/main" id="{84B30AE5-27BF-6D49-A6BB-4957AB6AC9E6}"/>
              </a:ext>
            </a:extLst>
          </p:cNvPr>
          <p:cNvSpPr/>
          <p:nvPr/>
        </p:nvSpPr>
        <p:spPr>
          <a:xfrm>
            <a:off x="3538372" y="4832120"/>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9" name="矩形 18">
            <a:extLst>
              <a:ext uri="{FF2B5EF4-FFF2-40B4-BE49-F238E27FC236}">
                <a16:creationId xmlns:a16="http://schemas.microsoft.com/office/drawing/2014/main" id="{E25B0339-3E50-C647-A1AA-6139CC42E500}"/>
              </a:ext>
            </a:extLst>
          </p:cNvPr>
          <p:cNvSpPr/>
          <p:nvPr/>
        </p:nvSpPr>
        <p:spPr>
          <a:xfrm>
            <a:off x="3538372" y="4568268"/>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0" name="矩形 19">
            <a:extLst>
              <a:ext uri="{FF2B5EF4-FFF2-40B4-BE49-F238E27FC236}">
                <a16:creationId xmlns:a16="http://schemas.microsoft.com/office/drawing/2014/main" id="{0DC1C37B-1EC6-014C-92E9-F22B3F47E072}"/>
              </a:ext>
            </a:extLst>
          </p:cNvPr>
          <p:cNvSpPr/>
          <p:nvPr/>
        </p:nvSpPr>
        <p:spPr>
          <a:xfrm>
            <a:off x="5157116" y="4827497"/>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1" name="矩形 20">
            <a:extLst>
              <a:ext uri="{FF2B5EF4-FFF2-40B4-BE49-F238E27FC236}">
                <a16:creationId xmlns:a16="http://schemas.microsoft.com/office/drawing/2014/main" id="{A39E7A69-E0E6-8945-AEFA-6AB882FEB300}"/>
              </a:ext>
            </a:extLst>
          </p:cNvPr>
          <p:cNvSpPr/>
          <p:nvPr/>
        </p:nvSpPr>
        <p:spPr>
          <a:xfrm>
            <a:off x="5157116" y="4563644"/>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2" name="矩形 21">
            <a:extLst>
              <a:ext uri="{FF2B5EF4-FFF2-40B4-BE49-F238E27FC236}">
                <a16:creationId xmlns:a16="http://schemas.microsoft.com/office/drawing/2014/main" id="{3DA5CD64-B630-084C-82E6-FBAD86103A8A}"/>
              </a:ext>
            </a:extLst>
          </p:cNvPr>
          <p:cNvSpPr/>
          <p:nvPr/>
        </p:nvSpPr>
        <p:spPr>
          <a:xfrm>
            <a:off x="6746272" y="4836744"/>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100</a:t>
            </a:r>
            <a:endParaRPr kumimoji="1" lang="zh-CN" altLang="en-US" sz="2160" dirty="0">
              <a:solidFill>
                <a:srgbClr val="000000"/>
              </a:solidFill>
              <a:latin typeface="Arial" panose="020B0604020202020204"/>
              <a:ea typeface="微软雅黑"/>
            </a:endParaRPr>
          </a:p>
        </p:txBody>
      </p:sp>
      <p:sp>
        <p:nvSpPr>
          <p:cNvPr id="24" name="矩形 23">
            <a:extLst>
              <a:ext uri="{FF2B5EF4-FFF2-40B4-BE49-F238E27FC236}">
                <a16:creationId xmlns:a16="http://schemas.microsoft.com/office/drawing/2014/main" id="{F4184C51-E7B6-3A48-A2C7-FB532854410E}"/>
              </a:ext>
            </a:extLst>
          </p:cNvPr>
          <p:cNvSpPr/>
          <p:nvPr/>
        </p:nvSpPr>
        <p:spPr>
          <a:xfrm>
            <a:off x="1905315" y="4301800"/>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5" name="矩形 24">
            <a:extLst>
              <a:ext uri="{FF2B5EF4-FFF2-40B4-BE49-F238E27FC236}">
                <a16:creationId xmlns:a16="http://schemas.microsoft.com/office/drawing/2014/main" id="{E71F1C6C-320F-0A48-9A2D-6E56E849D200}"/>
              </a:ext>
            </a:extLst>
          </p:cNvPr>
          <p:cNvSpPr/>
          <p:nvPr/>
        </p:nvSpPr>
        <p:spPr>
          <a:xfrm>
            <a:off x="1905315" y="4037947"/>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6" name="矩形 25">
            <a:extLst>
              <a:ext uri="{FF2B5EF4-FFF2-40B4-BE49-F238E27FC236}">
                <a16:creationId xmlns:a16="http://schemas.microsoft.com/office/drawing/2014/main" id="{2B14AFE1-CA02-7D41-933A-B7B145FFE482}"/>
              </a:ext>
            </a:extLst>
          </p:cNvPr>
          <p:cNvSpPr/>
          <p:nvPr/>
        </p:nvSpPr>
        <p:spPr>
          <a:xfrm>
            <a:off x="1905315" y="3791459"/>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7" name="矩形 26">
            <a:extLst>
              <a:ext uri="{FF2B5EF4-FFF2-40B4-BE49-F238E27FC236}">
                <a16:creationId xmlns:a16="http://schemas.microsoft.com/office/drawing/2014/main" id="{F5D262B3-83C5-0649-9FDF-4755C5026E22}"/>
              </a:ext>
            </a:extLst>
          </p:cNvPr>
          <p:cNvSpPr/>
          <p:nvPr/>
        </p:nvSpPr>
        <p:spPr>
          <a:xfrm>
            <a:off x="1905315" y="3527606"/>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8" name="矩形 27">
            <a:extLst>
              <a:ext uri="{FF2B5EF4-FFF2-40B4-BE49-F238E27FC236}">
                <a16:creationId xmlns:a16="http://schemas.microsoft.com/office/drawing/2014/main" id="{F65BB768-04E1-4745-9685-1C41AF48A40C}"/>
              </a:ext>
            </a:extLst>
          </p:cNvPr>
          <p:cNvSpPr/>
          <p:nvPr/>
        </p:nvSpPr>
        <p:spPr>
          <a:xfrm>
            <a:off x="1892817" y="3268817"/>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700</a:t>
            </a:r>
            <a:endParaRPr kumimoji="1" lang="zh-CN" altLang="en-US" sz="2160" dirty="0">
              <a:solidFill>
                <a:srgbClr val="000000"/>
              </a:solidFill>
              <a:latin typeface="Arial" panose="020B0604020202020204"/>
              <a:ea typeface="微软雅黑"/>
            </a:endParaRPr>
          </a:p>
        </p:txBody>
      </p:sp>
      <p:sp>
        <p:nvSpPr>
          <p:cNvPr id="30" name="矩形 29">
            <a:extLst>
              <a:ext uri="{FF2B5EF4-FFF2-40B4-BE49-F238E27FC236}">
                <a16:creationId xmlns:a16="http://schemas.microsoft.com/office/drawing/2014/main" id="{8993E307-C402-874D-AAA6-4014AF207478}"/>
              </a:ext>
            </a:extLst>
          </p:cNvPr>
          <p:cNvSpPr/>
          <p:nvPr/>
        </p:nvSpPr>
        <p:spPr>
          <a:xfrm>
            <a:off x="3524967" y="4300104"/>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1" name="矩形 30">
            <a:extLst>
              <a:ext uri="{FF2B5EF4-FFF2-40B4-BE49-F238E27FC236}">
                <a16:creationId xmlns:a16="http://schemas.microsoft.com/office/drawing/2014/main" id="{26D97118-C932-B442-A6FF-7F09524CE38D}"/>
              </a:ext>
            </a:extLst>
          </p:cNvPr>
          <p:cNvSpPr/>
          <p:nvPr/>
        </p:nvSpPr>
        <p:spPr>
          <a:xfrm>
            <a:off x="3524967" y="4036252"/>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2" name="矩形 31">
            <a:extLst>
              <a:ext uri="{FF2B5EF4-FFF2-40B4-BE49-F238E27FC236}">
                <a16:creationId xmlns:a16="http://schemas.microsoft.com/office/drawing/2014/main" id="{D9874C81-97B6-004C-83C5-4C525288ABA5}"/>
              </a:ext>
            </a:extLst>
          </p:cNvPr>
          <p:cNvSpPr/>
          <p:nvPr/>
        </p:nvSpPr>
        <p:spPr>
          <a:xfrm>
            <a:off x="3538372" y="3777023"/>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500</a:t>
            </a:r>
            <a:endParaRPr kumimoji="1" lang="zh-CN" altLang="en-US" sz="2160" dirty="0">
              <a:solidFill>
                <a:srgbClr val="000000"/>
              </a:solidFill>
              <a:latin typeface="Arial" panose="020B0604020202020204"/>
              <a:ea typeface="微软雅黑"/>
            </a:endParaRPr>
          </a:p>
        </p:txBody>
      </p:sp>
      <p:cxnSp>
        <p:nvCxnSpPr>
          <p:cNvPr id="35" name="直线连接符 34">
            <a:extLst>
              <a:ext uri="{FF2B5EF4-FFF2-40B4-BE49-F238E27FC236}">
                <a16:creationId xmlns:a16="http://schemas.microsoft.com/office/drawing/2014/main" id="{7D9C7102-CFCF-C443-A6A1-A6E3F01223F9}"/>
              </a:ext>
            </a:extLst>
          </p:cNvPr>
          <p:cNvCxnSpPr>
            <a:stCxn id="16" idx="3"/>
          </p:cNvCxnSpPr>
          <p:nvPr/>
        </p:nvCxnSpPr>
        <p:spPr>
          <a:xfrm>
            <a:off x="1579572" y="3149545"/>
            <a:ext cx="3577543" cy="9235"/>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15CDF8-815A-EC4B-B5A1-E5AB3F89D2DF}"/>
              </a:ext>
            </a:extLst>
          </p:cNvPr>
          <p:cNvSpPr txBox="1"/>
          <p:nvPr/>
        </p:nvSpPr>
        <p:spPr>
          <a:xfrm>
            <a:off x="4897622" y="5987022"/>
            <a:ext cx="3367193" cy="350865"/>
          </a:xfrm>
          <a:prstGeom prst="rect">
            <a:avLst/>
          </a:prstGeom>
          <a:noFill/>
        </p:spPr>
        <p:txBody>
          <a:bodyPr wrap="square" rtlCol="0">
            <a:spAutoFit/>
          </a:bodyPr>
          <a:lstStyle/>
          <a:p>
            <a:pPr defTabSz="1097280"/>
            <a:r>
              <a:rPr kumimoji="1" lang="en-US" altLang="zh-CN" sz="1680" b="1" i="1" dirty="0">
                <a:solidFill>
                  <a:srgbClr val="000000"/>
                </a:solidFill>
                <a:latin typeface="Arial" panose="020B0604020202020204"/>
                <a:ea typeface="微软雅黑"/>
              </a:rPr>
              <a:t>Each</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box</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represents</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100</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loads</a:t>
            </a:r>
            <a:endParaRPr kumimoji="1" lang="zh-CN" altLang="en-US" sz="1680" b="1" i="1" dirty="0">
              <a:solidFill>
                <a:srgbClr val="000000"/>
              </a:solidFill>
              <a:latin typeface="Arial" panose="020B0604020202020204"/>
              <a:ea typeface="微软雅黑"/>
            </a:endParaRPr>
          </a:p>
        </p:txBody>
      </p:sp>
      <p:sp>
        <p:nvSpPr>
          <p:cNvPr id="38" name="矩形 37">
            <a:extLst>
              <a:ext uri="{FF2B5EF4-FFF2-40B4-BE49-F238E27FC236}">
                <a16:creationId xmlns:a16="http://schemas.microsoft.com/office/drawing/2014/main" id="{357F6BBC-86D7-2C46-A82D-EA56CB2120B0}"/>
              </a:ext>
            </a:extLst>
          </p:cNvPr>
          <p:cNvSpPr/>
          <p:nvPr/>
        </p:nvSpPr>
        <p:spPr>
          <a:xfrm>
            <a:off x="5150491" y="4315882"/>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300</a:t>
            </a:r>
            <a:endParaRPr kumimoji="1" lang="zh-CN" altLang="en-US" sz="2160" dirty="0">
              <a:solidFill>
                <a:srgbClr val="000000"/>
              </a:solidFill>
              <a:latin typeface="Arial" panose="020B0604020202020204"/>
              <a:ea typeface="微软雅黑"/>
            </a:endParaRPr>
          </a:p>
        </p:txBody>
      </p:sp>
      <p:cxnSp>
        <p:nvCxnSpPr>
          <p:cNvPr id="39" name="直线连接符 38">
            <a:extLst>
              <a:ext uri="{FF2B5EF4-FFF2-40B4-BE49-F238E27FC236}">
                <a16:creationId xmlns:a16="http://schemas.microsoft.com/office/drawing/2014/main" id="{F6E3B1F7-57BB-7B4F-A372-930724EDEF44}"/>
              </a:ext>
            </a:extLst>
          </p:cNvPr>
          <p:cNvCxnSpPr/>
          <p:nvPr/>
        </p:nvCxnSpPr>
        <p:spPr>
          <a:xfrm flipV="1">
            <a:off x="5150490" y="3725757"/>
            <a:ext cx="3577543" cy="1"/>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D98664F-5903-DE46-BAD9-AB92852AE4BC}"/>
              </a:ext>
            </a:extLst>
          </p:cNvPr>
          <p:cNvSpPr txBox="1"/>
          <p:nvPr/>
        </p:nvSpPr>
        <p:spPr>
          <a:xfrm>
            <a:off x="3423271" y="2773493"/>
            <a:ext cx="2522364"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Big</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core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OPP</a:t>
            </a:r>
            <a:endParaRPr kumimoji="1" lang="zh-CN" altLang="en-US" sz="1680" dirty="0">
              <a:solidFill>
                <a:srgbClr val="000000"/>
              </a:solidFill>
              <a:latin typeface="Arial" panose="020B0604020202020204"/>
              <a:ea typeface="微软雅黑"/>
            </a:endParaRPr>
          </a:p>
        </p:txBody>
      </p:sp>
      <p:sp>
        <p:nvSpPr>
          <p:cNvPr id="41" name="文本框 40">
            <a:extLst>
              <a:ext uri="{FF2B5EF4-FFF2-40B4-BE49-F238E27FC236}">
                <a16:creationId xmlns:a16="http://schemas.microsoft.com/office/drawing/2014/main" id="{7949AC22-2DAF-C247-A85A-F146CFE66083}"/>
              </a:ext>
            </a:extLst>
          </p:cNvPr>
          <p:cNvSpPr txBox="1"/>
          <p:nvPr/>
        </p:nvSpPr>
        <p:spPr>
          <a:xfrm>
            <a:off x="4927993" y="3333043"/>
            <a:ext cx="2522364"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Little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core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OPP</a:t>
            </a:r>
            <a:endParaRPr kumimoji="1" lang="zh-CN" altLang="en-US" sz="1680" dirty="0">
              <a:solidFill>
                <a:srgbClr val="000000"/>
              </a:solidFill>
              <a:latin typeface="Arial" panose="020B0604020202020204"/>
              <a:ea typeface="微软雅黑"/>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75E367F-86EF-C441-8B22-59618C085065}"/>
                  </a:ext>
                </a:extLst>
              </p:cNvPr>
              <p:cNvSpPr txBox="1"/>
              <p:nvPr/>
            </p:nvSpPr>
            <p:spPr>
              <a:xfrm>
                <a:off x="8135422" y="3643787"/>
                <a:ext cx="2898338" cy="2921249"/>
              </a:xfrm>
              <a:prstGeom prst="rect">
                <a:avLst/>
              </a:prstGeom>
              <a:noFill/>
            </p:spPr>
            <p:txBody>
              <a:bodyPr wrap="square" rtlCol="0">
                <a:spAutoFit/>
              </a:bodyPr>
              <a:lstStyle/>
              <a:p>
                <a:pPr defTabSz="1097280"/>
                <a14:m>
                  <m:oMathPara xmlns:m="http://schemas.openxmlformats.org/officeDocument/2006/math">
                    <m:oMathParaPr>
                      <m:jc m:val="centerGroup"/>
                    </m:oMathParaPr>
                    <m:oMath xmlns:m="http://schemas.openxmlformats.org/officeDocument/2006/math">
                      <m:r>
                        <a:rPr kumimoji="1" lang="en-US" altLang="zh-CN" sz="1680" i="1" dirty="0">
                          <a:solidFill>
                            <a:srgbClr val="000000"/>
                          </a:solidFill>
                          <a:latin typeface="Cambria Math" panose="02040503050406030204" pitchFamily="18" charset="0"/>
                        </a:rPr>
                        <m:t>𝐸𝑛𝑒𝑟𝑔</m:t>
                      </m:r>
                      <m:sSub>
                        <m:sSubPr>
                          <m:ctrlPr>
                            <a:rPr kumimoji="1" lang="en-US" altLang="zh-CN" sz="1680" i="1" dirty="0">
                              <a:solidFill>
                                <a:srgbClr val="000000"/>
                              </a:solidFill>
                              <a:latin typeface="Cambria Math" panose="02040503050406030204" pitchFamily="18" charset="0"/>
                            </a:rPr>
                          </m:ctrlPr>
                        </m:sSubPr>
                        <m:e>
                          <m:r>
                            <a:rPr kumimoji="1" lang="en-US" altLang="zh-CN" sz="1680" i="1" dirty="0">
                              <a:solidFill>
                                <a:srgbClr val="000000"/>
                              </a:solidFill>
                              <a:latin typeface="Cambria Math" panose="02040503050406030204" pitchFamily="18" charset="0"/>
                            </a:rPr>
                            <m:t>𝑦</m:t>
                          </m:r>
                        </m:e>
                        <m:sub>
                          <m:r>
                            <a:rPr kumimoji="1" lang="en-US" altLang="zh-CN" sz="1680" i="1" dirty="0">
                              <a:solidFill>
                                <a:srgbClr val="000000"/>
                              </a:solidFill>
                              <a:latin typeface="Cambria Math" panose="02040503050406030204" pitchFamily="18" charset="0"/>
                            </a:rPr>
                            <m:t>0</m:t>
                          </m:r>
                        </m:sub>
                      </m:sSub>
                      <m:r>
                        <a:rPr kumimoji="1" lang="en-US" altLang="zh-CN" sz="1680" i="1" dirty="0">
                          <a:solidFill>
                            <a:srgbClr val="000000"/>
                          </a:solidFill>
                          <a:latin typeface="Cambria Math" panose="02040503050406030204" pitchFamily="18" charset="0"/>
                        </a:rPr>
                        <m:t>=</m:t>
                      </m:r>
                      <m:f>
                        <m:fPr>
                          <m:ctrlPr>
                            <a:rPr kumimoji="1" lang="en-US" altLang="zh-CN" sz="1680" i="1" dirty="0">
                              <a:solidFill>
                                <a:srgbClr val="000000"/>
                              </a:solidFill>
                              <a:latin typeface="Cambria Math" panose="02040503050406030204" pitchFamily="18" charset="0"/>
                            </a:rPr>
                          </m:ctrlPr>
                        </m:fPr>
                        <m:num>
                          <m:r>
                            <a:rPr kumimoji="1" lang="en-US" altLang="zh-CN" sz="1680" i="1" dirty="0">
                              <a:solidFill>
                                <a:srgbClr val="000000"/>
                              </a:solidFill>
                              <a:latin typeface="Cambria Math" panose="02040503050406030204" pitchFamily="18" charset="0"/>
                            </a:rPr>
                            <m:t>700</m:t>
                          </m:r>
                        </m:num>
                        <m:den>
                          <m:r>
                            <a:rPr kumimoji="1" lang="en-US" altLang="zh-CN" sz="1680" i="1" dirty="0">
                              <a:solidFill>
                                <a:srgbClr val="000000"/>
                              </a:solidFill>
                              <a:latin typeface="Cambria Math" panose="02040503050406030204" pitchFamily="18" charset="0"/>
                            </a:rPr>
                            <m:t>768</m:t>
                          </m:r>
                        </m:den>
                      </m:f>
                      <m:r>
                        <a:rPr kumimoji="1" lang="zh-CN" altLang="en-US" sz="1680" i="1" dirty="0">
                          <a:solidFill>
                            <a:srgbClr val="000000"/>
                          </a:solidFill>
                          <a:latin typeface="Cambria Math" panose="02040503050406030204" pitchFamily="18" charset="0"/>
                        </a:rPr>
                        <m:t>∗</m:t>
                      </m:r>
                      <m:r>
                        <a:rPr kumimoji="1" lang="en-US" altLang="zh-CN" sz="1680" i="1" dirty="0">
                          <a:solidFill>
                            <a:srgbClr val="000000"/>
                          </a:solidFill>
                          <a:latin typeface="Cambria Math" panose="02040503050406030204" pitchFamily="18" charset="0"/>
                        </a:rPr>
                        <m:t>900=820</m:t>
                      </m:r>
                    </m:oMath>
                  </m:oMathPara>
                </a14:m>
                <a:endParaRPr kumimoji="1" lang="en-US" altLang="zh-CN" sz="1680" dirty="0">
                  <a:solidFill>
                    <a:srgbClr val="000000"/>
                  </a:solidFill>
                  <a:latin typeface="Arial" panose="020B0604020202020204"/>
                  <a:ea typeface="微软雅黑"/>
                </a:endParaRPr>
              </a:p>
              <a:p>
                <a:pPr defTabSz="1097280"/>
                <a:endParaRPr kumimoji="1" lang="en-US" altLang="zh-CN" sz="1680" dirty="0">
                  <a:solidFill>
                    <a:srgbClr val="000000"/>
                  </a:solidFill>
                  <a:latin typeface="Arial" panose="020B0604020202020204"/>
                  <a:ea typeface="微软雅黑"/>
                </a:endParaRPr>
              </a:p>
              <a:p>
                <a:pPr defTabSz="1097280"/>
                <a14:m>
                  <m:oMathPara xmlns:m="http://schemas.openxmlformats.org/officeDocument/2006/math">
                    <m:oMathParaPr>
                      <m:jc m:val="centerGroup"/>
                    </m:oMathParaPr>
                    <m:oMath xmlns:m="http://schemas.openxmlformats.org/officeDocument/2006/math">
                      <m:r>
                        <a:rPr kumimoji="1" lang="en-US" altLang="zh-CN" sz="1680" i="1" dirty="0">
                          <a:solidFill>
                            <a:srgbClr val="000000"/>
                          </a:solidFill>
                          <a:latin typeface="Cambria Math" panose="02040503050406030204" pitchFamily="18" charset="0"/>
                        </a:rPr>
                        <m:t>𝐸𝑛𝑒𝑟𝑔</m:t>
                      </m:r>
                      <m:sSub>
                        <m:sSubPr>
                          <m:ctrlPr>
                            <a:rPr kumimoji="1" lang="en-US" altLang="zh-CN" sz="1680" i="1" dirty="0">
                              <a:solidFill>
                                <a:srgbClr val="000000"/>
                              </a:solidFill>
                              <a:latin typeface="Cambria Math" panose="02040503050406030204" pitchFamily="18" charset="0"/>
                            </a:rPr>
                          </m:ctrlPr>
                        </m:sSubPr>
                        <m:e>
                          <m:r>
                            <a:rPr kumimoji="1" lang="en-US" altLang="zh-CN" sz="1680" i="1" dirty="0">
                              <a:solidFill>
                                <a:srgbClr val="000000"/>
                              </a:solidFill>
                              <a:latin typeface="Cambria Math" panose="02040503050406030204" pitchFamily="18" charset="0"/>
                            </a:rPr>
                            <m:t>𝑦</m:t>
                          </m:r>
                        </m:e>
                        <m:sub>
                          <m:r>
                            <a:rPr kumimoji="1" lang="en-US" altLang="zh-CN" sz="1680" i="1" dirty="0">
                              <a:solidFill>
                                <a:srgbClr val="000000"/>
                              </a:solidFill>
                              <a:latin typeface="Cambria Math" panose="02040503050406030204" pitchFamily="18" charset="0"/>
                            </a:rPr>
                            <m:t>1</m:t>
                          </m:r>
                        </m:sub>
                      </m:sSub>
                      <m:r>
                        <a:rPr kumimoji="1" lang="en-US" altLang="zh-CN" sz="1680" i="1" dirty="0">
                          <a:solidFill>
                            <a:srgbClr val="000000"/>
                          </a:solidFill>
                          <a:latin typeface="Cambria Math" panose="02040503050406030204" pitchFamily="18" charset="0"/>
                        </a:rPr>
                        <m:t>=</m:t>
                      </m:r>
                      <m:f>
                        <m:fPr>
                          <m:ctrlPr>
                            <a:rPr kumimoji="1" lang="en-US" altLang="zh-CN" sz="1680" i="1" dirty="0">
                              <a:solidFill>
                                <a:srgbClr val="000000"/>
                              </a:solidFill>
                              <a:latin typeface="Cambria Math" panose="02040503050406030204" pitchFamily="18" charset="0"/>
                            </a:rPr>
                          </m:ctrlPr>
                        </m:fPr>
                        <m:num>
                          <m:r>
                            <a:rPr kumimoji="1" lang="en-US" altLang="zh-CN" sz="1680" i="1" dirty="0">
                              <a:solidFill>
                                <a:srgbClr val="000000"/>
                              </a:solidFill>
                              <a:latin typeface="Cambria Math" panose="02040503050406030204" pitchFamily="18" charset="0"/>
                            </a:rPr>
                            <m:t>500</m:t>
                          </m:r>
                        </m:num>
                        <m:den>
                          <m:r>
                            <a:rPr kumimoji="1" lang="en-US" altLang="zh-CN" sz="1680" i="1" dirty="0">
                              <a:solidFill>
                                <a:srgbClr val="000000"/>
                              </a:solidFill>
                              <a:latin typeface="Cambria Math" panose="02040503050406030204" pitchFamily="18" charset="0"/>
                            </a:rPr>
                            <m:t>768</m:t>
                          </m:r>
                        </m:den>
                      </m:f>
                      <m:r>
                        <a:rPr kumimoji="1" lang="zh-CN" altLang="en-US" sz="1680" i="1" dirty="0">
                          <a:solidFill>
                            <a:srgbClr val="000000"/>
                          </a:solidFill>
                          <a:latin typeface="Cambria Math" panose="02040503050406030204" pitchFamily="18" charset="0"/>
                        </a:rPr>
                        <m:t>∗</m:t>
                      </m:r>
                      <m:r>
                        <a:rPr kumimoji="1" lang="en-US" altLang="zh-CN" sz="1680" i="1" dirty="0">
                          <a:solidFill>
                            <a:srgbClr val="000000"/>
                          </a:solidFill>
                          <a:latin typeface="Cambria Math" panose="02040503050406030204" pitchFamily="18" charset="0"/>
                        </a:rPr>
                        <m:t>900=586</m:t>
                      </m:r>
                    </m:oMath>
                  </m:oMathPara>
                </a14:m>
                <a:endParaRPr kumimoji="1" lang="en-US" altLang="zh-CN" sz="1680" dirty="0">
                  <a:solidFill>
                    <a:srgbClr val="000000"/>
                  </a:solidFill>
                  <a:latin typeface="Arial" panose="020B0604020202020204"/>
                  <a:ea typeface="微软雅黑"/>
                </a:endParaRPr>
              </a:p>
              <a:p>
                <a:pPr defTabSz="1097280"/>
                <a:endParaRPr kumimoji="1" lang="en-US" altLang="zh-CN" sz="1680" dirty="0">
                  <a:solidFill>
                    <a:srgbClr val="000000"/>
                  </a:solidFill>
                  <a:latin typeface="Arial" panose="020B0604020202020204"/>
                  <a:ea typeface="微软雅黑"/>
                </a:endParaRPr>
              </a:p>
              <a:p>
                <a:pPr defTabSz="1097280"/>
                <a14:m>
                  <m:oMathPara xmlns:m="http://schemas.openxmlformats.org/officeDocument/2006/math">
                    <m:oMathParaPr>
                      <m:jc m:val="centerGroup"/>
                    </m:oMathParaPr>
                    <m:oMath xmlns:m="http://schemas.openxmlformats.org/officeDocument/2006/math">
                      <m:r>
                        <a:rPr kumimoji="1" lang="en-US" altLang="zh-CN" sz="1680" i="1" dirty="0">
                          <a:solidFill>
                            <a:srgbClr val="000000"/>
                          </a:solidFill>
                          <a:latin typeface="Cambria Math" panose="02040503050406030204" pitchFamily="18" charset="0"/>
                        </a:rPr>
                        <m:t>𝐸𝑛𝑒𝑟𝑔</m:t>
                      </m:r>
                      <m:sSub>
                        <m:sSubPr>
                          <m:ctrlPr>
                            <a:rPr kumimoji="1" lang="en-US" altLang="zh-CN" sz="1680" i="1" dirty="0">
                              <a:solidFill>
                                <a:srgbClr val="000000"/>
                              </a:solidFill>
                              <a:latin typeface="Cambria Math" panose="02040503050406030204" pitchFamily="18" charset="0"/>
                            </a:rPr>
                          </m:ctrlPr>
                        </m:sSubPr>
                        <m:e>
                          <m:r>
                            <a:rPr kumimoji="1" lang="en-US" altLang="zh-CN" sz="1680" i="1" dirty="0">
                              <a:solidFill>
                                <a:srgbClr val="000000"/>
                              </a:solidFill>
                              <a:latin typeface="Cambria Math" panose="02040503050406030204" pitchFamily="18" charset="0"/>
                            </a:rPr>
                            <m:t>𝑦</m:t>
                          </m:r>
                        </m:e>
                        <m:sub>
                          <m:r>
                            <a:rPr kumimoji="1" lang="en-US" altLang="zh-CN" sz="1680" i="1" dirty="0">
                              <a:solidFill>
                                <a:srgbClr val="000000"/>
                              </a:solidFill>
                              <a:latin typeface="Cambria Math" panose="02040503050406030204" pitchFamily="18" charset="0"/>
                            </a:rPr>
                            <m:t>2</m:t>
                          </m:r>
                        </m:sub>
                      </m:sSub>
                      <m:r>
                        <a:rPr kumimoji="1" lang="en-US" altLang="zh-CN" sz="1680" i="1" dirty="0">
                          <a:solidFill>
                            <a:srgbClr val="000000"/>
                          </a:solidFill>
                          <a:latin typeface="Cambria Math" panose="02040503050406030204" pitchFamily="18" charset="0"/>
                        </a:rPr>
                        <m:t>=</m:t>
                      </m:r>
                      <m:f>
                        <m:fPr>
                          <m:ctrlPr>
                            <a:rPr kumimoji="1" lang="en-US" altLang="zh-CN" sz="1680" i="1" dirty="0">
                              <a:solidFill>
                                <a:srgbClr val="000000"/>
                              </a:solidFill>
                              <a:latin typeface="Cambria Math" panose="02040503050406030204" pitchFamily="18" charset="0"/>
                            </a:rPr>
                          </m:ctrlPr>
                        </m:fPr>
                        <m:num>
                          <m:r>
                            <a:rPr kumimoji="1" lang="en-US" altLang="zh-CN" sz="1680" i="1" dirty="0">
                              <a:solidFill>
                                <a:srgbClr val="000000"/>
                              </a:solidFill>
                              <a:latin typeface="Cambria Math" panose="02040503050406030204" pitchFamily="18" charset="0"/>
                            </a:rPr>
                            <m:t>300</m:t>
                          </m:r>
                        </m:num>
                        <m:den>
                          <m:r>
                            <a:rPr kumimoji="1" lang="en-US" altLang="zh-CN" sz="1680" i="1" dirty="0">
                              <a:solidFill>
                                <a:srgbClr val="000000"/>
                              </a:solidFill>
                              <a:latin typeface="Cambria Math" panose="02040503050406030204" pitchFamily="18" charset="0"/>
                            </a:rPr>
                            <m:t>512</m:t>
                          </m:r>
                        </m:den>
                      </m:f>
                      <m:r>
                        <a:rPr kumimoji="1" lang="zh-CN" altLang="en-US" sz="1680" i="1" dirty="0">
                          <a:solidFill>
                            <a:srgbClr val="000000"/>
                          </a:solidFill>
                          <a:latin typeface="Cambria Math" panose="02040503050406030204" pitchFamily="18" charset="0"/>
                        </a:rPr>
                        <m:t>∗</m:t>
                      </m:r>
                      <m:r>
                        <a:rPr kumimoji="1" lang="en-US" altLang="zh-CN" sz="1680" i="1" dirty="0">
                          <a:solidFill>
                            <a:srgbClr val="000000"/>
                          </a:solidFill>
                          <a:latin typeface="Cambria Math" panose="02040503050406030204" pitchFamily="18" charset="0"/>
                        </a:rPr>
                        <m:t>380=223</m:t>
                      </m:r>
                    </m:oMath>
                  </m:oMathPara>
                </a14:m>
                <a:endParaRPr kumimoji="1" lang="en-US" altLang="zh-CN" sz="1680" dirty="0">
                  <a:solidFill>
                    <a:srgbClr val="000000"/>
                  </a:solidFill>
                  <a:latin typeface="Arial" panose="020B0604020202020204"/>
                  <a:ea typeface="微软雅黑"/>
                </a:endParaRPr>
              </a:p>
              <a:p>
                <a:pPr defTabSz="1097280"/>
                <a:endParaRPr kumimoji="1" lang="en-US" altLang="zh-CN" sz="1680" dirty="0">
                  <a:solidFill>
                    <a:srgbClr val="000000"/>
                  </a:solidFill>
                  <a:latin typeface="Arial" panose="020B0604020202020204"/>
                  <a:ea typeface="微软雅黑"/>
                </a:endParaRPr>
              </a:p>
              <a:p>
                <a:pPr defTabSz="1097280"/>
                <a14:m>
                  <m:oMathPara xmlns:m="http://schemas.openxmlformats.org/officeDocument/2006/math">
                    <m:oMathParaPr>
                      <m:jc m:val="centerGroup"/>
                    </m:oMathParaPr>
                    <m:oMath xmlns:m="http://schemas.openxmlformats.org/officeDocument/2006/math">
                      <m:r>
                        <a:rPr kumimoji="1" lang="en-US" altLang="zh-CN" sz="1680" i="1" dirty="0">
                          <a:solidFill>
                            <a:srgbClr val="000000"/>
                          </a:solidFill>
                          <a:latin typeface="Cambria Math" panose="02040503050406030204" pitchFamily="18" charset="0"/>
                        </a:rPr>
                        <m:t>𝐸𝑛𝑒𝑟𝑔</m:t>
                      </m:r>
                      <m:sSub>
                        <m:sSubPr>
                          <m:ctrlPr>
                            <a:rPr kumimoji="1" lang="en-US" altLang="zh-CN" sz="1680" i="1" dirty="0">
                              <a:solidFill>
                                <a:srgbClr val="000000"/>
                              </a:solidFill>
                              <a:latin typeface="Cambria Math" panose="02040503050406030204" pitchFamily="18" charset="0"/>
                            </a:rPr>
                          </m:ctrlPr>
                        </m:sSubPr>
                        <m:e>
                          <m:r>
                            <a:rPr kumimoji="1" lang="en-US" altLang="zh-CN" sz="1680" i="1" dirty="0">
                              <a:solidFill>
                                <a:srgbClr val="000000"/>
                              </a:solidFill>
                              <a:latin typeface="Cambria Math" panose="02040503050406030204" pitchFamily="18" charset="0"/>
                            </a:rPr>
                            <m:t>𝑦</m:t>
                          </m:r>
                        </m:e>
                        <m:sub>
                          <m:r>
                            <a:rPr kumimoji="1" lang="en-US" altLang="zh-CN" sz="1680" i="1" dirty="0">
                              <a:solidFill>
                                <a:srgbClr val="000000"/>
                              </a:solidFill>
                              <a:latin typeface="Cambria Math" panose="02040503050406030204" pitchFamily="18" charset="0"/>
                            </a:rPr>
                            <m:t>3</m:t>
                          </m:r>
                        </m:sub>
                      </m:sSub>
                      <m:r>
                        <a:rPr kumimoji="1" lang="en-US" altLang="zh-CN" sz="1680" i="1" dirty="0">
                          <a:solidFill>
                            <a:srgbClr val="000000"/>
                          </a:solidFill>
                          <a:latin typeface="Cambria Math" panose="02040503050406030204" pitchFamily="18" charset="0"/>
                        </a:rPr>
                        <m:t>=</m:t>
                      </m:r>
                      <m:r>
                        <a:rPr kumimoji="1" lang="zh-CN" altLang="en-US" sz="1680" b="1" i="1" dirty="0">
                          <a:solidFill>
                            <a:srgbClr val="BE384B"/>
                          </a:solidFill>
                          <a:latin typeface="Cambria Math" panose="02040503050406030204" pitchFamily="18" charset="0"/>
                        </a:rPr>
                        <m:t>？</m:t>
                      </m:r>
                    </m:oMath>
                  </m:oMathPara>
                </a14:m>
                <a:endParaRPr kumimoji="1" lang="en-US" altLang="zh-CN" sz="1680" b="1" dirty="0">
                  <a:solidFill>
                    <a:srgbClr val="000000"/>
                  </a:solidFill>
                  <a:latin typeface="Arial" panose="020B0604020202020204"/>
                  <a:ea typeface="微软雅黑"/>
                </a:endParaRPr>
              </a:p>
              <a:p>
                <a:pPr defTabSz="1097280"/>
                <a:endParaRPr kumimoji="1" lang="zh-CN" altLang="en-US" sz="2160" dirty="0">
                  <a:solidFill>
                    <a:srgbClr val="000000"/>
                  </a:solidFill>
                  <a:latin typeface="Arial" panose="020B0604020202020204"/>
                  <a:ea typeface="微软雅黑"/>
                </a:endParaRPr>
              </a:p>
            </p:txBody>
          </p:sp>
        </mc:Choice>
        <mc:Fallback xmlns="">
          <p:sp>
            <p:nvSpPr>
              <p:cNvPr id="43" name="文本框 42">
                <a:extLst>
                  <a:ext uri="{FF2B5EF4-FFF2-40B4-BE49-F238E27FC236}">
                    <a16:creationId xmlns:a16="http://schemas.microsoft.com/office/drawing/2014/main" id="{A75E367F-86EF-C441-8B22-59618C085065}"/>
                  </a:ext>
                </a:extLst>
              </p:cNvPr>
              <p:cNvSpPr txBox="1">
                <a:spLocks noRot="1" noChangeAspect="1" noMove="1" noResize="1" noEditPoints="1" noAdjustHandles="1" noChangeArrowheads="1" noChangeShapeType="1" noTextEdit="1"/>
              </p:cNvSpPr>
              <p:nvPr/>
            </p:nvSpPr>
            <p:spPr>
              <a:xfrm>
                <a:off x="8135422" y="3643787"/>
                <a:ext cx="2898338" cy="2921249"/>
              </a:xfrm>
              <a:prstGeom prst="rect">
                <a:avLst/>
              </a:prstGeom>
              <a:blipFill>
                <a:blip r:embed="rId2"/>
                <a:stretch>
                  <a:fillRect/>
                </a:stretch>
              </a:blipFill>
            </p:spPr>
            <p:txBody>
              <a:bodyPr/>
              <a:lstStyle/>
              <a:p>
                <a:r>
                  <a:rPr lang="zh-CN" altLang="en-US">
                    <a:noFill/>
                  </a:rPr>
                  <a:t> </a:t>
                </a:r>
              </a:p>
            </p:txBody>
          </p:sp>
        </mc:Fallback>
      </mc:AlternateContent>
      <p:graphicFrame>
        <p:nvGraphicFramePr>
          <p:cNvPr id="42" name="表格 41">
            <a:extLst>
              <a:ext uri="{FF2B5EF4-FFF2-40B4-BE49-F238E27FC236}">
                <a16:creationId xmlns:a16="http://schemas.microsoft.com/office/drawing/2014/main" id="{DF4F8D07-BBE6-D740-97DC-1F6D74DE4C5C}"/>
              </a:ext>
            </a:extLst>
          </p:cNvPr>
          <p:cNvGraphicFramePr>
            <a:graphicFrameLocks noGrp="1"/>
          </p:cNvGraphicFramePr>
          <p:nvPr/>
        </p:nvGraphicFramePr>
        <p:xfrm>
          <a:off x="7054251" y="1211361"/>
          <a:ext cx="4086824" cy="2207525"/>
        </p:xfrm>
        <a:graphic>
          <a:graphicData uri="http://schemas.openxmlformats.org/drawingml/2006/table">
            <a:tbl>
              <a:tblPr firstRow="1" bandRow="1">
                <a:tableStyleId>{5C22544A-7EE6-4342-B048-85BDC9FD1C3A}</a:tableStyleId>
              </a:tblPr>
              <a:tblGrid>
                <a:gridCol w="970070">
                  <a:extLst>
                    <a:ext uri="{9D8B030D-6E8A-4147-A177-3AD203B41FA5}">
                      <a16:colId xmlns:a16="http://schemas.microsoft.com/office/drawing/2014/main" val="1562078872"/>
                    </a:ext>
                  </a:extLst>
                </a:gridCol>
                <a:gridCol w="1071137">
                  <a:extLst>
                    <a:ext uri="{9D8B030D-6E8A-4147-A177-3AD203B41FA5}">
                      <a16:colId xmlns:a16="http://schemas.microsoft.com/office/drawing/2014/main" val="2190493061"/>
                    </a:ext>
                  </a:extLst>
                </a:gridCol>
                <a:gridCol w="1019880">
                  <a:extLst>
                    <a:ext uri="{9D8B030D-6E8A-4147-A177-3AD203B41FA5}">
                      <a16:colId xmlns:a16="http://schemas.microsoft.com/office/drawing/2014/main" val="3786274263"/>
                    </a:ext>
                  </a:extLst>
                </a:gridCol>
                <a:gridCol w="1025737">
                  <a:extLst>
                    <a:ext uri="{9D8B030D-6E8A-4147-A177-3AD203B41FA5}">
                      <a16:colId xmlns:a16="http://schemas.microsoft.com/office/drawing/2014/main" val="484698229"/>
                    </a:ext>
                  </a:extLst>
                </a:gridCol>
              </a:tblGrid>
              <a:tr h="548640">
                <a:tc gridSpan="4">
                  <a:txBody>
                    <a:bodyPr/>
                    <a:lstStyle/>
                    <a:p>
                      <a:pPr algn="ctr"/>
                      <a:r>
                        <a:rPr lang="en-US" altLang="zh-CN" sz="1400" dirty="0"/>
                        <a:t>Energy</a:t>
                      </a:r>
                      <a:r>
                        <a:rPr lang="zh-CN" altLang="en-US" sz="1400" dirty="0"/>
                        <a:t> </a:t>
                      </a:r>
                      <a:r>
                        <a:rPr lang="en-US" altLang="zh-CN" sz="1400" dirty="0"/>
                        <a:t>model</a:t>
                      </a:r>
                      <a:r>
                        <a:rPr lang="zh-CN" altLang="en-US" sz="1400" dirty="0"/>
                        <a:t> </a:t>
                      </a:r>
                      <a:r>
                        <a:rPr lang="en-US" altLang="zh-CN" sz="1400" dirty="0"/>
                        <a:t>of</a:t>
                      </a:r>
                      <a:r>
                        <a:rPr lang="zh-CN" altLang="en-US" sz="1400" dirty="0"/>
                        <a:t> </a:t>
                      </a:r>
                      <a:r>
                        <a:rPr lang="en-US" altLang="zh-CN" sz="1400" dirty="0"/>
                        <a:t>some</a:t>
                      </a:r>
                      <a:r>
                        <a:rPr lang="zh-CN" altLang="en-US" sz="1400" dirty="0"/>
                        <a:t> </a:t>
                      </a:r>
                      <a:r>
                        <a:rPr lang="en-US" altLang="zh-CN" sz="1400" dirty="0" err="1"/>
                        <a:t>big.little</a:t>
                      </a:r>
                      <a:r>
                        <a:rPr lang="zh-CN" altLang="en-US" sz="1400" dirty="0"/>
                        <a:t> </a:t>
                      </a:r>
                      <a:r>
                        <a:rPr lang="en-US" altLang="zh-CN" sz="1400" dirty="0"/>
                        <a:t>arch</a:t>
                      </a:r>
                    </a:p>
                    <a:p>
                      <a:pPr algn="ctr"/>
                      <a:r>
                        <a:rPr lang="zh-CN" altLang="en-US" sz="1400" dirty="0"/>
                        <a:t>（</a:t>
                      </a:r>
                      <a:r>
                        <a:rPr lang="en-US" altLang="zh-CN" sz="1400" dirty="0"/>
                        <a:t>just</a:t>
                      </a:r>
                      <a:r>
                        <a:rPr lang="zh-CN" altLang="en-US" sz="1400" dirty="0"/>
                        <a:t> </a:t>
                      </a:r>
                      <a:r>
                        <a:rPr lang="en-US" altLang="zh-CN" sz="1400" dirty="0"/>
                        <a:t>an</a:t>
                      </a:r>
                      <a:r>
                        <a:rPr lang="zh-CN" altLang="en-US" sz="1400" dirty="0"/>
                        <a:t> </a:t>
                      </a:r>
                      <a:r>
                        <a:rPr lang="en-US" altLang="zh-CN" sz="1400" dirty="0"/>
                        <a:t>example</a:t>
                      </a:r>
                      <a:r>
                        <a:rPr lang="zh-CN" altLang="en-US" sz="1400" dirty="0"/>
                        <a:t>）</a:t>
                      </a:r>
                    </a:p>
                  </a:txBody>
                  <a:tcPr marL="109728" marR="109728" marT="54864" marB="54864"/>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331777">
                <a:tc gridSpan="2">
                  <a:txBody>
                    <a:bodyPr/>
                    <a:lstStyle/>
                    <a:p>
                      <a:pPr algn="ctr"/>
                      <a:r>
                        <a:rPr lang="en-US" altLang="zh-CN" sz="1400" dirty="0"/>
                        <a:t>Big</a:t>
                      </a:r>
                      <a:r>
                        <a:rPr lang="zh-CN" altLang="en-US" sz="1400" dirty="0"/>
                        <a:t> </a:t>
                      </a:r>
                      <a:r>
                        <a:rPr lang="en-US" altLang="zh-CN" sz="1400" dirty="0"/>
                        <a:t>core</a:t>
                      </a:r>
                      <a:r>
                        <a:rPr lang="zh-CN" altLang="en-US" sz="1400" dirty="0"/>
                        <a:t>（</a:t>
                      </a:r>
                      <a:r>
                        <a:rPr lang="en-US" altLang="zh-CN" sz="1400" dirty="0"/>
                        <a:t>PD0</a:t>
                      </a:r>
                      <a:r>
                        <a:rPr lang="zh-CN" altLang="en-US" sz="1400" dirty="0"/>
                        <a:t>）</a:t>
                      </a:r>
                    </a:p>
                  </a:txBody>
                  <a:tcPr marL="109728" marR="109728" marT="54864" marB="54864"/>
                </a:tc>
                <a:tc hMerge="1">
                  <a:txBody>
                    <a:bodyPr/>
                    <a:lstStyle/>
                    <a:p>
                      <a:endParaRPr lang="zh-CN" altLang="en-US" dirty="0"/>
                    </a:p>
                  </a:txBody>
                  <a:tcPr/>
                </a:tc>
                <a:tc gridSpan="2">
                  <a:txBody>
                    <a:bodyPr/>
                    <a:lstStyle/>
                    <a:p>
                      <a:pPr algn="ctr"/>
                      <a:r>
                        <a:rPr lang="en-US" altLang="zh-CN" sz="1400" dirty="0"/>
                        <a:t>Little</a:t>
                      </a:r>
                      <a:r>
                        <a:rPr lang="zh-CN" altLang="en-US" sz="1400" dirty="0"/>
                        <a:t> </a:t>
                      </a:r>
                      <a:r>
                        <a:rPr lang="en-US" altLang="zh-CN" sz="1400" dirty="0"/>
                        <a:t>core</a:t>
                      </a:r>
                      <a:r>
                        <a:rPr lang="zh-CN" altLang="en-US" sz="1400" dirty="0"/>
                        <a:t>（</a:t>
                      </a:r>
                      <a:r>
                        <a:rPr lang="en-US" altLang="zh-CN" sz="1400" dirty="0"/>
                        <a:t>PD1</a:t>
                      </a:r>
                      <a:r>
                        <a:rPr lang="zh-CN" altLang="en-US" sz="1400" dirty="0"/>
                        <a:t>）</a:t>
                      </a:r>
                    </a:p>
                  </a:txBody>
                  <a:tcPr marL="109728" marR="109728" marT="54864" marB="54864"/>
                </a:tc>
                <a:tc hMerge="1">
                  <a:txBody>
                    <a:bodyPr/>
                    <a:lstStyle/>
                    <a:p>
                      <a:endParaRPr lang="zh-CN" altLang="en-US" dirty="0"/>
                    </a:p>
                  </a:txBody>
                  <a:tcPr/>
                </a:tc>
                <a:extLst>
                  <a:ext uri="{0D108BD9-81ED-4DB2-BD59-A6C34878D82A}">
                    <a16:rowId xmlns:a16="http://schemas.microsoft.com/office/drawing/2014/main" val="4009788874"/>
                  </a:ext>
                </a:extLst>
              </a:tr>
              <a:tr h="331777">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extLst>
                  <a:ext uri="{0D108BD9-81ED-4DB2-BD59-A6C34878D82A}">
                    <a16:rowId xmlns:a16="http://schemas.microsoft.com/office/drawing/2014/main" val="534652467"/>
                  </a:ext>
                </a:extLst>
              </a:tr>
              <a:tr h="331777">
                <a:tc>
                  <a:txBody>
                    <a:bodyPr/>
                    <a:lstStyle/>
                    <a:p>
                      <a:pPr algn="ctr"/>
                      <a:r>
                        <a:rPr lang="en-US" altLang="zh-CN" sz="1400" dirty="0"/>
                        <a:t>384</a:t>
                      </a:r>
                      <a:endParaRPr lang="zh-CN" altLang="en-US" sz="1400" dirty="0"/>
                    </a:p>
                  </a:txBody>
                  <a:tcPr marL="109728" marR="109728" marT="54864" marB="54864"/>
                </a:tc>
                <a:tc>
                  <a:txBody>
                    <a:bodyPr/>
                    <a:lstStyle/>
                    <a:p>
                      <a:pPr algn="ctr"/>
                      <a:r>
                        <a:rPr lang="en-US" altLang="zh-CN" sz="1400" dirty="0"/>
                        <a:t>300</a:t>
                      </a:r>
                      <a:endParaRPr lang="zh-CN" altLang="en-US" sz="1400" dirty="0"/>
                    </a:p>
                  </a:txBody>
                  <a:tcPr marL="109728" marR="109728" marT="54864" marB="54864"/>
                </a:tc>
                <a:tc>
                  <a:txBody>
                    <a:bodyPr/>
                    <a:lstStyle/>
                    <a:p>
                      <a:pPr algn="ctr"/>
                      <a:r>
                        <a:rPr lang="en-US" altLang="zh-CN" sz="1400" dirty="0"/>
                        <a:t>128</a:t>
                      </a:r>
                      <a:endParaRPr lang="zh-CN" altLang="en-US" sz="1400" dirty="0"/>
                    </a:p>
                  </a:txBody>
                  <a:tcPr marL="109728" marR="109728" marT="54864" marB="54864"/>
                </a:tc>
                <a:tc>
                  <a:txBody>
                    <a:bodyPr/>
                    <a:lstStyle/>
                    <a:p>
                      <a:pPr algn="ctr"/>
                      <a:r>
                        <a:rPr lang="en-US" altLang="zh-CN" sz="1400" dirty="0"/>
                        <a:t>80</a:t>
                      </a:r>
                      <a:endParaRPr lang="zh-CN" altLang="en-US" sz="1400" dirty="0"/>
                    </a:p>
                  </a:txBody>
                  <a:tcPr marL="109728" marR="109728" marT="54864" marB="54864"/>
                </a:tc>
                <a:extLst>
                  <a:ext uri="{0D108BD9-81ED-4DB2-BD59-A6C34878D82A}">
                    <a16:rowId xmlns:a16="http://schemas.microsoft.com/office/drawing/2014/main" val="836005310"/>
                  </a:ext>
                </a:extLst>
              </a:tr>
              <a:tr h="331777">
                <a:tc>
                  <a:txBody>
                    <a:bodyPr/>
                    <a:lstStyle/>
                    <a:p>
                      <a:pPr algn="ctr"/>
                      <a:r>
                        <a:rPr lang="en-US" altLang="zh-CN" sz="1400" dirty="0"/>
                        <a:t>768</a:t>
                      </a:r>
                      <a:endParaRPr lang="zh-CN" altLang="en-US" sz="1400" dirty="0"/>
                    </a:p>
                  </a:txBody>
                  <a:tcPr marL="109728" marR="109728" marT="54864" marB="54864"/>
                </a:tc>
                <a:tc>
                  <a:txBody>
                    <a:bodyPr/>
                    <a:lstStyle/>
                    <a:p>
                      <a:pPr algn="ctr"/>
                      <a:r>
                        <a:rPr lang="en-US" altLang="zh-CN" sz="1400" dirty="0"/>
                        <a:t>900</a:t>
                      </a:r>
                      <a:endParaRPr lang="zh-CN" altLang="en-US" sz="1400" dirty="0"/>
                    </a:p>
                  </a:txBody>
                  <a:tcPr marL="109728" marR="109728" marT="54864" marB="54864"/>
                </a:tc>
                <a:tc>
                  <a:txBody>
                    <a:bodyPr/>
                    <a:lstStyle/>
                    <a:p>
                      <a:pPr algn="ctr"/>
                      <a:r>
                        <a:rPr lang="en-US" altLang="zh-CN" sz="1400" dirty="0"/>
                        <a:t>256</a:t>
                      </a:r>
                      <a:endParaRPr lang="zh-CN" altLang="en-US" sz="1400" dirty="0"/>
                    </a:p>
                  </a:txBody>
                  <a:tcPr marL="109728" marR="109728" marT="54864" marB="54864"/>
                </a:tc>
                <a:tc>
                  <a:txBody>
                    <a:bodyPr/>
                    <a:lstStyle/>
                    <a:p>
                      <a:pPr algn="ctr"/>
                      <a:r>
                        <a:rPr lang="en-US" altLang="zh-CN" sz="1400" dirty="0"/>
                        <a:t>180</a:t>
                      </a:r>
                      <a:endParaRPr lang="zh-CN" altLang="en-US" sz="1400" dirty="0"/>
                    </a:p>
                  </a:txBody>
                  <a:tcPr marL="109728" marR="109728" marT="54864" marB="54864"/>
                </a:tc>
                <a:extLst>
                  <a:ext uri="{0D108BD9-81ED-4DB2-BD59-A6C34878D82A}">
                    <a16:rowId xmlns:a16="http://schemas.microsoft.com/office/drawing/2014/main" val="2327887798"/>
                  </a:ext>
                </a:extLst>
              </a:tr>
              <a:tr h="331777">
                <a:tc>
                  <a:txBody>
                    <a:bodyPr/>
                    <a:lstStyle/>
                    <a:p>
                      <a:pPr algn="ctr"/>
                      <a:r>
                        <a:rPr lang="en-US" altLang="zh-CN" sz="1400" dirty="0"/>
                        <a:t>1024</a:t>
                      </a:r>
                      <a:endParaRPr lang="zh-CN" altLang="en-US" sz="1400" dirty="0"/>
                    </a:p>
                  </a:txBody>
                  <a:tcPr marL="109728" marR="109728" marT="54864" marB="54864"/>
                </a:tc>
                <a:tc>
                  <a:txBody>
                    <a:bodyPr/>
                    <a:lstStyle/>
                    <a:p>
                      <a:pPr algn="ctr"/>
                      <a:r>
                        <a:rPr lang="en-US" altLang="zh-CN" sz="1400" dirty="0"/>
                        <a:t>1800</a:t>
                      </a:r>
                      <a:endParaRPr lang="zh-CN" altLang="en-US" sz="1400" dirty="0"/>
                    </a:p>
                  </a:txBody>
                  <a:tcPr marL="109728" marR="109728" marT="54864" marB="54864"/>
                </a:tc>
                <a:tc>
                  <a:txBody>
                    <a:bodyPr/>
                    <a:lstStyle/>
                    <a:p>
                      <a:pPr algn="ctr"/>
                      <a:r>
                        <a:rPr lang="en-US" altLang="zh-CN" sz="1400" dirty="0"/>
                        <a:t>512</a:t>
                      </a:r>
                      <a:endParaRPr lang="zh-CN" altLang="en-US" sz="1400" dirty="0"/>
                    </a:p>
                  </a:txBody>
                  <a:tcPr marL="109728" marR="109728" marT="54864" marB="54864"/>
                </a:tc>
                <a:tc>
                  <a:txBody>
                    <a:bodyPr/>
                    <a:lstStyle/>
                    <a:p>
                      <a:pPr algn="ctr"/>
                      <a:r>
                        <a:rPr lang="en-US" altLang="zh-CN" sz="1400" dirty="0"/>
                        <a:t>380</a:t>
                      </a:r>
                      <a:endParaRPr lang="zh-CN" altLang="en-US" sz="1400" dirty="0"/>
                    </a:p>
                  </a:txBody>
                  <a:tcPr marL="109728" marR="109728" marT="54864" marB="54864"/>
                </a:tc>
                <a:extLst>
                  <a:ext uri="{0D108BD9-81ED-4DB2-BD59-A6C34878D82A}">
                    <a16:rowId xmlns:a16="http://schemas.microsoft.com/office/drawing/2014/main" val="4135075834"/>
                  </a:ext>
                </a:extLst>
              </a:tr>
            </a:tbl>
          </a:graphicData>
        </a:graphic>
      </p:graphicFrame>
      <p:sp>
        <p:nvSpPr>
          <p:cNvPr id="45" name="文本框 44">
            <a:extLst>
              <a:ext uri="{FF2B5EF4-FFF2-40B4-BE49-F238E27FC236}">
                <a16:creationId xmlns:a16="http://schemas.microsoft.com/office/drawing/2014/main" id="{7C2CBE5A-E124-9949-8B01-E542A99A368D}"/>
              </a:ext>
            </a:extLst>
          </p:cNvPr>
          <p:cNvSpPr txBox="1"/>
          <p:nvPr/>
        </p:nvSpPr>
        <p:spPr>
          <a:xfrm>
            <a:off x="1003200" y="3914662"/>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384</a:t>
            </a:r>
            <a:endParaRPr kumimoji="1" lang="zh-CN" altLang="en-US" sz="1440" dirty="0">
              <a:solidFill>
                <a:srgbClr val="000000"/>
              </a:solidFill>
              <a:latin typeface="Arial" panose="020B0604020202020204"/>
              <a:ea typeface="微软雅黑"/>
            </a:endParaRPr>
          </a:p>
        </p:txBody>
      </p:sp>
      <p:sp>
        <p:nvSpPr>
          <p:cNvPr id="44" name="页脚占位符 4">
            <a:extLst>
              <a:ext uri="{FF2B5EF4-FFF2-40B4-BE49-F238E27FC236}">
                <a16:creationId xmlns:a16="http://schemas.microsoft.com/office/drawing/2014/main" id="{66C34746-16CF-C04E-BB7D-A86F33C3CDB1}"/>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spTree>
    <p:extLst>
      <p:ext uri="{BB962C8B-B14F-4D97-AF65-F5344CB8AC3E}">
        <p14:creationId xmlns:p14="http://schemas.microsoft.com/office/powerpoint/2010/main" val="11363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CEE76-B79D-9047-9F53-A71FBC74F788}"/>
              </a:ext>
            </a:extLst>
          </p:cNvPr>
          <p:cNvSpPr>
            <a:spLocks noGrp="1"/>
          </p:cNvSpPr>
          <p:nvPr>
            <p:ph type="title"/>
          </p:nvPr>
        </p:nvSpPr>
        <p:spPr>
          <a:xfrm>
            <a:off x="1158240" y="274639"/>
            <a:ext cx="9875520" cy="1080530"/>
          </a:xfrm>
        </p:spPr>
        <p:txBody>
          <a:bodyPr/>
          <a:lstStyle/>
          <a:p>
            <a:r>
              <a:rPr kumimoji="1" lang="en-US" altLang="zh-CN" dirty="0"/>
              <a:t>Case:</a:t>
            </a:r>
            <a:r>
              <a:rPr kumimoji="1" lang="zh-CN" altLang="en-US" dirty="0"/>
              <a:t> </a:t>
            </a:r>
            <a:r>
              <a:rPr kumimoji="1" lang="en-US" altLang="zh-CN" dirty="0"/>
              <a:t>EAS-based</a:t>
            </a:r>
            <a:r>
              <a:rPr kumimoji="1" lang="zh-CN" altLang="en-US" dirty="0"/>
              <a:t> </a:t>
            </a:r>
            <a:r>
              <a:rPr kumimoji="1" lang="en-US" altLang="zh-CN" dirty="0"/>
              <a:t>Scheduling</a:t>
            </a:r>
            <a:endParaRPr kumimoji="1" lang="zh-CN" altLang="en-US" dirty="0"/>
          </a:p>
        </p:txBody>
      </p:sp>
      <p:sp>
        <p:nvSpPr>
          <p:cNvPr id="4" name="灯片编号占位符 3">
            <a:extLst>
              <a:ext uri="{FF2B5EF4-FFF2-40B4-BE49-F238E27FC236}">
                <a16:creationId xmlns:a16="http://schemas.microsoft.com/office/drawing/2014/main" id="{3FBC1F0C-C25B-5B4B-9DE6-11C3480BE192}"/>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66</a:t>
            </a:fld>
            <a:endParaRPr lang="zh-CN" altLang="en-US">
              <a:solidFill>
                <a:srgbClr val="000000">
                  <a:tint val="75000"/>
                </a:srgbClr>
              </a:solidFill>
            </a:endParaRPr>
          </a:p>
        </p:txBody>
      </p:sp>
      <p:sp>
        <p:nvSpPr>
          <p:cNvPr id="5" name="矩形 4">
            <a:extLst>
              <a:ext uri="{FF2B5EF4-FFF2-40B4-BE49-F238E27FC236}">
                <a16:creationId xmlns:a16="http://schemas.microsoft.com/office/drawing/2014/main" id="{5BDBBDE1-1A1A-144D-82DF-86AA214C8462}"/>
              </a:ext>
            </a:extLst>
          </p:cNvPr>
          <p:cNvSpPr/>
          <p:nvPr/>
        </p:nvSpPr>
        <p:spPr>
          <a:xfrm>
            <a:off x="6776015" y="5189808"/>
            <a:ext cx="1146238" cy="49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CPU3</a:t>
            </a:r>
            <a:endParaRPr kumimoji="1" lang="zh-CN" altLang="en-US" sz="2160" b="1" dirty="0">
              <a:solidFill>
                <a:srgbClr val="FFFFFF"/>
              </a:solidFill>
              <a:latin typeface="Arial" panose="020B0604020202020204"/>
              <a:ea typeface="微软雅黑"/>
            </a:endParaRPr>
          </a:p>
        </p:txBody>
      </p:sp>
      <p:sp>
        <p:nvSpPr>
          <p:cNvPr id="6" name="矩形 5">
            <a:extLst>
              <a:ext uri="{FF2B5EF4-FFF2-40B4-BE49-F238E27FC236}">
                <a16:creationId xmlns:a16="http://schemas.microsoft.com/office/drawing/2014/main" id="{55C3186B-2299-DB47-AB36-C6F0BC7C75D1}"/>
              </a:ext>
            </a:extLst>
          </p:cNvPr>
          <p:cNvSpPr/>
          <p:nvPr/>
        </p:nvSpPr>
        <p:spPr>
          <a:xfrm>
            <a:off x="5157115" y="5189808"/>
            <a:ext cx="1146238" cy="49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CPU2</a:t>
            </a:r>
            <a:endParaRPr kumimoji="1" lang="zh-CN" altLang="en-US" sz="2160" b="1" dirty="0">
              <a:solidFill>
                <a:srgbClr val="FFFFFF"/>
              </a:solidFill>
              <a:latin typeface="Arial" panose="020B0604020202020204"/>
              <a:ea typeface="微软雅黑"/>
            </a:endParaRPr>
          </a:p>
        </p:txBody>
      </p:sp>
      <p:sp>
        <p:nvSpPr>
          <p:cNvPr id="7" name="矩形 6">
            <a:extLst>
              <a:ext uri="{FF2B5EF4-FFF2-40B4-BE49-F238E27FC236}">
                <a16:creationId xmlns:a16="http://schemas.microsoft.com/office/drawing/2014/main" id="{76FA1673-7313-8C48-AD04-1BA94F701982}"/>
              </a:ext>
            </a:extLst>
          </p:cNvPr>
          <p:cNvSpPr/>
          <p:nvPr/>
        </p:nvSpPr>
        <p:spPr>
          <a:xfrm>
            <a:off x="3524967" y="5224638"/>
            <a:ext cx="1159487" cy="91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CPU1</a:t>
            </a:r>
            <a:endParaRPr kumimoji="1" lang="zh-CN" altLang="en-US" sz="2160" b="1" dirty="0">
              <a:solidFill>
                <a:srgbClr val="FFFFFF"/>
              </a:solidFill>
              <a:latin typeface="Arial" panose="020B0604020202020204"/>
              <a:ea typeface="微软雅黑"/>
            </a:endParaRPr>
          </a:p>
        </p:txBody>
      </p:sp>
      <p:sp>
        <p:nvSpPr>
          <p:cNvPr id="8" name="矩形 7">
            <a:extLst>
              <a:ext uri="{FF2B5EF4-FFF2-40B4-BE49-F238E27FC236}">
                <a16:creationId xmlns:a16="http://schemas.microsoft.com/office/drawing/2014/main" id="{61DB62A3-0DCE-B844-A64A-327F04D7C339}"/>
              </a:ext>
            </a:extLst>
          </p:cNvPr>
          <p:cNvSpPr/>
          <p:nvPr/>
        </p:nvSpPr>
        <p:spPr>
          <a:xfrm>
            <a:off x="1892818" y="5224638"/>
            <a:ext cx="1159487" cy="91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CPU0</a:t>
            </a:r>
            <a:endParaRPr kumimoji="1" lang="zh-CN" altLang="en-US" sz="2160" b="1" dirty="0">
              <a:solidFill>
                <a:srgbClr val="FFFFFF"/>
              </a:solidFill>
              <a:latin typeface="Arial" panose="020B0604020202020204"/>
              <a:ea typeface="微软雅黑"/>
            </a:endParaRPr>
          </a:p>
        </p:txBody>
      </p:sp>
      <p:sp>
        <p:nvSpPr>
          <p:cNvPr id="9" name="矩形 8">
            <a:extLst>
              <a:ext uri="{FF2B5EF4-FFF2-40B4-BE49-F238E27FC236}">
                <a16:creationId xmlns:a16="http://schemas.microsoft.com/office/drawing/2014/main" id="{E28FED45-6BDA-0E41-8C76-C0D96EE5D5F6}"/>
              </a:ext>
            </a:extLst>
          </p:cNvPr>
          <p:cNvSpPr/>
          <p:nvPr/>
        </p:nvSpPr>
        <p:spPr>
          <a:xfrm>
            <a:off x="1892817" y="4836744"/>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0" name="矩形 9">
            <a:extLst>
              <a:ext uri="{FF2B5EF4-FFF2-40B4-BE49-F238E27FC236}">
                <a16:creationId xmlns:a16="http://schemas.microsoft.com/office/drawing/2014/main" id="{CE8AD870-FF7E-3E4D-8E80-D0AFD90812BA}"/>
              </a:ext>
            </a:extLst>
          </p:cNvPr>
          <p:cNvSpPr/>
          <p:nvPr/>
        </p:nvSpPr>
        <p:spPr>
          <a:xfrm>
            <a:off x="1892817" y="4572892"/>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3" name="文本框 12">
            <a:extLst>
              <a:ext uri="{FF2B5EF4-FFF2-40B4-BE49-F238E27FC236}">
                <a16:creationId xmlns:a16="http://schemas.microsoft.com/office/drawing/2014/main" id="{5A74CEC2-3B7D-E84E-9574-09436A553BD2}"/>
              </a:ext>
            </a:extLst>
          </p:cNvPr>
          <p:cNvSpPr txBox="1"/>
          <p:nvPr/>
        </p:nvSpPr>
        <p:spPr>
          <a:xfrm>
            <a:off x="995200" y="4670545"/>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128</a:t>
            </a:r>
            <a:endParaRPr kumimoji="1" lang="zh-CN" altLang="en-US" sz="1440" dirty="0">
              <a:solidFill>
                <a:srgbClr val="000000"/>
              </a:solidFill>
              <a:latin typeface="Arial" panose="020B0604020202020204"/>
              <a:ea typeface="微软雅黑"/>
            </a:endParaRPr>
          </a:p>
        </p:txBody>
      </p:sp>
      <p:sp>
        <p:nvSpPr>
          <p:cNvPr id="14" name="文本框 13">
            <a:extLst>
              <a:ext uri="{FF2B5EF4-FFF2-40B4-BE49-F238E27FC236}">
                <a16:creationId xmlns:a16="http://schemas.microsoft.com/office/drawing/2014/main" id="{947D252A-0EF6-E644-BE83-26FE9AE90916}"/>
              </a:ext>
            </a:extLst>
          </p:cNvPr>
          <p:cNvSpPr txBox="1"/>
          <p:nvPr/>
        </p:nvSpPr>
        <p:spPr>
          <a:xfrm>
            <a:off x="995200" y="4240493"/>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256</a:t>
            </a:r>
            <a:endParaRPr kumimoji="1" lang="zh-CN" altLang="en-US" sz="1440" dirty="0">
              <a:solidFill>
                <a:srgbClr val="000000"/>
              </a:solidFill>
              <a:latin typeface="Arial" panose="020B0604020202020204"/>
              <a:ea typeface="微软雅黑"/>
            </a:endParaRPr>
          </a:p>
        </p:txBody>
      </p:sp>
      <p:sp>
        <p:nvSpPr>
          <p:cNvPr id="15" name="文本框 14">
            <a:extLst>
              <a:ext uri="{FF2B5EF4-FFF2-40B4-BE49-F238E27FC236}">
                <a16:creationId xmlns:a16="http://schemas.microsoft.com/office/drawing/2014/main" id="{A8841EB1-0089-6C43-AD60-9DCCB57864E8}"/>
              </a:ext>
            </a:extLst>
          </p:cNvPr>
          <p:cNvSpPr txBox="1"/>
          <p:nvPr/>
        </p:nvSpPr>
        <p:spPr>
          <a:xfrm>
            <a:off x="995200" y="3583313"/>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512</a:t>
            </a:r>
            <a:endParaRPr kumimoji="1" lang="zh-CN" altLang="en-US" sz="1440" dirty="0">
              <a:solidFill>
                <a:srgbClr val="000000"/>
              </a:solidFill>
              <a:latin typeface="Arial" panose="020B0604020202020204"/>
              <a:ea typeface="微软雅黑"/>
            </a:endParaRPr>
          </a:p>
        </p:txBody>
      </p:sp>
      <p:sp>
        <p:nvSpPr>
          <p:cNvPr id="16" name="文本框 15">
            <a:extLst>
              <a:ext uri="{FF2B5EF4-FFF2-40B4-BE49-F238E27FC236}">
                <a16:creationId xmlns:a16="http://schemas.microsoft.com/office/drawing/2014/main" id="{2C492DD2-C034-3944-8BD9-0DF554555BBB}"/>
              </a:ext>
            </a:extLst>
          </p:cNvPr>
          <p:cNvSpPr txBox="1"/>
          <p:nvPr/>
        </p:nvSpPr>
        <p:spPr>
          <a:xfrm>
            <a:off x="974705" y="2992579"/>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768</a:t>
            </a:r>
            <a:endParaRPr kumimoji="1" lang="zh-CN" altLang="en-US" sz="1440" dirty="0">
              <a:solidFill>
                <a:srgbClr val="000000"/>
              </a:solidFill>
              <a:latin typeface="Arial" panose="020B0604020202020204"/>
              <a:ea typeface="微软雅黑"/>
            </a:endParaRPr>
          </a:p>
        </p:txBody>
      </p:sp>
      <p:sp>
        <p:nvSpPr>
          <p:cNvPr id="17" name="文本框 16">
            <a:extLst>
              <a:ext uri="{FF2B5EF4-FFF2-40B4-BE49-F238E27FC236}">
                <a16:creationId xmlns:a16="http://schemas.microsoft.com/office/drawing/2014/main" id="{F4F1B078-479D-6743-9121-27E8D4FD3642}"/>
              </a:ext>
            </a:extLst>
          </p:cNvPr>
          <p:cNvSpPr txBox="1"/>
          <p:nvPr/>
        </p:nvSpPr>
        <p:spPr>
          <a:xfrm>
            <a:off x="925516" y="2281812"/>
            <a:ext cx="744235"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1024</a:t>
            </a:r>
            <a:endParaRPr kumimoji="1" lang="zh-CN" altLang="en-US" sz="1440" dirty="0">
              <a:solidFill>
                <a:srgbClr val="000000"/>
              </a:solidFill>
              <a:latin typeface="Arial" panose="020B0604020202020204"/>
              <a:ea typeface="微软雅黑"/>
            </a:endParaRPr>
          </a:p>
        </p:txBody>
      </p:sp>
      <p:sp>
        <p:nvSpPr>
          <p:cNvPr id="18" name="矩形 17">
            <a:extLst>
              <a:ext uri="{FF2B5EF4-FFF2-40B4-BE49-F238E27FC236}">
                <a16:creationId xmlns:a16="http://schemas.microsoft.com/office/drawing/2014/main" id="{84B30AE5-27BF-6D49-A6BB-4957AB6AC9E6}"/>
              </a:ext>
            </a:extLst>
          </p:cNvPr>
          <p:cNvSpPr/>
          <p:nvPr/>
        </p:nvSpPr>
        <p:spPr>
          <a:xfrm>
            <a:off x="3538372" y="4832120"/>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9" name="矩形 18">
            <a:extLst>
              <a:ext uri="{FF2B5EF4-FFF2-40B4-BE49-F238E27FC236}">
                <a16:creationId xmlns:a16="http://schemas.microsoft.com/office/drawing/2014/main" id="{E25B0339-3E50-C647-A1AA-6139CC42E500}"/>
              </a:ext>
            </a:extLst>
          </p:cNvPr>
          <p:cNvSpPr/>
          <p:nvPr/>
        </p:nvSpPr>
        <p:spPr>
          <a:xfrm>
            <a:off x="3538372" y="4568268"/>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0" name="矩形 19">
            <a:extLst>
              <a:ext uri="{FF2B5EF4-FFF2-40B4-BE49-F238E27FC236}">
                <a16:creationId xmlns:a16="http://schemas.microsoft.com/office/drawing/2014/main" id="{0DC1C37B-1EC6-014C-92E9-F22B3F47E072}"/>
              </a:ext>
            </a:extLst>
          </p:cNvPr>
          <p:cNvSpPr/>
          <p:nvPr/>
        </p:nvSpPr>
        <p:spPr>
          <a:xfrm>
            <a:off x="5157116" y="4827497"/>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1" name="矩形 20">
            <a:extLst>
              <a:ext uri="{FF2B5EF4-FFF2-40B4-BE49-F238E27FC236}">
                <a16:creationId xmlns:a16="http://schemas.microsoft.com/office/drawing/2014/main" id="{A39E7A69-E0E6-8945-AEFA-6AB882FEB300}"/>
              </a:ext>
            </a:extLst>
          </p:cNvPr>
          <p:cNvSpPr/>
          <p:nvPr/>
        </p:nvSpPr>
        <p:spPr>
          <a:xfrm>
            <a:off x="5157116" y="4563644"/>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2" name="矩形 21">
            <a:extLst>
              <a:ext uri="{FF2B5EF4-FFF2-40B4-BE49-F238E27FC236}">
                <a16:creationId xmlns:a16="http://schemas.microsoft.com/office/drawing/2014/main" id="{3DA5CD64-B630-084C-82E6-FBAD86103A8A}"/>
              </a:ext>
            </a:extLst>
          </p:cNvPr>
          <p:cNvSpPr/>
          <p:nvPr/>
        </p:nvSpPr>
        <p:spPr>
          <a:xfrm>
            <a:off x="6746272" y="4836744"/>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100</a:t>
            </a:r>
            <a:endParaRPr kumimoji="1" lang="zh-CN" altLang="en-US" sz="2160" dirty="0">
              <a:solidFill>
                <a:srgbClr val="000000"/>
              </a:solidFill>
              <a:latin typeface="Arial" panose="020B0604020202020204"/>
              <a:ea typeface="微软雅黑"/>
            </a:endParaRPr>
          </a:p>
        </p:txBody>
      </p:sp>
      <p:sp>
        <p:nvSpPr>
          <p:cNvPr id="24" name="矩形 23">
            <a:extLst>
              <a:ext uri="{FF2B5EF4-FFF2-40B4-BE49-F238E27FC236}">
                <a16:creationId xmlns:a16="http://schemas.microsoft.com/office/drawing/2014/main" id="{F4184C51-E7B6-3A48-A2C7-FB532854410E}"/>
              </a:ext>
            </a:extLst>
          </p:cNvPr>
          <p:cNvSpPr/>
          <p:nvPr/>
        </p:nvSpPr>
        <p:spPr>
          <a:xfrm>
            <a:off x="1905315" y="4301800"/>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5" name="矩形 24">
            <a:extLst>
              <a:ext uri="{FF2B5EF4-FFF2-40B4-BE49-F238E27FC236}">
                <a16:creationId xmlns:a16="http://schemas.microsoft.com/office/drawing/2014/main" id="{E71F1C6C-320F-0A48-9A2D-6E56E849D200}"/>
              </a:ext>
            </a:extLst>
          </p:cNvPr>
          <p:cNvSpPr/>
          <p:nvPr/>
        </p:nvSpPr>
        <p:spPr>
          <a:xfrm>
            <a:off x="1905315" y="4037947"/>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6" name="矩形 25">
            <a:extLst>
              <a:ext uri="{FF2B5EF4-FFF2-40B4-BE49-F238E27FC236}">
                <a16:creationId xmlns:a16="http://schemas.microsoft.com/office/drawing/2014/main" id="{2B14AFE1-CA02-7D41-933A-B7B145FFE482}"/>
              </a:ext>
            </a:extLst>
          </p:cNvPr>
          <p:cNvSpPr/>
          <p:nvPr/>
        </p:nvSpPr>
        <p:spPr>
          <a:xfrm>
            <a:off x="1905315" y="3791459"/>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7" name="矩形 26">
            <a:extLst>
              <a:ext uri="{FF2B5EF4-FFF2-40B4-BE49-F238E27FC236}">
                <a16:creationId xmlns:a16="http://schemas.microsoft.com/office/drawing/2014/main" id="{F5D262B3-83C5-0649-9FDF-4755C5026E22}"/>
              </a:ext>
            </a:extLst>
          </p:cNvPr>
          <p:cNvSpPr/>
          <p:nvPr/>
        </p:nvSpPr>
        <p:spPr>
          <a:xfrm>
            <a:off x="1905315" y="3527606"/>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8" name="矩形 27">
            <a:extLst>
              <a:ext uri="{FF2B5EF4-FFF2-40B4-BE49-F238E27FC236}">
                <a16:creationId xmlns:a16="http://schemas.microsoft.com/office/drawing/2014/main" id="{F65BB768-04E1-4745-9685-1C41AF48A40C}"/>
              </a:ext>
            </a:extLst>
          </p:cNvPr>
          <p:cNvSpPr/>
          <p:nvPr/>
        </p:nvSpPr>
        <p:spPr>
          <a:xfrm>
            <a:off x="1892817" y="3268817"/>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700</a:t>
            </a:r>
            <a:endParaRPr kumimoji="1" lang="zh-CN" altLang="en-US" sz="2160" dirty="0">
              <a:solidFill>
                <a:srgbClr val="000000"/>
              </a:solidFill>
              <a:latin typeface="Arial" panose="020B0604020202020204"/>
              <a:ea typeface="微软雅黑"/>
            </a:endParaRPr>
          </a:p>
        </p:txBody>
      </p:sp>
      <p:sp>
        <p:nvSpPr>
          <p:cNvPr id="30" name="矩形 29">
            <a:extLst>
              <a:ext uri="{FF2B5EF4-FFF2-40B4-BE49-F238E27FC236}">
                <a16:creationId xmlns:a16="http://schemas.microsoft.com/office/drawing/2014/main" id="{8993E307-C402-874D-AAA6-4014AF207478}"/>
              </a:ext>
            </a:extLst>
          </p:cNvPr>
          <p:cNvSpPr/>
          <p:nvPr/>
        </p:nvSpPr>
        <p:spPr>
          <a:xfrm>
            <a:off x="3524967" y="4300104"/>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1" name="矩形 30">
            <a:extLst>
              <a:ext uri="{FF2B5EF4-FFF2-40B4-BE49-F238E27FC236}">
                <a16:creationId xmlns:a16="http://schemas.microsoft.com/office/drawing/2014/main" id="{26D97118-C932-B442-A6FF-7F09524CE38D}"/>
              </a:ext>
            </a:extLst>
          </p:cNvPr>
          <p:cNvSpPr/>
          <p:nvPr/>
        </p:nvSpPr>
        <p:spPr>
          <a:xfrm>
            <a:off x="3524967" y="4036252"/>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2" name="矩形 31">
            <a:extLst>
              <a:ext uri="{FF2B5EF4-FFF2-40B4-BE49-F238E27FC236}">
                <a16:creationId xmlns:a16="http://schemas.microsoft.com/office/drawing/2014/main" id="{D9874C81-97B6-004C-83C5-4C525288ABA5}"/>
              </a:ext>
            </a:extLst>
          </p:cNvPr>
          <p:cNvSpPr/>
          <p:nvPr/>
        </p:nvSpPr>
        <p:spPr>
          <a:xfrm>
            <a:off x="3538372" y="3777023"/>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500</a:t>
            </a:r>
            <a:endParaRPr kumimoji="1" lang="zh-CN" altLang="en-US" sz="2160" dirty="0">
              <a:solidFill>
                <a:srgbClr val="000000"/>
              </a:solidFill>
              <a:latin typeface="Arial" panose="020B0604020202020204"/>
              <a:ea typeface="微软雅黑"/>
            </a:endParaRPr>
          </a:p>
        </p:txBody>
      </p:sp>
      <p:cxnSp>
        <p:nvCxnSpPr>
          <p:cNvPr id="35" name="直线连接符 34">
            <a:extLst>
              <a:ext uri="{FF2B5EF4-FFF2-40B4-BE49-F238E27FC236}">
                <a16:creationId xmlns:a16="http://schemas.microsoft.com/office/drawing/2014/main" id="{7D9C7102-CFCF-C443-A6A1-A6E3F01223F9}"/>
              </a:ext>
            </a:extLst>
          </p:cNvPr>
          <p:cNvCxnSpPr>
            <a:stCxn id="16" idx="3"/>
          </p:cNvCxnSpPr>
          <p:nvPr/>
        </p:nvCxnSpPr>
        <p:spPr>
          <a:xfrm>
            <a:off x="1579572" y="3149545"/>
            <a:ext cx="3577543" cy="9235"/>
          </a:xfrm>
          <a:prstGeom prst="line">
            <a:avLst/>
          </a:prstGeom>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57F6BBC-86D7-2C46-A82D-EA56CB2120B0}"/>
              </a:ext>
            </a:extLst>
          </p:cNvPr>
          <p:cNvSpPr/>
          <p:nvPr/>
        </p:nvSpPr>
        <p:spPr>
          <a:xfrm>
            <a:off x="5150491" y="4315882"/>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300</a:t>
            </a:r>
            <a:endParaRPr kumimoji="1" lang="zh-CN" altLang="en-US" sz="2160" dirty="0">
              <a:solidFill>
                <a:srgbClr val="000000"/>
              </a:solidFill>
              <a:latin typeface="Arial" panose="020B0604020202020204"/>
              <a:ea typeface="微软雅黑"/>
            </a:endParaRPr>
          </a:p>
        </p:txBody>
      </p:sp>
      <p:cxnSp>
        <p:nvCxnSpPr>
          <p:cNvPr id="39" name="直线连接符 38">
            <a:extLst>
              <a:ext uri="{FF2B5EF4-FFF2-40B4-BE49-F238E27FC236}">
                <a16:creationId xmlns:a16="http://schemas.microsoft.com/office/drawing/2014/main" id="{F6E3B1F7-57BB-7B4F-A372-930724EDEF44}"/>
              </a:ext>
            </a:extLst>
          </p:cNvPr>
          <p:cNvCxnSpPr/>
          <p:nvPr/>
        </p:nvCxnSpPr>
        <p:spPr>
          <a:xfrm flipV="1">
            <a:off x="5150490" y="3725757"/>
            <a:ext cx="3577543" cy="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75E367F-86EF-C441-8B22-59618C085065}"/>
                  </a:ext>
                </a:extLst>
              </p:cNvPr>
              <p:cNvSpPr txBox="1"/>
              <p:nvPr/>
            </p:nvSpPr>
            <p:spPr>
              <a:xfrm>
                <a:off x="8135422" y="3674268"/>
                <a:ext cx="2898338" cy="3406958"/>
              </a:xfrm>
              <a:prstGeom prst="rect">
                <a:avLst/>
              </a:prstGeom>
              <a:noFill/>
            </p:spPr>
            <p:txBody>
              <a:bodyPr wrap="square" rtlCol="0">
                <a:spAutoFit/>
              </a:bodyPr>
              <a:lstStyle/>
              <a:p>
                <a:pPr defTabSz="1097280"/>
                <a14:m>
                  <m:oMathPara xmlns:m="http://schemas.openxmlformats.org/officeDocument/2006/math">
                    <m:oMathParaPr>
                      <m:jc m:val="centerGroup"/>
                    </m:oMathParaPr>
                    <m:oMath xmlns:m="http://schemas.openxmlformats.org/officeDocument/2006/math">
                      <m:r>
                        <a:rPr kumimoji="1" lang="en-US" altLang="zh-CN" sz="1680" i="1" dirty="0">
                          <a:solidFill>
                            <a:srgbClr val="000000"/>
                          </a:solidFill>
                          <a:latin typeface="Cambria Math" panose="02040503050406030204" pitchFamily="18" charset="0"/>
                        </a:rPr>
                        <m:t>𝐸𝑛𝑒𝑟𝑔</m:t>
                      </m:r>
                      <m:sSub>
                        <m:sSubPr>
                          <m:ctrlPr>
                            <a:rPr kumimoji="1" lang="en-US" altLang="zh-CN" sz="1680" i="1" dirty="0">
                              <a:solidFill>
                                <a:srgbClr val="000000"/>
                              </a:solidFill>
                              <a:latin typeface="Cambria Math" panose="02040503050406030204" pitchFamily="18" charset="0"/>
                            </a:rPr>
                          </m:ctrlPr>
                        </m:sSubPr>
                        <m:e>
                          <m:r>
                            <a:rPr kumimoji="1" lang="en-US" altLang="zh-CN" sz="1680" i="1" dirty="0">
                              <a:solidFill>
                                <a:srgbClr val="000000"/>
                              </a:solidFill>
                              <a:latin typeface="Cambria Math" panose="02040503050406030204" pitchFamily="18" charset="0"/>
                            </a:rPr>
                            <m:t>𝑦</m:t>
                          </m:r>
                        </m:e>
                        <m:sub>
                          <m:r>
                            <a:rPr kumimoji="1" lang="en-US" altLang="zh-CN" sz="1680" i="1" dirty="0">
                              <a:solidFill>
                                <a:srgbClr val="000000"/>
                              </a:solidFill>
                              <a:latin typeface="Cambria Math" panose="02040503050406030204" pitchFamily="18" charset="0"/>
                            </a:rPr>
                            <m:t>0</m:t>
                          </m:r>
                        </m:sub>
                      </m:sSub>
                      <m:r>
                        <a:rPr kumimoji="1" lang="en-US" altLang="zh-CN" sz="1680" i="1" dirty="0">
                          <a:solidFill>
                            <a:srgbClr val="000000"/>
                          </a:solidFill>
                          <a:latin typeface="Cambria Math" panose="02040503050406030204" pitchFamily="18" charset="0"/>
                        </a:rPr>
                        <m:t>=</m:t>
                      </m:r>
                      <m:f>
                        <m:fPr>
                          <m:ctrlPr>
                            <a:rPr kumimoji="1" lang="en-US" altLang="zh-CN" sz="1680" i="1" dirty="0">
                              <a:solidFill>
                                <a:srgbClr val="000000"/>
                              </a:solidFill>
                              <a:latin typeface="Cambria Math" panose="02040503050406030204" pitchFamily="18" charset="0"/>
                            </a:rPr>
                          </m:ctrlPr>
                        </m:fPr>
                        <m:num>
                          <m:r>
                            <a:rPr kumimoji="1" lang="en-US" altLang="zh-CN" sz="1680" i="1" dirty="0">
                              <a:solidFill>
                                <a:srgbClr val="000000"/>
                              </a:solidFill>
                              <a:latin typeface="Cambria Math" panose="02040503050406030204" pitchFamily="18" charset="0"/>
                            </a:rPr>
                            <m:t>700</m:t>
                          </m:r>
                        </m:num>
                        <m:den>
                          <m:r>
                            <a:rPr kumimoji="1" lang="en-US" altLang="zh-CN" sz="1680" i="1" dirty="0">
                              <a:solidFill>
                                <a:srgbClr val="000000"/>
                              </a:solidFill>
                              <a:latin typeface="Cambria Math" panose="02040503050406030204" pitchFamily="18" charset="0"/>
                            </a:rPr>
                            <m:t>768</m:t>
                          </m:r>
                        </m:den>
                      </m:f>
                      <m:r>
                        <a:rPr kumimoji="1" lang="zh-CN" altLang="en-US" sz="1680" i="1" dirty="0">
                          <a:solidFill>
                            <a:srgbClr val="000000"/>
                          </a:solidFill>
                          <a:latin typeface="Cambria Math" panose="02040503050406030204" pitchFamily="18" charset="0"/>
                        </a:rPr>
                        <m:t>∗</m:t>
                      </m:r>
                      <m:r>
                        <a:rPr kumimoji="1" lang="en-US" altLang="zh-CN" sz="1680" i="1" dirty="0">
                          <a:solidFill>
                            <a:srgbClr val="000000"/>
                          </a:solidFill>
                          <a:latin typeface="Cambria Math" panose="02040503050406030204" pitchFamily="18" charset="0"/>
                        </a:rPr>
                        <m:t>900=820</m:t>
                      </m:r>
                    </m:oMath>
                  </m:oMathPara>
                </a14:m>
                <a:endParaRPr kumimoji="1" lang="en-US" altLang="zh-CN" sz="1680" dirty="0">
                  <a:solidFill>
                    <a:srgbClr val="000000"/>
                  </a:solidFill>
                  <a:latin typeface="Arial" panose="020B0604020202020204"/>
                  <a:ea typeface="微软雅黑"/>
                </a:endParaRPr>
              </a:p>
              <a:p>
                <a:pPr defTabSz="1097280"/>
                <a:endParaRPr kumimoji="1" lang="en-US" altLang="zh-CN" sz="1680" dirty="0">
                  <a:solidFill>
                    <a:srgbClr val="000000"/>
                  </a:solidFill>
                  <a:latin typeface="Arial" panose="020B0604020202020204"/>
                  <a:ea typeface="微软雅黑"/>
                </a:endParaRPr>
              </a:p>
              <a:p>
                <a:pPr defTabSz="1097280"/>
                <a14:m>
                  <m:oMathPara xmlns:m="http://schemas.openxmlformats.org/officeDocument/2006/math">
                    <m:oMathParaPr>
                      <m:jc m:val="centerGroup"/>
                    </m:oMathParaPr>
                    <m:oMath xmlns:m="http://schemas.openxmlformats.org/officeDocument/2006/math">
                      <m:r>
                        <a:rPr kumimoji="1" lang="en-US" altLang="zh-CN" sz="1680" i="1" dirty="0">
                          <a:solidFill>
                            <a:srgbClr val="000000"/>
                          </a:solidFill>
                          <a:latin typeface="Cambria Math" panose="02040503050406030204" pitchFamily="18" charset="0"/>
                        </a:rPr>
                        <m:t>𝐸𝑛𝑒𝑟𝑔</m:t>
                      </m:r>
                      <m:sSub>
                        <m:sSubPr>
                          <m:ctrlPr>
                            <a:rPr kumimoji="1" lang="en-US" altLang="zh-CN" sz="1680" i="1" dirty="0">
                              <a:solidFill>
                                <a:srgbClr val="000000"/>
                              </a:solidFill>
                              <a:latin typeface="Cambria Math" panose="02040503050406030204" pitchFamily="18" charset="0"/>
                            </a:rPr>
                          </m:ctrlPr>
                        </m:sSubPr>
                        <m:e>
                          <m:r>
                            <a:rPr kumimoji="1" lang="en-US" altLang="zh-CN" sz="1680" i="1" dirty="0">
                              <a:solidFill>
                                <a:srgbClr val="000000"/>
                              </a:solidFill>
                              <a:latin typeface="Cambria Math" panose="02040503050406030204" pitchFamily="18" charset="0"/>
                            </a:rPr>
                            <m:t>𝑦</m:t>
                          </m:r>
                        </m:e>
                        <m:sub>
                          <m:r>
                            <a:rPr kumimoji="1" lang="en-US" altLang="zh-CN" sz="1680" i="1" dirty="0">
                              <a:solidFill>
                                <a:srgbClr val="000000"/>
                              </a:solidFill>
                              <a:latin typeface="Cambria Math" panose="02040503050406030204" pitchFamily="18" charset="0"/>
                            </a:rPr>
                            <m:t>1</m:t>
                          </m:r>
                        </m:sub>
                      </m:sSub>
                      <m:r>
                        <a:rPr kumimoji="1" lang="en-US" altLang="zh-CN" sz="1680" i="1" dirty="0">
                          <a:solidFill>
                            <a:srgbClr val="000000"/>
                          </a:solidFill>
                          <a:latin typeface="Cambria Math" panose="02040503050406030204" pitchFamily="18" charset="0"/>
                        </a:rPr>
                        <m:t>=</m:t>
                      </m:r>
                      <m:f>
                        <m:fPr>
                          <m:ctrlPr>
                            <a:rPr kumimoji="1" lang="en-US" altLang="zh-CN" sz="1680" i="1" dirty="0">
                              <a:solidFill>
                                <a:srgbClr val="000000"/>
                              </a:solidFill>
                              <a:latin typeface="Cambria Math" panose="02040503050406030204" pitchFamily="18" charset="0"/>
                            </a:rPr>
                          </m:ctrlPr>
                        </m:fPr>
                        <m:num>
                          <m:r>
                            <a:rPr kumimoji="1" lang="en-US" altLang="zh-CN" sz="1680" i="1" dirty="0">
                              <a:solidFill>
                                <a:srgbClr val="000000"/>
                              </a:solidFill>
                              <a:latin typeface="Cambria Math" panose="02040503050406030204" pitchFamily="18" charset="0"/>
                            </a:rPr>
                            <m:t>500</m:t>
                          </m:r>
                        </m:num>
                        <m:den>
                          <m:r>
                            <a:rPr kumimoji="1" lang="en-US" altLang="zh-CN" sz="1680" i="1" dirty="0">
                              <a:solidFill>
                                <a:srgbClr val="000000"/>
                              </a:solidFill>
                              <a:latin typeface="Cambria Math" panose="02040503050406030204" pitchFamily="18" charset="0"/>
                            </a:rPr>
                            <m:t>768</m:t>
                          </m:r>
                        </m:den>
                      </m:f>
                      <m:r>
                        <a:rPr kumimoji="1" lang="zh-CN" altLang="en-US" sz="1680" i="1" dirty="0">
                          <a:solidFill>
                            <a:srgbClr val="000000"/>
                          </a:solidFill>
                          <a:latin typeface="Cambria Math" panose="02040503050406030204" pitchFamily="18" charset="0"/>
                        </a:rPr>
                        <m:t>∗</m:t>
                      </m:r>
                      <m:r>
                        <a:rPr kumimoji="1" lang="en-US" altLang="zh-CN" sz="1680" i="1" dirty="0">
                          <a:solidFill>
                            <a:srgbClr val="000000"/>
                          </a:solidFill>
                          <a:latin typeface="Cambria Math" panose="02040503050406030204" pitchFamily="18" charset="0"/>
                        </a:rPr>
                        <m:t>900=586</m:t>
                      </m:r>
                    </m:oMath>
                  </m:oMathPara>
                </a14:m>
                <a:endParaRPr kumimoji="1" lang="en-US" altLang="zh-CN" sz="1680" dirty="0">
                  <a:solidFill>
                    <a:srgbClr val="000000"/>
                  </a:solidFill>
                  <a:latin typeface="Arial" panose="020B0604020202020204"/>
                  <a:ea typeface="微软雅黑"/>
                </a:endParaRPr>
              </a:p>
              <a:p>
                <a:pPr defTabSz="1097280"/>
                <a:endParaRPr kumimoji="1" lang="en-US" altLang="zh-CN" sz="1680" dirty="0">
                  <a:solidFill>
                    <a:srgbClr val="000000"/>
                  </a:solidFill>
                  <a:latin typeface="Arial" panose="020B0604020202020204"/>
                  <a:ea typeface="微软雅黑"/>
                </a:endParaRPr>
              </a:p>
              <a:p>
                <a:pPr defTabSz="1097280"/>
                <a14:m>
                  <m:oMathPara xmlns:m="http://schemas.openxmlformats.org/officeDocument/2006/math">
                    <m:oMathParaPr>
                      <m:jc m:val="centerGroup"/>
                    </m:oMathParaPr>
                    <m:oMath xmlns:m="http://schemas.openxmlformats.org/officeDocument/2006/math">
                      <m:r>
                        <a:rPr kumimoji="1" lang="en-US" altLang="zh-CN" sz="1680" i="1" dirty="0">
                          <a:solidFill>
                            <a:srgbClr val="000000"/>
                          </a:solidFill>
                          <a:latin typeface="Cambria Math" panose="02040503050406030204" pitchFamily="18" charset="0"/>
                        </a:rPr>
                        <m:t>𝐸𝑛𝑒𝑟𝑔</m:t>
                      </m:r>
                      <m:sSub>
                        <m:sSubPr>
                          <m:ctrlPr>
                            <a:rPr kumimoji="1" lang="en-US" altLang="zh-CN" sz="1680" i="1" dirty="0">
                              <a:solidFill>
                                <a:srgbClr val="000000"/>
                              </a:solidFill>
                              <a:latin typeface="Cambria Math" panose="02040503050406030204" pitchFamily="18" charset="0"/>
                            </a:rPr>
                          </m:ctrlPr>
                        </m:sSubPr>
                        <m:e>
                          <m:r>
                            <a:rPr kumimoji="1" lang="en-US" altLang="zh-CN" sz="1680" i="1" dirty="0">
                              <a:solidFill>
                                <a:srgbClr val="000000"/>
                              </a:solidFill>
                              <a:latin typeface="Cambria Math" panose="02040503050406030204" pitchFamily="18" charset="0"/>
                            </a:rPr>
                            <m:t>𝑦</m:t>
                          </m:r>
                        </m:e>
                        <m:sub>
                          <m:r>
                            <a:rPr kumimoji="1" lang="en-US" altLang="zh-CN" sz="1680" i="1" dirty="0">
                              <a:solidFill>
                                <a:srgbClr val="000000"/>
                              </a:solidFill>
                              <a:latin typeface="Cambria Math" panose="02040503050406030204" pitchFamily="18" charset="0"/>
                            </a:rPr>
                            <m:t>2</m:t>
                          </m:r>
                        </m:sub>
                      </m:sSub>
                      <m:r>
                        <a:rPr kumimoji="1" lang="en-US" altLang="zh-CN" sz="1680" i="1" dirty="0">
                          <a:solidFill>
                            <a:srgbClr val="000000"/>
                          </a:solidFill>
                          <a:latin typeface="Cambria Math" panose="02040503050406030204" pitchFamily="18" charset="0"/>
                        </a:rPr>
                        <m:t>=</m:t>
                      </m:r>
                      <m:f>
                        <m:fPr>
                          <m:ctrlPr>
                            <a:rPr kumimoji="1" lang="en-US" altLang="zh-CN" sz="1680" i="1" dirty="0">
                              <a:solidFill>
                                <a:srgbClr val="000000"/>
                              </a:solidFill>
                              <a:latin typeface="Cambria Math" panose="02040503050406030204" pitchFamily="18" charset="0"/>
                            </a:rPr>
                          </m:ctrlPr>
                        </m:fPr>
                        <m:num>
                          <m:r>
                            <a:rPr kumimoji="1" lang="en-US" altLang="zh-CN" sz="1680" i="1" dirty="0">
                              <a:solidFill>
                                <a:srgbClr val="000000"/>
                              </a:solidFill>
                              <a:latin typeface="Cambria Math" panose="02040503050406030204" pitchFamily="18" charset="0"/>
                            </a:rPr>
                            <m:t>300</m:t>
                          </m:r>
                        </m:num>
                        <m:den>
                          <m:r>
                            <a:rPr kumimoji="1" lang="en-US" altLang="zh-CN" sz="1680" i="1" dirty="0">
                              <a:solidFill>
                                <a:srgbClr val="000000"/>
                              </a:solidFill>
                              <a:latin typeface="Cambria Math" panose="02040503050406030204" pitchFamily="18" charset="0"/>
                            </a:rPr>
                            <m:t>512</m:t>
                          </m:r>
                        </m:den>
                      </m:f>
                      <m:r>
                        <a:rPr kumimoji="1" lang="zh-CN" altLang="en-US" sz="1680" i="1" dirty="0">
                          <a:solidFill>
                            <a:srgbClr val="000000"/>
                          </a:solidFill>
                          <a:latin typeface="Cambria Math" panose="02040503050406030204" pitchFamily="18" charset="0"/>
                        </a:rPr>
                        <m:t>∗</m:t>
                      </m:r>
                      <m:r>
                        <a:rPr kumimoji="1" lang="en-US" altLang="zh-CN" sz="1680" i="1" dirty="0">
                          <a:solidFill>
                            <a:srgbClr val="000000"/>
                          </a:solidFill>
                          <a:latin typeface="Cambria Math" panose="02040503050406030204" pitchFamily="18" charset="0"/>
                        </a:rPr>
                        <m:t>380=223</m:t>
                      </m:r>
                    </m:oMath>
                  </m:oMathPara>
                </a14:m>
                <a:endParaRPr kumimoji="1" lang="en-US" altLang="zh-CN" sz="1680" dirty="0">
                  <a:solidFill>
                    <a:srgbClr val="000000"/>
                  </a:solidFill>
                  <a:latin typeface="Arial" panose="020B0604020202020204"/>
                  <a:ea typeface="微软雅黑"/>
                </a:endParaRPr>
              </a:p>
              <a:p>
                <a:pPr defTabSz="1097280"/>
                <a:endParaRPr kumimoji="1" lang="en-US" altLang="zh-CN" sz="1680" dirty="0">
                  <a:solidFill>
                    <a:srgbClr val="000000"/>
                  </a:solidFill>
                  <a:latin typeface="Arial" panose="020B0604020202020204"/>
                  <a:ea typeface="微软雅黑"/>
                </a:endParaRPr>
              </a:p>
              <a:p>
                <a:pPr defTabSz="1097280"/>
                <a14:m>
                  <m:oMathPara xmlns:m="http://schemas.openxmlformats.org/officeDocument/2006/math">
                    <m:oMathParaPr>
                      <m:jc m:val="centerGroup"/>
                    </m:oMathParaPr>
                    <m:oMath xmlns:m="http://schemas.openxmlformats.org/officeDocument/2006/math">
                      <m:r>
                        <a:rPr kumimoji="1" lang="en-US" altLang="zh-CN" sz="1680" i="1" dirty="0">
                          <a:solidFill>
                            <a:srgbClr val="000000"/>
                          </a:solidFill>
                          <a:latin typeface="Cambria Math" panose="02040503050406030204" pitchFamily="18" charset="0"/>
                        </a:rPr>
                        <m:t>𝐸𝑛𝑒𝑟𝑔</m:t>
                      </m:r>
                      <m:sSub>
                        <m:sSubPr>
                          <m:ctrlPr>
                            <a:rPr kumimoji="1" lang="en-US" altLang="zh-CN" sz="1680" i="1" dirty="0">
                              <a:solidFill>
                                <a:srgbClr val="000000"/>
                              </a:solidFill>
                              <a:latin typeface="Cambria Math" panose="02040503050406030204" pitchFamily="18" charset="0"/>
                            </a:rPr>
                          </m:ctrlPr>
                        </m:sSubPr>
                        <m:e>
                          <m:r>
                            <a:rPr kumimoji="1" lang="en-US" altLang="zh-CN" sz="1680" i="1" dirty="0">
                              <a:solidFill>
                                <a:srgbClr val="000000"/>
                              </a:solidFill>
                              <a:latin typeface="Cambria Math" panose="02040503050406030204" pitchFamily="18" charset="0"/>
                            </a:rPr>
                            <m:t>𝑦</m:t>
                          </m:r>
                        </m:e>
                        <m:sub>
                          <m:r>
                            <a:rPr kumimoji="1" lang="en-US" altLang="zh-CN" sz="1680" i="1" dirty="0">
                              <a:solidFill>
                                <a:srgbClr val="000000"/>
                              </a:solidFill>
                              <a:latin typeface="Cambria Math" panose="02040503050406030204" pitchFamily="18" charset="0"/>
                            </a:rPr>
                            <m:t>3</m:t>
                          </m:r>
                        </m:sub>
                      </m:sSub>
                      <m:r>
                        <a:rPr kumimoji="1" lang="en-US" altLang="zh-CN" sz="1680" i="1" dirty="0">
                          <a:solidFill>
                            <a:srgbClr val="000000"/>
                          </a:solidFill>
                          <a:latin typeface="Cambria Math" panose="02040503050406030204" pitchFamily="18" charset="0"/>
                        </a:rPr>
                        <m:t>=</m:t>
                      </m:r>
                      <m:f>
                        <m:fPr>
                          <m:ctrlPr>
                            <a:rPr kumimoji="1" lang="en-US" altLang="zh-CN" sz="1680" i="1" dirty="0">
                              <a:solidFill>
                                <a:srgbClr val="000000"/>
                              </a:solidFill>
                              <a:latin typeface="Cambria Math" panose="02040503050406030204" pitchFamily="18" charset="0"/>
                            </a:rPr>
                          </m:ctrlPr>
                        </m:fPr>
                        <m:num>
                          <m:r>
                            <a:rPr kumimoji="1" lang="en-US" altLang="zh-CN" sz="1680" i="1" dirty="0">
                              <a:solidFill>
                                <a:srgbClr val="000000"/>
                              </a:solidFill>
                              <a:latin typeface="Cambria Math" panose="02040503050406030204" pitchFamily="18" charset="0"/>
                            </a:rPr>
                            <m:t>100</m:t>
                          </m:r>
                        </m:num>
                        <m:den>
                          <m:r>
                            <a:rPr kumimoji="1" lang="en-US" altLang="zh-CN" sz="1680" i="1" dirty="0">
                              <a:solidFill>
                                <a:srgbClr val="000000"/>
                              </a:solidFill>
                              <a:latin typeface="Cambria Math" panose="02040503050406030204" pitchFamily="18" charset="0"/>
                            </a:rPr>
                            <m:t>512</m:t>
                          </m:r>
                        </m:den>
                      </m:f>
                      <m:r>
                        <a:rPr kumimoji="1" lang="zh-CN" altLang="en-US" sz="1680" i="1" dirty="0">
                          <a:solidFill>
                            <a:srgbClr val="000000"/>
                          </a:solidFill>
                          <a:latin typeface="Cambria Math" panose="02040503050406030204" pitchFamily="18" charset="0"/>
                        </a:rPr>
                        <m:t>∗</m:t>
                      </m:r>
                      <m:r>
                        <a:rPr kumimoji="1" lang="en-US" altLang="zh-CN" sz="1680" i="1" dirty="0">
                          <a:solidFill>
                            <a:srgbClr val="000000"/>
                          </a:solidFill>
                          <a:latin typeface="Cambria Math" panose="02040503050406030204" pitchFamily="18" charset="0"/>
                        </a:rPr>
                        <m:t>380=74</m:t>
                      </m:r>
                    </m:oMath>
                  </m:oMathPara>
                </a14:m>
                <a:endParaRPr kumimoji="1" lang="en-US" altLang="zh-CN" sz="1680" dirty="0">
                  <a:solidFill>
                    <a:srgbClr val="000000"/>
                  </a:solidFill>
                  <a:latin typeface="Arial" panose="020B0604020202020204"/>
                  <a:ea typeface="微软雅黑"/>
                </a:endParaRPr>
              </a:p>
              <a:p>
                <a:pPr defTabSz="1097280"/>
                <a:endParaRPr kumimoji="1" lang="en-US" altLang="zh-CN" sz="1680" dirty="0">
                  <a:solidFill>
                    <a:srgbClr val="000000"/>
                  </a:solidFill>
                  <a:latin typeface="Arial" panose="020B0604020202020204"/>
                  <a:ea typeface="微软雅黑"/>
                </a:endParaRPr>
              </a:p>
              <a:p>
                <a:pPr defTabSz="1097280"/>
                <a:endParaRPr kumimoji="1" lang="zh-CN" altLang="en-US" sz="2160" dirty="0">
                  <a:solidFill>
                    <a:srgbClr val="000000"/>
                  </a:solidFill>
                  <a:latin typeface="Arial" panose="020B0604020202020204"/>
                  <a:ea typeface="微软雅黑"/>
                </a:endParaRPr>
              </a:p>
            </p:txBody>
          </p:sp>
        </mc:Choice>
        <mc:Fallback xmlns="">
          <p:sp>
            <p:nvSpPr>
              <p:cNvPr id="43" name="文本框 42">
                <a:extLst>
                  <a:ext uri="{FF2B5EF4-FFF2-40B4-BE49-F238E27FC236}">
                    <a16:creationId xmlns:a16="http://schemas.microsoft.com/office/drawing/2014/main" id="{A75E367F-86EF-C441-8B22-59618C085065}"/>
                  </a:ext>
                </a:extLst>
              </p:cNvPr>
              <p:cNvSpPr txBox="1">
                <a:spLocks noRot="1" noChangeAspect="1" noMove="1" noResize="1" noEditPoints="1" noAdjustHandles="1" noChangeArrowheads="1" noChangeShapeType="1" noTextEdit="1"/>
              </p:cNvSpPr>
              <p:nvPr/>
            </p:nvSpPr>
            <p:spPr>
              <a:xfrm>
                <a:off x="8135422" y="3674268"/>
                <a:ext cx="2898338" cy="3406958"/>
              </a:xfrm>
              <a:prstGeom prst="rect">
                <a:avLst/>
              </a:prstGeom>
              <a:blipFill>
                <a:blip r:embed="rId3"/>
                <a:stretch>
                  <a:fillRect/>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7C2CBE5A-E124-9949-8B01-E542A99A368D}"/>
              </a:ext>
            </a:extLst>
          </p:cNvPr>
          <p:cNvSpPr txBox="1"/>
          <p:nvPr/>
        </p:nvSpPr>
        <p:spPr>
          <a:xfrm>
            <a:off x="1003200" y="3914662"/>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384</a:t>
            </a:r>
            <a:endParaRPr kumimoji="1" lang="zh-CN" altLang="en-US" sz="1440" dirty="0">
              <a:solidFill>
                <a:srgbClr val="000000"/>
              </a:solidFill>
              <a:latin typeface="Arial" panose="020B0604020202020204"/>
              <a:ea typeface="微软雅黑"/>
            </a:endParaRPr>
          </a:p>
        </p:txBody>
      </p:sp>
      <p:sp>
        <p:nvSpPr>
          <p:cNvPr id="44" name="页脚占位符 4">
            <a:extLst>
              <a:ext uri="{FF2B5EF4-FFF2-40B4-BE49-F238E27FC236}">
                <a16:creationId xmlns:a16="http://schemas.microsoft.com/office/drawing/2014/main" id="{66C34746-16CF-C04E-BB7D-A86F33C3CDB1}"/>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graphicFrame>
        <p:nvGraphicFramePr>
          <p:cNvPr id="3" name="表格 41">
            <a:extLst>
              <a:ext uri="{FF2B5EF4-FFF2-40B4-BE49-F238E27FC236}">
                <a16:creationId xmlns:a16="http://schemas.microsoft.com/office/drawing/2014/main" id="{B2C99546-F76E-F851-8BA1-8CE977B13C41}"/>
              </a:ext>
            </a:extLst>
          </p:cNvPr>
          <p:cNvGraphicFramePr>
            <a:graphicFrameLocks noGrp="1"/>
          </p:cNvGraphicFramePr>
          <p:nvPr/>
        </p:nvGraphicFramePr>
        <p:xfrm>
          <a:off x="7054251" y="1211361"/>
          <a:ext cx="4086824" cy="2207525"/>
        </p:xfrm>
        <a:graphic>
          <a:graphicData uri="http://schemas.openxmlformats.org/drawingml/2006/table">
            <a:tbl>
              <a:tblPr firstRow="1" bandRow="1">
                <a:tableStyleId>{5C22544A-7EE6-4342-B048-85BDC9FD1C3A}</a:tableStyleId>
              </a:tblPr>
              <a:tblGrid>
                <a:gridCol w="970070">
                  <a:extLst>
                    <a:ext uri="{9D8B030D-6E8A-4147-A177-3AD203B41FA5}">
                      <a16:colId xmlns:a16="http://schemas.microsoft.com/office/drawing/2014/main" val="1562078872"/>
                    </a:ext>
                  </a:extLst>
                </a:gridCol>
                <a:gridCol w="1071137">
                  <a:extLst>
                    <a:ext uri="{9D8B030D-6E8A-4147-A177-3AD203B41FA5}">
                      <a16:colId xmlns:a16="http://schemas.microsoft.com/office/drawing/2014/main" val="2190493061"/>
                    </a:ext>
                  </a:extLst>
                </a:gridCol>
                <a:gridCol w="1019880">
                  <a:extLst>
                    <a:ext uri="{9D8B030D-6E8A-4147-A177-3AD203B41FA5}">
                      <a16:colId xmlns:a16="http://schemas.microsoft.com/office/drawing/2014/main" val="3786274263"/>
                    </a:ext>
                  </a:extLst>
                </a:gridCol>
                <a:gridCol w="1025737">
                  <a:extLst>
                    <a:ext uri="{9D8B030D-6E8A-4147-A177-3AD203B41FA5}">
                      <a16:colId xmlns:a16="http://schemas.microsoft.com/office/drawing/2014/main" val="484698229"/>
                    </a:ext>
                  </a:extLst>
                </a:gridCol>
              </a:tblGrid>
              <a:tr h="548640">
                <a:tc gridSpan="4">
                  <a:txBody>
                    <a:bodyPr/>
                    <a:lstStyle/>
                    <a:p>
                      <a:pPr algn="ctr"/>
                      <a:r>
                        <a:rPr lang="en-US" altLang="zh-CN" sz="1400" dirty="0"/>
                        <a:t>Energy</a:t>
                      </a:r>
                      <a:r>
                        <a:rPr lang="zh-CN" altLang="en-US" sz="1400" dirty="0"/>
                        <a:t> </a:t>
                      </a:r>
                      <a:r>
                        <a:rPr lang="en-US" altLang="zh-CN" sz="1400" dirty="0"/>
                        <a:t>model</a:t>
                      </a:r>
                      <a:r>
                        <a:rPr lang="zh-CN" altLang="en-US" sz="1400" dirty="0"/>
                        <a:t> </a:t>
                      </a:r>
                      <a:r>
                        <a:rPr lang="en-US" altLang="zh-CN" sz="1400" dirty="0"/>
                        <a:t>of</a:t>
                      </a:r>
                      <a:r>
                        <a:rPr lang="zh-CN" altLang="en-US" sz="1400" dirty="0"/>
                        <a:t> </a:t>
                      </a:r>
                      <a:r>
                        <a:rPr lang="en-US" altLang="zh-CN" sz="1400" dirty="0"/>
                        <a:t>some</a:t>
                      </a:r>
                      <a:r>
                        <a:rPr lang="zh-CN" altLang="en-US" sz="1400" dirty="0"/>
                        <a:t> </a:t>
                      </a:r>
                      <a:r>
                        <a:rPr lang="en-US" altLang="zh-CN" sz="1400" dirty="0" err="1"/>
                        <a:t>big.little</a:t>
                      </a:r>
                      <a:r>
                        <a:rPr lang="zh-CN" altLang="en-US" sz="1400" dirty="0"/>
                        <a:t> </a:t>
                      </a:r>
                      <a:r>
                        <a:rPr lang="en-US" altLang="zh-CN" sz="1400" dirty="0"/>
                        <a:t>arch</a:t>
                      </a:r>
                    </a:p>
                    <a:p>
                      <a:pPr algn="ctr"/>
                      <a:r>
                        <a:rPr lang="zh-CN" altLang="en-US" sz="1400" dirty="0"/>
                        <a:t>（</a:t>
                      </a:r>
                      <a:r>
                        <a:rPr lang="en-US" altLang="zh-CN" sz="1400" dirty="0"/>
                        <a:t>just</a:t>
                      </a:r>
                      <a:r>
                        <a:rPr lang="zh-CN" altLang="en-US" sz="1400" dirty="0"/>
                        <a:t> </a:t>
                      </a:r>
                      <a:r>
                        <a:rPr lang="en-US" altLang="zh-CN" sz="1400" dirty="0"/>
                        <a:t>an</a:t>
                      </a:r>
                      <a:r>
                        <a:rPr lang="zh-CN" altLang="en-US" sz="1400" dirty="0"/>
                        <a:t> </a:t>
                      </a:r>
                      <a:r>
                        <a:rPr lang="en-US" altLang="zh-CN" sz="1400" dirty="0"/>
                        <a:t>example</a:t>
                      </a:r>
                      <a:r>
                        <a:rPr lang="zh-CN" altLang="en-US" sz="1400" dirty="0"/>
                        <a:t>）</a:t>
                      </a:r>
                    </a:p>
                  </a:txBody>
                  <a:tcPr marL="109728" marR="109728" marT="54864" marB="54864"/>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331777">
                <a:tc gridSpan="2">
                  <a:txBody>
                    <a:bodyPr/>
                    <a:lstStyle/>
                    <a:p>
                      <a:pPr algn="ctr"/>
                      <a:r>
                        <a:rPr lang="en-US" altLang="zh-CN" sz="1400" dirty="0"/>
                        <a:t>Big</a:t>
                      </a:r>
                      <a:r>
                        <a:rPr lang="zh-CN" altLang="en-US" sz="1400" dirty="0"/>
                        <a:t> </a:t>
                      </a:r>
                      <a:r>
                        <a:rPr lang="en-US" altLang="zh-CN" sz="1400" dirty="0"/>
                        <a:t>core</a:t>
                      </a:r>
                      <a:r>
                        <a:rPr lang="zh-CN" altLang="en-US" sz="1400" dirty="0"/>
                        <a:t>（</a:t>
                      </a:r>
                      <a:r>
                        <a:rPr lang="en-US" altLang="zh-CN" sz="1400" dirty="0"/>
                        <a:t>PD0</a:t>
                      </a:r>
                      <a:r>
                        <a:rPr lang="zh-CN" altLang="en-US" sz="1400" dirty="0"/>
                        <a:t>）</a:t>
                      </a:r>
                    </a:p>
                  </a:txBody>
                  <a:tcPr marL="109728" marR="109728" marT="54864" marB="54864"/>
                </a:tc>
                <a:tc hMerge="1">
                  <a:txBody>
                    <a:bodyPr/>
                    <a:lstStyle/>
                    <a:p>
                      <a:endParaRPr lang="zh-CN" altLang="en-US" dirty="0"/>
                    </a:p>
                  </a:txBody>
                  <a:tcPr/>
                </a:tc>
                <a:tc gridSpan="2">
                  <a:txBody>
                    <a:bodyPr/>
                    <a:lstStyle/>
                    <a:p>
                      <a:pPr algn="ctr"/>
                      <a:r>
                        <a:rPr lang="en-US" altLang="zh-CN" sz="1400" dirty="0"/>
                        <a:t>Little</a:t>
                      </a:r>
                      <a:r>
                        <a:rPr lang="zh-CN" altLang="en-US" sz="1400" dirty="0"/>
                        <a:t> </a:t>
                      </a:r>
                      <a:r>
                        <a:rPr lang="en-US" altLang="zh-CN" sz="1400" dirty="0"/>
                        <a:t>core</a:t>
                      </a:r>
                      <a:r>
                        <a:rPr lang="zh-CN" altLang="en-US" sz="1400" dirty="0"/>
                        <a:t>（</a:t>
                      </a:r>
                      <a:r>
                        <a:rPr lang="en-US" altLang="zh-CN" sz="1400" dirty="0"/>
                        <a:t>PD1</a:t>
                      </a:r>
                      <a:r>
                        <a:rPr lang="zh-CN" altLang="en-US" sz="1400" dirty="0"/>
                        <a:t>）</a:t>
                      </a:r>
                    </a:p>
                  </a:txBody>
                  <a:tcPr marL="109728" marR="109728" marT="54864" marB="54864"/>
                </a:tc>
                <a:tc hMerge="1">
                  <a:txBody>
                    <a:bodyPr/>
                    <a:lstStyle/>
                    <a:p>
                      <a:endParaRPr lang="zh-CN" altLang="en-US" dirty="0"/>
                    </a:p>
                  </a:txBody>
                  <a:tcPr/>
                </a:tc>
                <a:extLst>
                  <a:ext uri="{0D108BD9-81ED-4DB2-BD59-A6C34878D82A}">
                    <a16:rowId xmlns:a16="http://schemas.microsoft.com/office/drawing/2014/main" val="4009788874"/>
                  </a:ext>
                </a:extLst>
              </a:tr>
              <a:tr h="331777">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extLst>
                  <a:ext uri="{0D108BD9-81ED-4DB2-BD59-A6C34878D82A}">
                    <a16:rowId xmlns:a16="http://schemas.microsoft.com/office/drawing/2014/main" val="534652467"/>
                  </a:ext>
                </a:extLst>
              </a:tr>
              <a:tr h="331777">
                <a:tc>
                  <a:txBody>
                    <a:bodyPr/>
                    <a:lstStyle/>
                    <a:p>
                      <a:pPr algn="ctr"/>
                      <a:r>
                        <a:rPr lang="en-US" altLang="zh-CN" sz="1400" dirty="0"/>
                        <a:t>384</a:t>
                      </a:r>
                      <a:endParaRPr lang="zh-CN" altLang="en-US" sz="1400" dirty="0"/>
                    </a:p>
                  </a:txBody>
                  <a:tcPr marL="109728" marR="109728" marT="54864" marB="54864"/>
                </a:tc>
                <a:tc>
                  <a:txBody>
                    <a:bodyPr/>
                    <a:lstStyle/>
                    <a:p>
                      <a:pPr algn="ctr"/>
                      <a:r>
                        <a:rPr lang="en-US" altLang="zh-CN" sz="1400" dirty="0"/>
                        <a:t>300</a:t>
                      </a:r>
                      <a:endParaRPr lang="zh-CN" altLang="en-US" sz="1400" dirty="0"/>
                    </a:p>
                  </a:txBody>
                  <a:tcPr marL="109728" marR="109728" marT="54864" marB="54864"/>
                </a:tc>
                <a:tc>
                  <a:txBody>
                    <a:bodyPr/>
                    <a:lstStyle/>
                    <a:p>
                      <a:pPr algn="ctr"/>
                      <a:r>
                        <a:rPr lang="en-US" altLang="zh-CN" sz="1400" dirty="0"/>
                        <a:t>128</a:t>
                      </a:r>
                      <a:endParaRPr lang="zh-CN" altLang="en-US" sz="1400" dirty="0"/>
                    </a:p>
                  </a:txBody>
                  <a:tcPr marL="109728" marR="109728" marT="54864" marB="54864"/>
                </a:tc>
                <a:tc>
                  <a:txBody>
                    <a:bodyPr/>
                    <a:lstStyle/>
                    <a:p>
                      <a:pPr algn="ctr"/>
                      <a:r>
                        <a:rPr lang="en-US" altLang="zh-CN" sz="1400" dirty="0"/>
                        <a:t>80</a:t>
                      </a:r>
                      <a:endParaRPr lang="zh-CN" altLang="en-US" sz="1400" dirty="0"/>
                    </a:p>
                  </a:txBody>
                  <a:tcPr marL="109728" marR="109728" marT="54864" marB="54864"/>
                </a:tc>
                <a:extLst>
                  <a:ext uri="{0D108BD9-81ED-4DB2-BD59-A6C34878D82A}">
                    <a16:rowId xmlns:a16="http://schemas.microsoft.com/office/drawing/2014/main" val="836005310"/>
                  </a:ext>
                </a:extLst>
              </a:tr>
              <a:tr h="331777">
                <a:tc>
                  <a:txBody>
                    <a:bodyPr/>
                    <a:lstStyle/>
                    <a:p>
                      <a:pPr algn="ctr"/>
                      <a:r>
                        <a:rPr lang="en-US" altLang="zh-CN" sz="1400" dirty="0"/>
                        <a:t>768</a:t>
                      </a:r>
                      <a:endParaRPr lang="zh-CN" altLang="en-US" sz="1400" dirty="0"/>
                    </a:p>
                  </a:txBody>
                  <a:tcPr marL="109728" marR="109728" marT="54864" marB="54864"/>
                </a:tc>
                <a:tc>
                  <a:txBody>
                    <a:bodyPr/>
                    <a:lstStyle/>
                    <a:p>
                      <a:pPr algn="ctr"/>
                      <a:r>
                        <a:rPr lang="en-US" altLang="zh-CN" sz="1400" dirty="0"/>
                        <a:t>900</a:t>
                      </a:r>
                      <a:endParaRPr lang="zh-CN" altLang="en-US" sz="1400" dirty="0"/>
                    </a:p>
                  </a:txBody>
                  <a:tcPr marL="109728" marR="109728" marT="54864" marB="54864"/>
                </a:tc>
                <a:tc>
                  <a:txBody>
                    <a:bodyPr/>
                    <a:lstStyle/>
                    <a:p>
                      <a:pPr algn="ctr"/>
                      <a:r>
                        <a:rPr lang="en-US" altLang="zh-CN" sz="1400" dirty="0"/>
                        <a:t>256</a:t>
                      </a:r>
                      <a:endParaRPr lang="zh-CN" altLang="en-US" sz="1400" dirty="0"/>
                    </a:p>
                  </a:txBody>
                  <a:tcPr marL="109728" marR="109728" marT="54864" marB="54864"/>
                </a:tc>
                <a:tc>
                  <a:txBody>
                    <a:bodyPr/>
                    <a:lstStyle/>
                    <a:p>
                      <a:pPr algn="ctr"/>
                      <a:r>
                        <a:rPr lang="en-US" altLang="zh-CN" sz="1400" dirty="0"/>
                        <a:t>180</a:t>
                      </a:r>
                      <a:endParaRPr lang="zh-CN" altLang="en-US" sz="1400" dirty="0"/>
                    </a:p>
                  </a:txBody>
                  <a:tcPr marL="109728" marR="109728" marT="54864" marB="54864"/>
                </a:tc>
                <a:extLst>
                  <a:ext uri="{0D108BD9-81ED-4DB2-BD59-A6C34878D82A}">
                    <a16:rowId xmlns:a16="http://schemas.microsoft.com/office/drawing/2014/main" val="2327887798"/>
                  </a:ext>
                </a:extLst>
              </a:tr>
              <a:tr h="331777">
                <a:tc>
                  <a:txBody>
                    <a:bodyPr/>
                    <a:lstStyle/>
                    <a:p>
                      <a:pPr algn="ctr"/>
                      <a:r>
                        <a:rPr lang="en-US" altLang="zh-CN" sz="1400" dirty="0"/>
                        <a:t>1024</a:t>
                      </a:r>
                      <a:endParaRPr lang="zh-CN" altLang="en-US" sz="1400" dirty="0"/>
                    </a:p>
                  </a:txBody>
                  <a:tcPr marL="109728" marR="109728" marT="54864" marB="54864"/>
                </a:tc>
                <a:tc>
                  <a:txBody>
                    <a:bodyPr/>
                    <a:lstStyle/>
                    <a:p>
                      <a:pPr algn="ctr"/>
                      <a:r>
                        <a:rPr lang="en-US" altLang="zh-CN" sz="1400" dirty="0"/>
                        <a:t>1800</a:t>
                      </a:r>
                      <a:endParaRPr lang="zh-CN" altLang="en-US" sz="1400" dirty="0"/>
                    </a:p>
                  </a:txBody>
                  <a:tcPr marL="109728" marR="109728" marT="54864" marB="54864"/>
                </a:tc>
                <a:tc>
                  <a:txBody>
                    <a:bodyPr/>
                    <a:lstStyle/>
                    <a:p>
                      <a:pPr algn="ctr"/>
                      <a:r>
                        <a:rPr lang="en-US" altLang="zh-CN" sz="1400" dirty="0"/>
                        <a:t>512</a:t>
                      </a:r>
                      <a:endParaRPr lang="zh-CN" altLang="en-US" sz="1400" dirty="0"/>
                    </a:p>
                  </a:txBody>
                  <a:tcPr marL="109728" marR="109728" marT="54864" marB="54864"/>
                </a:tc>
                <a:tc>
                  <a:txBody>
                    <a:bodyPr/>
                    <a:lstStyle/>
                    <a:p>
                      <a:pPr algn="ctr"/>
                      <a:r>
                        <a:rPr lang="en-US" altLang="zh-CN" sz="1400" dirty="0"/>
                        <a:t>380</a:t>
                      </a:r>
                      <a:endParaRPr lang="zh-CN" altLang="en-US" sz="1400" dirty="0"/>
                    </a:p>
                  </a:txBody>
                  <a:tcPr marL="109728" marR="109728" marT="54864" marB="54864"/>
                </a:tc>
                <a:extLst>
                  <a:ext uri="{0D108BD9-81ED-4DB2-BD59-A6C34878D82A}">
                    <a16:rowId xmlns:a16="http://schemas.microsoft.com/office/drawing/2014/main" val="4135075834"/>
                  </a:ext>
                </a:extLst>
              </a:tr>
            </a:tbl>
          </a:graphicData>
        </a:graphic>
      </p:graphicFrame>
      <p:sp>
        <p:nvSpPr>
          <p:cNvPr id="12" name="矩形 10">
            <a:extLst>
              <a:ext uri="{FF2B5EF4-FFF2-40B4-BE49-F238E27FC236}">
                <a16:creationId xmlns:a16="http://schemas.microsoft.com/office/drawing/2014/main" id="{9E05B11C-95E6-9293-0A2E-695763987946}"/>
              </a:ext>
            </a:extLst>
          </p:cNvPr>
          <p:cNvSpPr/>
          <p:nvPr/>
        </p:nvSpPr>
        <p:spPr>
          <a:xfrm>
            <a:off x="609600" y="1768218"/>
            <a:ext cx="1324402" cy="424732"/>
          </a:xfrm>
          <a:prstGeom prst="rect">
            <a:avLst/>
          </a:prstGeom>
        </p:spPr>
        <p:txBody>
          <a:bodyPr wrap="none">
            <a:spAutoFit/>
          </a:bodyPr>
          <a:lstStyle/>
          <a:p>
            <a:pPr defTabSz="1097280"/>
            <a:r>
              <a:rPr lang="en-US" altLang="zh-CN" sz="2160" b="1" dirty="0">
                <a:solidFill>
                  <a:srgbClr val="000000"/>
                </a:solidFill>
                <a:latin typeface="Arial" panose="020B0604020202020204"/>
                <a:ea typeface="微软雅黑"/>
              </a:rPr>
              <a:t>CPU</a:t>
            </a:r>
            <a:r>
              <a:rPr lang="zh-CN" altLang="en-US" sz="2160" b="1" dirty="0">
                <a:solidFill>
                  <a:srgbClr val="000000"/>
                </a:solidFill>
                <a:latin typeface="Arial" panose="020B0604020202020204"/>
                <a:ea typeface="微软雅黑"/>
              </a:rPr>
              <a:t> </a:t>
            </a:r>
            <a:r>
              <a:rPr lang="en-US" altLang="zh-CN" sz="2160" b="1" dirty="0">
                <a:solidFill>
                  <a:srgbClr val="000000"/>
                </a:solidFill>
                <a:latin typeface="Arial" panose="020B0604020202020204"/>
                <a:ea typeface="微软雅黑"/>
              </a:rPr>
              <a:t>cap</a:t>
            </a:r>
            <a:endParaRPr lang="zh-CN" altLang="en-US" sz="2160" b="1" dirty="0">
              <a:solidFill>
                <a:srgbClr val="000000"/>
              </a:solidFill>
              <a:latin typeface="Arial" panose="020B0604020202020204"/>
              <a:ea typeface="微软雅黑"/>
            </a:endParaRPr>
          </a:p>
        </p:txBody>
      </p:sp>
      <p:sp>
        <p:nvSpPr>
          <p:cNvPr id="23" name="文本框 36">
            <a:extLst>
              <a:ext uri="{FF2B5EF4-FFF2-40B4-BE49-F238E27FC236}">
                <a16:creationId xmlns:a16="http://schemas.microsoft.com/office/drawing/2014/main" id="{AA4AC023-93BF-C0B9-FF67-6C4A1ACFB200}"/>
              </a:ext>
            </a:extLst>
          </p:cNvPr>
          <p:cNvSpPr txBox="1"/>
          <p:nvPr/>
        </p:nvSpPr>
        <p:spPr>
          <a:xfrm>
            <a:off x="4897622" y="5987022"/>
            <a:ext cx="3367193" cy="350865"/>
          </a:xfrm>
          <a:prstGeom prst="rect">
            <a:avLst/>
          </a:prstGeom>
          <a:noFill/>
        </p:spPr>
        <p:txBody>
          <a:bodyPr wrap="square" rtlCol="0">
            <a:spAutoFit/>
          </a:bodyPr>
          <a:lstStyle/>
          <a:p>
            <a:pPr defTabSz="1097280"/>
            <a:r>
              <a:rPr kumimoji="1" lang="en-US" altLang="zh-CN" sz="1680" b="1" i="1" dirty="0">
                <a:solidFill>
                  <a:srgbClr val="000000"/>
                </a:solidFill>
                <a:latin typeface="Arial" panose="020B0604020202020204"/>
                <a:ea typeface="微软雅黑"/>
              </a:rPr>
              <a:t>Each</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box</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represents</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100</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loads</a:t>
            </a:r>
            <a:endParaRPr kumimoji="1" lang="zh-CN" altLang="en-US" sz="1680" b="1" i="1" dirty="0">
              <a:solidFill>
                <a:srgbClr val="000000"/>
              </a:solidFill>
              <a:latin typeface="Arial" panose="020B0604020202020204"/>
              <a:ea typeface="微软雅黑"/>
            </a:endParaRPr>
          </a:p>
        </p:txBody>
      </p:sp>
      <p:sp>
        <p:nvSpPr>
          <p:cNvPr id="29" name="文本框 39">
            <a:extLst>
              <a:ext uri="{FF2B5EF4-FFF2-40B4-BE49-F238E27FC236}">
                <a16:creationId xmlns:a16="http://schemas.microsoft.com/office/drawing/2014/main" id="{2BD3136F-D5B0-C506-89DC-AC0B99CA5AFD}"/>
              </a:ext>
            </a:extLst>
          </p:cNvPr>
          <p:cNvSpPr txBox="1"/>
          <p:nvPr/>
        </p:nvSpPr>
        <p:spPr>
          <a:xfrm>
            <a:off x="3423271" y="2773493"/>
            <a:ext cx="2522364"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Big</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core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OPP</a:t>
            </a:r>
            <a:endParaRPr kumimoji="1" lang="zh-CN" altLang="en-US" sz="1680" dirty="0">
              <a:solidFill>
                <a:srgbClr val="000000"/>
              </a:solidFill>
              <a:latin typeface="Arial" panose="020B0604020202020204"/>
              <a:ea typeface="微软雅黑"/>
            </a:endParaRPr>
          </a:p>
        </p:txBody>
      </p:sp>
      <p:sp>
        <p:nvSpPr>
          <p:cNvPr id="33" name="文本框 40">
            <a:extLst>
              <a:ext uri="{FF2B5EF4-FFF2-40B4-BE49-F238E27FC236}">
                <a16:creationId xmlns:a16="http://schemas.microsoft.com/office/drawing/2014/main" id="{1DBD89CE-1CE4-113A-9D61-C861B114F49C}"/>
              </a:ext>
            </a:extLst>
          </p:cNvPr>
          <p:cNvSpPr txBox="1"/>
          <p:nvPr/>
        </p:nvSpPr>
        <p:spPr>
          <a:xfrm>
            <a:off x="4927993" y="3333043"/>
            <a:ext cx="2522364" cy="350865"/>
          </a:xfrm>
          <a:prstGeom prst="rect">
            <a:avLst/>
          </a:prstGeom>
          <a:noFill/>
        </p:spPr>
        <p:txBody>
          <a:bodyPr wrap="square" rtlCol="0">
            <a:spAutoFit/>
          </a:bodyPr>
          <a:lstStyle/>
          <a:p>
            <a:pPr algn="ctr" defTabSz="1097280"/>
            <a:r>
              <a:rPr kumimoji="1" lang="en-US" altLang="zh-CN" sz="1680" dirty="0">
                <a:solidFill>
                  <a:srgbClr val="000000"/>
                </a:solidFill>
                <a:latin typeface="Arial" panose="020B0604020202020204"/>
                <a:ea typeface="微软雅黑"/>
              </a:rPr>
              <a:t>Little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core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OPP</a:t>
            </a:r>
            <a:endParaRPr kumimoji="1" lang="zh-CN" altLang="en-US" sz="1680" dirty="0">
              <a:solidFill>
                <a:srgbClr val="000000"/>
              </a:solidFill>
              <a:latin typeface="Arial" panose="020B0604020202020204"/>
              <a:ea typeface="微软雅黑"/>
            </a:endParaRPr>
          </a:p>
        </p:txBody>
      </p:sp>
    </p:spTree>
    <p:extLst>
      <p:ext uri="{BB962C8B-B14F-4D97-AF65-F5344CB8AC3E}">
        <p14:creationId xmlns:p14="http://schemas.microsoft.com/office/powerpoint/2010/main" val="3488610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CEE76-B79D-9047-9F53-A71FBC74F788}"/>
              </a:ext>
            </a:extLst>
          </p:cNvPr>
          <p:cNvSpPr>
            <a:spLocks noGrp="1"/>
          </p:cNvSpPr>
          <p:nvPr>
            <p:ph type="title"/>
          </p:nvPr>
        </p:nvSpPr>
        <p:spPr>
          <a:xfrm>
            <a:off x="1158240" y="274639"/>
            <a:ext cx="9875520" cy="1080530"/>
          </a:xfrm>
        </p:spPr>
        <p:txBody>
          <a:bodyPr/>
          <a:lstStyle/>
          <a:p>
            <a:r>
              <a:rPr kumimoji="1" lang="en-US" altLang="zh-CN" dirty="0"/>
              <a:t>Case:</a:t>
            </a:r>
            <a:r>
              <a:rPr kumimoji="1" lang="zh-CN" altLang="en-US" dirty="0"/>
              <a:t> </a:t>
            </a:r>
            <a:r>
              <a:rPr kumimoji="1" lang="en-US" altLang="zh-CN" dirty="0"/>
              <a:t>EAS-based</a:t>
            </a:r>
            <a:r>
              <a:rPr kumimoji="1" lang="zh-CN" altLang="en-US" dirty="0"/>
              <a:t> </a:t>
            </a:r>
            <a:r>
              <a:rPr kumimoji="1" lang="en-US" altLang="zh-CN" dirty="0"/>
              <a:t>Scheduling</a:t>
            </a:r>
            <a:endParaRPr kumimoji="1" lang="zh-CN" altLang="en-US" dirty="0"/>
          </a:p>
        </p:txBody>
      </p:sp>
      <p:sp>
        <p:nvSpPr>
          <p:cNvPr id="4" name="灯片编号占位符 3">
            <a:extLst>
              <a:ext uri="{FF2B5EF4-FFF2-40B4-BE49-F238E27FC236}">
                <a16:creationId xmlns:a16="http://schemas.microsoft.com/office/drawing/2014/main" id="{3FBC1F0C-C25B-5B4B-9DE6-11C3480BE192}"/>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67</a:t>
            </a:fld>
            <a:endParaRPr lang="zh-CN" altLang="en-US">
              <a:solidFill>
                <a:srgbClr val="000000">
                  <a:tint val="75000"/>
                </a:srgbClr>
              </a:solidFill>
            </a:endParaRPr>
          </a:p>
        </p:txBody>
      </p:sp>
      <p:sp>
        <p:nvSpPr>
          <p:cNvPr id="5" name="矩形 4">
            <a:extLst>
              <a:ext uri="{FF2B5EF4-FFF2-40B4-BE49-F238E27FC236}">
                <a16:creationId xmlns:a16="http://schemas.microsoft.com/office/drawing/2014/main" id="{5BDBBDE1-1A1A-144D-82DF-86AA214C8462}"/>
              </a:ext>
            </a:extLst>
          </p:cNvPr>
          <p:cNvSpPr/>
          <p:nvPr/>
        </p:nvSpPr>
        <p:spPr>
          <a:xfrm>
            <a:off x="6881784" y="5417226"/>
            <a:ext cx="1146238" cy="49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CPU3</a:t>
            </a:r>
            <a:endParaRPr kumimoji="1" lang="zh-CN" altLang="en-US" sz="2160" b="1" dirty="0">
              <a:solidFill>
                <a:srgbClr val="FFFFFF"/>
              </a:solidFill>
              <a:latin typeface="Arial" panose="020B0604020202020204"/>
              <a:ea typeface="微软雅黑"/>
            </a:endParaRPr>
          </a:p>
        </p:txBody>
      </p:sp>
      <p:sp>
        <p:nvSpPr>
          <p:cNvPr id="6" name="矩形 5">
            <a:extLst>
              <a:ext uri="{FF2B5EF4-FFF2-40B4-BE49-F238E27FC236}">
                <a16:creationId xmlns:a16="http://schemas.microsoft.com/office/drawing/2014/main" id="{55C3186B-2299-DB47-AB36-C6F0BC7C75D1}"/>
              </a:ext>
            </a:extLst>
          </p:cNvPr>
          <p:cNvSpPr/>
          <p:nvPr/>
        </p:nvSpPr>
        <p:spPr>
          <a:xfrm>
            <a:off x="5262884" y="5417226"/>
            <a:ext cx="1146238" cy="49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CPU2</a:t>
            </a:r>
            <a:endParaRPr kumimoji="1" lang="zh-CN" altLang="en-US" sz="2160" b="1" dirty="0">
              <a:solidFill>
                <a:srgbClr val="FFFFFF"/>
              </a:solidFill>
              <a:latin typeface="Arial" panose="020B0604020202020204"/>
              <a:ea typeface="微软雅黑"/>
            </a:endParaRPr>
          </a:p>
        </p:txBody>
      </p:sp>
      <p:sp>
        <p:nvSpPr>
          <p:cNvPr id="7" name="矩形 6">
            <a:extLst>
              <a:ext uri="{FF2B5EF4-FFF2-40B4-BE49-F238E27FC236}">
                <a16:creationId xmlns:a16="http://schemas.microsoft.com/office/drawing/2014/main" id="{76FA1673-7313-8C48-AD04-1BA94F701982}"/>
              </a:ext>
            </a:extLst>
          </p:cNvPr>
          <p:cNvSpPr/>
          <p:nvPr/>
        </p:nvSpPr>
        <p:spPr>
          <a:xfrm>
            <a:off x="3630736" y="5452056"/>
            <a:ext cx="1159487" cy="91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CPU1</a:t>
            </a:r>
            <a:endParaRPr kumimoji="1" lang="zh-CN" altLang="en-US" sz="2160" b="1" dirty="0">
              <a:solidFill>
                <a:srgbClr val="FFFFFF"/>
              </a:solidFill>
              <a:latin typeface="Arial" panose="020B0604020202020204"/>
              <a:ea typeface="微软雅黑"/>
            </a:endParaRPr>
          </a:p>
        </p:txBody>
      </p:sp>
      <p:sp>
        <p:nvSpPr>
          <p:cNvPr id="8" name="矩形 7">
            <a:extLst>
              <a:ext uri="{FF2B5EF4-FFF2-40B4-BE49-F238E27FC236}">
                <a16:creationId xmlns:a16="http://schemas.microsoft.com/office/drawing/2014/main" id="{61DB62A3-0DCE-B844-A64A-327F04D7C339}"/>
              </a:ext>
            </a:extLst>
          </p:cNvPr>
          <p:cNvSpPr/>
          <p:nvPr/>
        </p:nvSpPr>
        <p:spPr>
          <a:xfrm>
            <a:off x="1998587" y="5452056"/>
            <a:ext cx="1159487" cy="91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CPU0</a:t>
            </a:r>
            <a:endParaRPr kumimoji="1" lang="zh-CN" altLang="en-US" sz="2160" b="1" dirty="0">
              <a:solidFill>
                <a:srgbClr val="FFFFFF"/>
              </a:solidFill>
              <a:latin typeface="Arial" panose="020B0604020202020204"/>
              <a:ea typeface="微软雅黑"/>
            </a:endParaRPr>
          </a:p>
        </p:txBody>
      </p:sp>
      <p:sp>
        <p:nvSpPr>
          <p:cNvPr id="9" name="矩形 8">
            <a:extLst>
              <a:ext uri="{FF2B5EF4-FFF2-40B4-BE49-F238E27FC236}">
                <a16:creationId xmlns:a16="http://schemas.microsoft.com/office/drawing/2014/main" id="{E28FED45-6BDA-0E41-8C76-C0D96EE5D5F6}"/>
              </a:ext>
            </a:extLst>
          </p:cNvPr>
          <p:cNvSpPr/>
          <p:nvPr/>
        </p:nvSpPr>
        <p:spPr>
          <a:xfrm>
            <a:off x="1998586" y="5064162"/>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0" name="矩形 9">
            <a:extLst>
              <a:ext uri="{FF2B5EF4-FFF2-40B4-BE49-F238E27FC236}">
                <a16:creationId xmlns:a16="http://schemas.microsoft.com/office/drawing/2014/main" id="{CE8AD870-FF7E-3E4D-8E80-D0AFD90812BA}"/>
              </a:ext>
            </a:extLst>
          </p:cNvPr>
          <p:cNvSpPr/>
          <p:nvPr/>
        </p:nvSpPr>
        <p:spPr>
          <a:xfrm>
            <a:off x="1998586" y="4800310"/>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3" name="文本框 12">
            <a:extLst>
              <a:ext uri="{FF2B5EF4-FFF2-40B4-BE49-F238E27FC236}">
                <a16:creationId xmlns:a16="http://schemas.microsoft.com/office/drawing/2014/main" id="{5A74CEC2-3B7D-E84E-9574-09436A553BD2}"/>
              </a:ext>
            </a:extLst>
          </p:cNvPr>
          <p:cNvSpPr txBox="1"/>
          <p:nvPr/>
        </p:nvSpPr>
        <p:spPr>
          <a:xfrm>
            <a:off x="1100969" y="4897963"/>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128</a:t>
            </a:r>
            <a:endParaRPr kumimoji="1" lang="zh-CN" altLang="en-US" sz="1440" dirty="0">
              <a:solidFill>
                <a:srgbClr val="000000"/>
              </a:solidFill>
              <a:latin typeface="Arial" panose="020B0604020202020204"/>
              <a:ea typeface="微软雅黑"/>
            </a:endParaRPr>
          </a:p>
        </p:txBody>
      </p:sp>
      <p:sp>
        <p:nvSpPr>
          <p:cNvPr id="14" name="文本框 13">
            <a:extLst>
              <a:ext uri="{FF2B5EF4-FFF2-40B4-BE49-F238E27FC236}">
                <a16:creationId xmlns:a16="http://schemas.microsoft.com/office/drawing/2014/main" id="{947D252A-0EF6-E644-BE83-26FE9AE90916}"/>
              </a:ext>
            </a:extLst>
          </p:cNvPr>
          <p:cNvSpPr txBox="1"/>
          <p:nvPr/>
        </p:nvSpPr>
        <p:spPr>
          <a:xfrm>
            <a:off x="1100969" y="4467911"/>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256</a:t>
            </a:r>
            <a:endParaRPr kumimoji="1" lang="zh-CN" altLang="en-US" sz="1440" dirty="0">
              <a:solidFill>
                <a:srgbClr val="000000"/>
              </a:solidFill>
              <a:latin typeface="Arial" panose="020B0604020202020204"/>
              <a:ea typeface="微软雅黑"/>
            </a:endParaRPr>
          </a:p>
        </p:txBody>
      </p:sp>
      <p:sp>
        <p:nvSpPr>
          <p:cNvPr id="15" name="文本框 14">
            <a:extLst>
              <a:ext uri="{FF2B5EF4-FFF2-40B4-BE49-F238E27FC236}">
                <a16:creationId xmlns:a16="http://schemas.microsoft.com/office/drawing/2014/main" id="{A8841EB1-0089-6C43-AD60-9DCCB57864E8}"/>
              </a:ext>
            </a:extLst>
          </p:cNvPr>
          <p:cNvSpPr txBox="1"/>
          <p:nvPr/>
        </p:nvSpPr>
        <p:spPr>
          <a:xfrm>
            <a:off x="1100969" y="3810731"/>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512</a:t>
            </a:r>
            <a:endParaRPr kumimoji="1" lang="zh-CN" altLang="en-US" sz="1440" dirty="0">
              <a:solidFill>
                <a:srgbClr val="000000"/>
              </a:solidFill>
              <a:latin typeface="Arial" panose="020B0604020202020204"/>
              <a:ea typeface="微软雅黑"/>
            </a:endParaRPr>
          </a:p>
        </p:txBody>
      </p:sp>
      <p:sp>
        <p:nvSpPr>
          <p:cNvPr id="16" name="文本框 15">
            <a:extLst>
              <a:ext uri="{FF2B5EF4-FFF2-40B4-BE49-F238E27FC236}">
                <a16:creationId xmlns:a16="http://schemas.microsoft.com/office/drawing/2014/main" id="{2C492DD2-C034-3944-8BD9-0DF554555BBB}"/>
              </a:ext>
            </a:extLst>
          </p:cNvPr>
          <p:cNvSpPr txBox="1"/>
          <p:nvPr/>
        </p:nvSpPr>
        <p:spPr>
          <a:xfrm>
            <a:off x="1080474" y="3219997"/>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768</a:t>
            </a:r>
            <a:endParaRPr kumimoji="1" lang="zh-CN" altLang="en-US" sz="1440" dirty="0">
              <a:solidFill>
                <a:srgbClr val="000000"/>
              </a:solidFill>
              <a:latin typeface="Arial" panose="020B0604020202020204"/>
              <a:ea typeface="微软雅黑"/>
            </a:endParaRPr>
          </a:p>
        </p:txBody>
      </p:sp>
      <p:sp>
        <p:nvSpPr>
          <p:cNvPr id="17" name="文本框 16">
            <a:extLst>
              <a:ext uri="{FF2B5EF4-FFF2-40B4-BE49-F238E27FC236}">
                <a16:creationId xmlns:a16="http://schemas.microsoft.com/office/drawing/2014/main" id="{F4F1B078-479D-6743-9121-27E8D4FD3642}"/>
              </a:ext>
            </a:extLst>
          </p:cNvPr>
          <p:cNvSpPr txBox="1"/>
          <p:nvPr/>
        </p:nvSpPr>
        <p:spPr>
          <a:xfrm>
            <a:off x="1031285" y="2509230"/>
            <a:ext cx="744235"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1024</a:t>
            </a:r>
            <a:endParaRPr kumimoji="1" lang="zh-CN" altLang="en-US" sz="1440" dirty="0">
              <a:solidFill>
                <a:srgbClr val="000000"/>
              </a:solidFill>
              <a:latin typeface="Arial" panose="020B0604020202020204"/>
              <a:ea typeface="微软雅黑"/>
            </a:endParaRPr>
          </a:p>
        </p:txBody>
      </p:sp>
      <p:sp>
        <p:nvSpPr>
          <p:cNvPr id="18" name="矩形 17">
            <a:extLst>
              <a:ext uri="{FF2B5EF4-FFF2-40B4-BE49-F238E27FC236}">
                <a16:creationId xmlns:a16="http://schemas.microsoft.com/office/drawing/2014/main" id="{84B30AE5-27BF-6D49-A6BB-4957AB6AC9E6}"/>
              </a:ext>
            </a:extLst>
          </p:cNvPr>
          <p:cNvSpPr/>
          <p:nvPr/>
        </p:nvSpPr>
        <p:spPr>
          <a:xfrm>
            <a:off x="3644141" y="5059538"/>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9" name="矩形 18">
            <a:extLst>
              <a:ext uri="{FF2B5EF4-FFF2-40B4-BE49-F238E27FC236}">
                <a16:creationId xmlns:a16="http://schemas.microsoft.com/office/drawing/2014/main" id="{E25B0339-3E50-C647-A1AA-6139CC42E500}"/>
              </a:ext>
            </a:extLst>
          </p:cNvPr>
          <p:cNvSpPr/>
          <p:nvPr/>
        </p:nvSpPr>
        <p:spPr>
          <a:xfrm>
            <a:off x="3644141" y="4795686"/>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0" name="矩形 19">
            <a:extLst>
              <a:ext uri="{FF2B5EF4-FFF2-40B4-BE49-F238E27FC236}">
                <a16:creationId xmlns:a16="http://schemas.microsoft.com/office/drawing/2014/main" id="{0DC1C37B-1EC6-014C-92E9-F22B3F47E072}"/>
              </a:ext>
            </a:extLst>
          </p:cNvPr>
          <p:cNvSpPr/>
          <p:nvPr/>
        </p:nvSpPr>
        <p:spPr>
          <a:xfrm>
            <a:off x="5262885" y="5054915"/>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1" name="矩形 20">
            <a:extLst>
              <a:ext uri="{FF2B5EF4-FFF2-40B4-BE49-F238E27FC236}">
                <a16:creationId xmlns:a16="http://schemas.microsoft.com/office/drawing/2014/main" id="{A39E7A69-E0E6-8945-AEFA-6AB882FEB300}"/>
              </a:ext>
            </a:extLst>
          </p:cNvPr>
          <p:cNvSpPr/>
          <p:nvPr/>
        </p:nvSpPr>
        <p:spPr>
          <a:xfrm>
            <a:off x="5262885" y="4791062"/>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2" name="矩形 21">
            <a:extLst>
              <a:ext uri="{FF2B5EF4-FFF2-40B4-BE49-F238E27FC236}">
                <a16:creationId xmlns:a16="http://schemas.microsoft.com/office/drawing/2014/main" id="{3DA5CD64-B630-084C-82E6-FBAD86103A8A}"/>
              </a:ext>
            </a:extLst>
          </p:cNvPr>
          <p:cNvSpPr/>
          <p:nvPr/>
        </p:nvSpPr>
        <p:spPr>
          <a:xfrm>
            <a:off x="6852041" y="5064162"/>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100</a:t>
            </a:r>
            <a:endParaRPr kumimoji="1" lang="zh-CN" altLang="en-US" sz="2160" dirty="0">
              <a:solidFill>
                <a:srgbClr val="000000"/>
              </a:solidFill>
              <a:latin typeface="Arial" panose="020B0604020202020204"/>
              <a:ea typeface="微软雅黑"/>
            </a:endParaRPr>
          </a:p>
        </p:txBody>
      </p:sp>
      <p:sp>
        <p:nvSpPr>
          <p:cNvPr id="24" name="矩形 23">
            <a:extLst>
              <a:ext uri="{FF2B5EF4-FFF2-40B4-BE49-F238E27FC236}">
                <a16:creationId xmlns:a16="http://schemas.microsoft.com/office/drawing/2014/main" id="{F4184C51-E7B6-3A48-A2C7-FB532854410E}"/>
              </a:ext>
            </a:extLst>
          </p:cNvPr>
          <p:cNvSpPr/>
          <p:nvPr/>
        </p:nvSpPr>
        <p:spPr>
          <a:xfrm>
            <a:off x="2011084" y="4529218"/>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5" name="矩形 24">
            <a:extLst>
              <a:ext uri="{FF2B5EF4-FFF2-40B4-BE49-F238E27FC236}">
                <a16:creationId xmlns:a16="http://schemas.microsoft.com/office/drawing/2014/main" id="{E71F1C6C-320F-0A48-9A2D-6E56E849D200}"/>
              </a:ext>
            </a:extLst>
          </p:cNvPr>
          <p:cNvSpPr/>
          <p:nvPr/>
        </p:nvSpPr>
        <p:spPr>
          <a:xfrm>
            <a:off x="2011084" y="4265365"/>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6" name="矩形 25">
            <a:extLst>
              <a:ext uri="{FF2B5EF4-FFF2-40B4-BE49-F238E27FC236}">
                <a16:creationId xmlns:a16="http://schemas.microsoft.com/office/drawing/2014/main" id="{2B14AFE1-CA02-7D41-933A-B7B145FFE482}"/>
              </a:ext>
            </a:extLst>
          </p:cNvPr>
          <p:cNvSpPr/>
          <p:nvPr/>
        </p:nvSpPr>
        <p:spPr>
          <a:xfrm>
            <a:off x="2011084" y="4018877"/>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7" name="矩形 26">
            <a:extLst>
              <a:ext uri="{FF2B5EF4-FFF2-40B4-BE49-F238E27FC236}">
                <a16:creationId xmlns:a16="http://schemas.microsoft.com/office/drawing/2014/main" id="{F5D262B3-83C5-0649-9FDF-4755C5026E22}"/>
              </a:ext>
            </a:extLst>
          </p:cNvPr>
          <p:cNvSpPr/>
          <p:nvPr/>
        </p:nvSpPr>
        <p:spPr>
          <a:xfrm>
            <a:off x="2011084" y="3755024"/>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8" name="矩形 27">
            <a:extLst>
              <a:ext uri="{FF2B5EF4-FFF2-40B4-BE49-F238E27FC236}">
                <a16:creationId xmlns:a16="http://schemas.microsoft.com/office/drawing/2014/main" id="{F65BB768-04E1-4745-9685-1C41AF48A40C}"/>
              </a:ext>
            </a:extLst>
          </p:cNvPr>
          <p:cNvSpPr/>
          <p:nvPr/>
        </p:nvSpPr>
        <p:spPr>
          <a:xfrm>
            <a:off x="1998586" y="3496235"/>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700</a:t>
            </a:r>
            <a:endParaRPr kumimoji="1" lang="zh-CN" altLang="en-US" sz="2160" dirty="0">
              <a:solidFill>
                <a:srgbClr val="000000"/>
              </a:solidFill>
              <a:latin typeface="Arial" panose="020B0604020202020204"/>
              <a:ea typeface="微软雅黑"/>
            </a:endParaRPr>
          </a:p>
        </p:txBody>
      </p:sp>
      <p:sp>
        <p:nvSpPr>
          <p:cNvPr id="30" name="矩形 29">
            <a:extLst>
              <a:ext uri="{FF2B5EF4-FFF2-40B4-BE49-F238E27FC236}">
                <a16:creationId xmlns:a16="http://schemas.microsoft.com/office/drawing/2014/main" id="{8993E307-C402-874D-AAA6-4014AF207478}"/>
              </a:ext>
            </a:extLst>
          </p:cNvPr>
          <p:cNvSpPr/>
          <p:nvPr/>
        </p:nvSpPr>
        <p:spPr>
          <a:xfrm>
            <a:off x="3630736" y="4527522"/>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1" name="矩形 30">
            <a:extLst>
              <a:ext uri="{FF2B5EF4-FFF2-40B4-BE49-F238E27FC236}">
                <a16:creationId xmlns:a16="http://schemas.microsoft.com/office/drawing/2014/main" id="{26D97118-C932-B442-A6FF-7F09524CE38D}"/>
              </a:ext>
            </a:extLst>
          </p:cNvPr>
          <p:cNvSpPr/>
          <p:nvPr/>
        </p:nvSpPr>
        <p:spPr>
          <a:xfrm>
            <a:off x="3630736" y="4263670"/>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2" name="矩形 31">
            <a:extLst>
              <a:ext uri="{FF2B5EF4-FFF2-40B4-BE49-F238E27FC236}">
                <a16:creationId xmlns:a16="http://schemas.microsoft.com/office/drawing/2014/main" id="{D9874C81-97B6-004C-83C5-4C525288ABA5}"/>
              </a:ext>
            </a:extLst>
          </p:cNvPr>
          <p:cNvSpPr/>
          <p:nvPr/>
        </p:nvSpPr>
        <p:spPr>
          <a:xfrm>
            <a:off x="3644141" y="4004441"/>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500</a:t>
            </a:r>
            <a:endParaRPr kumimoji="1" lang="zh-CN" altLang="en-US" sz="2160" dirty="0">
              <a:solidFill>
                <a:srgbClr val="000000"/>
              </a:solidFill>
              <a:latin typeface="Arial" panose="020B0604020202020204"/>
              <a:ea typeface="微软雅黑"/>
            </a:endParaRPr>
          </a:p>
        </p:txBody>
      </p:sp>
      <p:cxnSp>
        <p:nvCxnSpPr>
          <p:cNvPr id="35" name="直线连接符 34">
            <a:extLst>
              <a:ext uri="{FF2B5EF4-FFF2-40B4-BE49-F238E27FC236}">
                <a16:creationId xmlns:a16="http://schemas.microsoft.com/office/drawing/2014/main" id="{7D9C7102-CFCF-C443-A6A1-A6E3F01223F9}"/>
              </a:ext>
            </a:extLst>
          </p:cNvPr>
          <p:cNvCxnSpPr>
            <a:stCxn id="16" idx="3"/>
          </p:cNvCxnSpPr>
          <p:nvPr/>
        </p:nvCxnSpPr>
        <p:spPr>
          <a:xfrm>
            <a:off x="1685341" y="3376963"/>
            <a:ext cx="3577543" cy="9235"/>
          </a:xfrm>
          <a:prstGeom prst="line">
            <a:avLst/>
          </a:prstGeom>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57F6BBC-86D7-2C46-A82D-EA56CB2120B0}"/>
              </a:ext>
            </a:extLst>
          </p:cNvPr>
          <p:cNvSpPr/>
          <p:nvPr/>
        </p:nvSpPr>
        <p:spPr>
          <a:xfrm>
            <a:off x="5262885" y="4467990"/>
            <a:ext cx="1159487" cy="259229"/>
          </a:xfrm>
          <a:prstGeom prst="rect">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300</a:t>
            </a:r>
            <a:endParaRPr kumimoji="1" lang="zh-CN" altLang="en-US" sz="2160" dirty="0">
              <a:solidFill>
                <a:srgbClr val="000000"/>
              </a:solidFill>
              <a:latin typeface="Arial" panose="020B0604020202020204"/>
              <a:ea typeface="微软雅黑"/>
            </a:endParaRPr>
          </a:p>
        </p:txBody>
      </p:sp>
      <p:cxnSp>
        <p:nvCxnSpPr>
          <p:cNvPr id="39" name="直线连接符 38">
            <a:extLst>
              <a:ext uri="{FF2B5EF4-FFF2-40B4-BE49-F238E27FC236}">
                <a16:creationId xmlns:a16="http://schemas.microsoft.com/office/drawing/2014/main" id="{F6E3B1F7-57BB-7B4F-A372-930724EDEF44}"/>
              </a:ext>
            </a:extLst>
          </p:cNvPr>
          <p:cNvCxnSpPr/>
          <p:nvPr/>
        </p:nvCxnSpPr>
        <p:spPr>
          <a:xfrm flipV="1">
            <a:off x="5256259" y="3953175"/>
            <a:ext cx="3577543" cy="1"/>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277B65D-C5C8-D240-8CCA-0BFBE3FB68CA}"/>
              </a:ext>
            </a:extLst>
          </p:cNvPr>
          <p:cNvSpPr txBox="1"/>
          <p:nvPr/>
        </p:nvSpPr>
        <p:spPr>
          <a:xfrm>
            <a:off x="2310704" y="1268690"/>
            <a:ext cx="9098843" cy="1706429"/>
          </a:xfrm>
          <a:prstGeom prst="rect">
            <a:avLst/>
          </a:prstGeom>
          <a:noFill/>
        </p:spPr>
        <p:txBody>
          <a:bodyPr wrap="square" rtlCol="0">
            <a:spAutoFit/>
          </a:bodyPr>
          <a:lstStyle/>
          <a:p>
            <a:pPr defTabSz="1097280">
              <a:lnSpc>
                <a:spcPct val="150000"/>
              </a:lnSpc>
            </a:pPr>
            <a:r>
              <a:rPr kumimoji="1" lang="en-US" altLang="zh-CN" sz="2160" dirty="0">
                <a:solidFill>
                  <a:srgbClr val="000000"/>
                </a:solidFill>
                <a:latin typeface="Arial" panose="020B0604020202020204"/>
                <a:ea typeface="微软雅黑"/>
              </a:rPr>
              <a:t>Migrate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100-load</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from</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CPU2</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to</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other</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CPU.</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Please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select</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the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target</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CPU:</a:t>
            </a:r>
          </a:p>
          <a:p>
            <a:pPr marL="411480" indent="-411480" defTabSz="1097280">
              <a:lnSpc>
                <a:spcPct val="150000"/>
              </a:lnSpc>
              <a:buFontTx/>
              <a:buAutoNum type="arabicPeriod"/>
            </a:pPr>
            <a:r>
              <a:rPr kumimoji="1" lang="en-US" altLang="zh-CN" sz="1680" dirty="0">
                <a:solidFill>
                  <a:srgbClr val="000000"/>
                </a:solidFill>
                <a:latin typeface="Arial" panose="020B0604020202020204"/>
                <a:ea typeface="微软雅黑"/>
              </a:rPr>
              <a:t>Please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select</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the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CPU</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with</a:t>
            </a:r>
            <a:r>
              <a:rPr kumimoji="1" lang="zh-CN" altLang="en-US" sz="1680" dirty="0">
                <a:solidFill>
                  <a:srgbClr val="000000"/>
                </a:solidFill>
                <a:latin typeface="Arial" panose="020B0604020202020204"/>
                <a:ea typeface="微软雅黑"/>
              </a:rPr>
              <a:t> </a:t>
            </a:r>
            <a:r>
              <a:rPr kumimoji="1" lang="en-US" altLang="zh-CN" sz="1680" b="1" i="1" dirty="0">
                <a:solidFill>
                  <a:srgbClr val="BE384B"/>
                </a:solidFill>
                <a:latin typeface="Arial" panose="020B0604020202020204"/>
                <a:ea typeface="微软雅黑"/>
              </a:rPr>
              <a:t>max</a:t>
            </a:r>
            <a:r>
              <a:rPr kumimoji="1" lang="zh-CN" altLang="en-US" sz="1680" b="1" i="1" dirty="0">
                <a:solidFill>
                  <a:srgbClr val="BE384B"/>
                </a:solidFill>
                <a:latin typeface="Arial" panose="020B0604020202020204"/>
                <a:ea typeface="微软雅黑"/>
              </a:rPr>
              <a:t> </a:t>
            </a:r>
            <a:r>
              <a:rPr kumimoji="1" lang="en-US" altLang="zh-CN" sz="1680" b="1" i="1" dirty="0">
                <a:solidFill>
                  <a:srgbClr val="BE384B"/>
                </a:solidFill>
                <a:latin typeface="Arial" panose="020B0604020202020204"/>
                <a:ea typeface="微软雅黑"/>
              </a:rPr>
              <a:t>remaining</a:t>
            </a:r>
            <a:r>
              <a:rPr kumimoji="1" lang="zh-CN" altLang="en-US" sz="1680" b="1" i="1" dirty="0">
                <a:solidFill>
                  <a:srgbClr val="BE384B"/>
                </a:solidFill>
                <a:latin typeface="Arial" panose="020B0604020202020204"/>
                <a:ea typeface="微软雅黑"/>
              </a:rPr>
              <a:t> </a:t>
            </a:r>
            <a:r>
              <a:rPr kumimoji="1" lang="en-US" altLang="zh-CN" sz="1680" b="1" i="1" dirty="0">
                <a:solidFill>
                  <a:srgbClr val="BE384B"/>
                </a:solidFill>
                <a:latin typeface="Arial" panose="020B0604020202020204"/>
                <a:ea typeface="微软雅黑"/>
              </a:rPr>
              <a:t>capacity</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in</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a</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PD</a:t>
            </a:r>
          </a:p>
          <a:p>
            <a:pPr marL="411480" indent="-411480" defTabSz="1097280">
              <a:lnSpc>
                <a:spcPct val="150000"/>
              </a:lnSpc>
              <a:buFontTx/>
              <a:buAutoNum type="arabicPeriod"/>
            </a:pPr>
            <a:r>
              <a:rPr kumimoji="1" lang="en-US" altLang="zh-CN" sz="1680" dirty="0">
                <a:solidFill>
                  <a:srgbClr val="000000"/>
                </a:solidFill>
                <a:latin typeface="Arial" panose="020B0604020202020204"/>
                <a:ea typeface="微软雅黑"/>
              </a:rPr>
              <a:t>Please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compare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the</a:t>
            </a:r>
            <a:r>
              <a:rPr kumimoji="1" lang="zh-CN" altLang="en-US" sz="1680" dirty="0">
                <a:solidFill>
                  <a:srgbClr val="000000"/>
                </a:solidFill>
                <a:latin typeface="Arial" panose="020B0604020202020204"/>
                <a:ea typeface="微软雅黑"/>
              </a:rPr>
              <a:t> </a:t>
            </a:r>
            <a:r>
              <a:rPr kumimoji="1" lang="en-US" altLang="zh-CN" sz="1680" b="1" dirty="0">
                <a:solidFill>
                  <a:srgbClr val="BE384B"/>
                </a:solidFill>
                <a:latin typeface="Arial" panose="020B0604020202020204"/>
                <a:ea typeface="微软雅黑"/>
              </a:rPr>
              <a:t>energy</a:t>
            </a:r>
            <a:r>
              <a:rPr kumimoji="1" lang="zh-CN" altLang="en-US" sz="1680" b="1" dirty="0">
                <a:solidFill>
                  <a:srgbClr val="BE384B"/>
                </a:solidFill>
                <a:latin typeface="Arial" panose="020B0604020202020204"/>
                <a:ea typeface="微软雅黑"/>
              </a:rPr>
              <a:t> </a:t>
            </a:r>
            <a:r>
              <a:rPr kumimoji="1" lang="en-US" altLang="zh-CN" sz="1680" b="1" dirty="0">
                <a:solidFill>
                  <a:srgbClr val="BE384B"/>
                </a:solidFill>
                <a:latin typeface="Arial" panose="020B0604020202020204"/>
                <a:ea typeface="微软雅黑"/>
              </a:rPr>
              <a:t>consumption</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of</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a:t>
            </a:r>
            <a:r>
              <a:rPr kumimoji="1" lang="en-US" altLang="zh-CN" sz="1680" b="1" dirty="0">
                <a:solidFill>
                  <a:srgbClr val="BE384B"/>
                </a:solidFill>
                <a:latin typeface="Arial" panose="020B0604020202020204"/>
                <a:ea typeface="微软雅黑"/>
              </a:rPr>
              <a:t>after</a:t>
            </a:r>
            <a:r>
              <a:rPr kumimoji="1" lang="zh-CN" altLang="en-US" sz="1680" b="1" dirty="0">
                <a:solidFill>
                  <a:srgbClr val="BE384B"/>
                </a:solidFill>
                <a:latin typeface="Arial" panose="020B0604020202020204"/>
                <a:ea typeface="微软雅黑"/>
              </a:rPr>
              <a:t> </a:t>
            </a:r>
            <a:r>
              <a:rPr kumimoji="1" lang="en-US" altLang="zh-CN" sz="1680" b="1" dirty="0">
                <a:solidFill>
                  <a:srgbClr val="BE384B"/>
                </a:solidFill>
                <a:latin typeface="Arial" panose="020B0604020202020204"/>
                <a:ea typeface="微软雅黑"/>
              </a:rPr>
              <a:t>scheduling</a:t>
            </a:r>
            <a:r>
              <a:rPr kumimoji="1" lang="en-US" altLang="zh-CN" sz="1680" dirty="0">
                <a:solidFill>
                  <a:srgbClr val="000000"/>
                </a:solidFill>
                <a:latin typeface="Arial" panose="020B0604020202020204"/>
                <a:ea typeface="微软雅黑"/>
              </a:rPr>
              <a:t>”</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and</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a:t>
            </a:r>
            <a:r>
              <a:rPr kumimoji="1" lang="en-US" altLang="zh-CN" sz="1680" b="1" dirty="0">
                <a:solidFill>
                  <a:srgbClr val="BE384B"/>
                </a:solidFill>
                <a:latin typeface="Arial" panose="020B0604020202020204"/>
                <a:ea typeface="微软雅黑"/>
              </a:rPr>
              <a:t>not</a:t>
            </a:r>
            <a:r>
              <a:rPr kumimoji="1" lang="zh-CN" altLang="en-US" sz="1680" b="1" dirty="0">
                <a:solidFill>
                  <a:srgbClr val="BE384B"/>
                </a:solidFill>
                <a:latin typeface="Arial" panose="020B0604020202020204"/>
                <a:ea typeface="微软雅黑"/>
              </a:rPr>
              <a:t> </a:t>
            </a:r>
            <a:r>
              <a:rPr kumimoji="1" lang="en-US" altLang="zh-CN" sz="1680" b="1" dirty="0">
                <a:solidFill>
                  <a:srgbClr val="BE384B"/>
                </a:solidFill>
                <a:latin typeface="Arial" panose="020B0604020202020204"/>
                <a:ea typeface="微软雅黑"/>
              </a:rPr>
              <a:t>scheduling</a:t>
            </a:r>
            <a:r>
              <a:rPr kumimoji="1" lang="en-US" altLang="zh-CN" sz="1680" dirty="0">
                <a:solidFill>
                  <a:srgbClr val="000000"/>
                </a:solidFill>
                <a:latin typeface="Arial" panose="020B0604020202020204"/>
                <a:ea typeface="微软雅黑"/>
              </a:rPr>
              <a:t>”,</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and</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choose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the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case</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with</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min</a:t>
            </a:r>
            <a:r>
              <a:rPr kumimoji="1" lang="zh-CN" altLang="en-US" sz="1680" dirty="0">
                <a:solidFill>
                  <a:srgbClr val="000000"/>
                </a:solidFill>
                <a:latin typeface="Arial" panose="020B0604020202020204"/>
                <a:ea typeface="微软雅黑"/>
              </a:rPr>
              <a:t> </a:t>
            </a:r>
            <a:r>
              <a:rPr kumimoji="1" lang="en-US" altLang="zh-CN" sz="1680" dirty="0">
                <a:solidFill>
                  <a:srgbClr val="000000"/>
                </a:solidFill>
                <a:latin typeface="Arial" panose="020B0604020202020204"/>
                <a:ea typeface="微软雅黑"/>
              </a:rPr>
              <a:t>consumption</a:t>
            </a:r>
            <a:endParaRPr kumimoji="1" lang="zh-CN" altLang="en-US" sz="1680" dirty="0">
              <a:solidFill>
                <a:srgbClr val="000000"/>
              </a:solidFill>
              <a:latin typeface="Arial" panose="020B0604020202020204"/>
              <a:ea typeface="微软雅黑"/>
            </a:endParaRPr>
          </a:p>
        </p:txBody>
      </p:sp>
      <p:sp>
        <p:nvSpPr>
          <p:cNvPr id="46" name="下箭头 45">
            <a:extLst>
              <a:ext uri="{FF2B5EF4-FFF2-40B4-BE49-F238E27FC236}">
                <a16:creationId xmlns:a16="http://schemas.microsoft.com/office/drawing/2014/main" id="{BBF0A24C-D3EE-FB4A-9267-9EE83F4EE367}"/>
              </a:ext>
            </a:extLst>
          </p:cNvPr>
          <p:cNvSpPr/>
          <p:nvPr/>
        </p:nvSpPr>
        <p:spPr>
          <a:xfrm>
            <a:off x="4077656" y="3050433"/>
            <a:ext cx="259229" cy="508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47" name="下箭头 46">
            <a:extLst>
              <a:ext uri="{FF2B5EF4-FFF2-40B4-BE49-F238E27FC236}">
                <a16:creationId xmlns:a16="http://schemas.microsoft.com/office/drawing/2014/main" id="{E7CB9EB3-528B-D041-BFF8-25B2D2FEA545}"/>
              </a:ext>
            </a:extLst>
          </p:cNvPr>
          <p:cNvSpPr/>
          <p:nvPr/>
        </p:nvSpPr>
        <p:spPr>
          <a:xfrm>
            <a:off x="7283082" y="4148492"/>
            <a:ext cx="259229" cy="508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51" name="下箭头 50">
            <a:extLst>
              <a:ext uri="{FF2B5EF4-FFF2-40B4-BE49-F238E27FC236}">
                <a16:creationId xmlns:a16="http://schemas.microsoft.com/office/drawing/2014/main" id="{F28F5FF1-386A-414D-85C3-7B989D84144C}"/>
              </a:ext>
            </a:extLst>
          </p:cNvPr>
          <p:cNvSpPr/>
          <p:nvPr/>
        </p:nvSpPr>
        <p:spPr>
          <a:xfrm>
            <a:off x="5706389" y="3689104"/>
            <a:ext cx="259229" cy="508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7" name="文本框 36">
            <a:extLst>
              <a:ext uri="{FF2B5EF4-FFF2-40B4-BE49-F238E27FC236}">
                <a16:creationId xmlns:a16="http://schemas.microsoft.com/office/drawing/2014/main" id="{F79B8C91-27B5-3B4D-ACA1-67D59BAD330A}"/>
              </a:ext>
            </a:extLst>
          </p:cNvPr>
          <p:cNvSpPr txBox="1"/>
          <p:nvPr/>
        </p:nvSpPr>
        <p:spPr>
          <a:xfrm>
            <a:off x="1108969" y="4142080"/>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384</a:t>
            </a:r>
            <a:endParaRPr kumimoji="1" lang="zh-CN" altLang="en-US" sz="1440" dirty="0">
              <a:solidFill>
                <a:srgbClr val="000000"/>
              </a:solidFill>
              <a:latin typeface="Arial" panose="020B0604020202020204"/>
              <a:ea typeface="微软雅黑"/>
            </a:endParaRPr>
          </a:p>
        </p:txBody>
      </p:sp>
      <p:sp>
        <p:nvSpPr>
          <p:cNvPr id="41" name="页脚占位符 4">
            <a:extLst>
              <a:ext uri="{FF2B5EF4-FFF2-40B4-BE49-F238E27FC236}">
                <a16:creationId xmlns:a16="http://schemas.microsoft.com/office/drawing/2014/main" id="{CC3C00E3-6B35-9B4A-83E3-9B8CFC853C64}"/>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graphicFrame>
        <p:nvGraphicFramePr>
          <p:cNvPr id="3" name="表格 41">
            <a:extLst>
              <a:ext uri="{FF2B5EF4-FFF2-40B4-BE49-F238E27FC236}">
                <a16:creationId xmlns:a16="http://schemas.microsoft.com/office/drawing/2014/main" id="{7A186DE1-2B73-864B-CD79-A302291F646C}"/>
              </a:ext>
            </a:extLst>
          </p:cNvPr>
          <p:cNvGraphicFramePr>
            <a:graphicFrameLocks noGrp="1"/>
          </p:cNvGraphicFramePr>
          <p:nvPr/>
        </p:nvGraphicFramePr>
        <p:xfrm>
          <a:off x="8305869" y="3428999"/>
          <a:ext cx="3181052" cy="2866919"/>
        </p:xfrm>
        <a:graphic>
          <a:graphicData uri="http://schemas.openxmlformats.org/drawingml/2006/table">
            <a:tbl>
              <a:tblPr firstRow="1" bandRow="1">
                <a:tableStyleId>{5C22544A-7EE6-4342-B048-85BDC9FD1C3A}</a:tableStyleId>
              </a:tblPr>
              <a:tblGrid>
                <a:gridCol w="755071">
                  <a:extLst>
                    <a:ext uri="{9D8B030D-6E8A-4147-A177-3AD203B41FA5}">
                      <a16:colId xmlns:a16="http://schemas.microsoft.com/office/drawing/2014/main" val="1562078872"/>
                    </a:ext>
                  </a:extLst>
                </a:gridCol>
                <a:gridCol w="833738">
                  <a:extLst>
                    <a:ext uri="{9D8B030D-6E8A-4147-A177-3AD203B41FA5}">
                      <a16:colId xmlns:a16="http://schemas.microsoft.com/office/drawing/2014/main" val="2190493061"/>
                    </a:ext>
                  </a:extLst>
                </a:gridCol>
                <a:gridCol w="793842">
                  <a:extLst>
                    <a:ext uri="{9D8B030D-6E8A-4147-A177-3AD203B41FA5}">
                      <a16:colId xmlns:a16="http://schemas.microsoft.com/office/drawing/2014/main" val="3786274263"/>
                    </a:ext>
                  </a:extLst>
                </a:gridCol>
                <a:gridCol w="798401">
                  <a:extLst>
                    <a:ext uri="{9D8B030D-6E8A-4147-A177-3AD203B41FA5}">
                      <a16:colId xmlns:a16="http://schemas.microsoft.com/office/drawing/2014/main" val="484698229"/>
                    </a:ext>
                  </a:extLst>
                </a:gridCol>
              </a:tblGrid>
              <a:tr h="832904">
                <a:tc gridSpan="4">
                  <a:txBody>
                    <a:bodyPr/>
                    <a:lstStyle/>
                    <a:p>
                      <a:pPr algn="ctr"/>
                      <a:r>
                        <a:rPr lang="en-US" altLang="zh-CN" sz="1400" dirty="0"/>
                        <a:t>Energy</a:t>
                      </a:r>
                      <a:r>
                        <a:rPr lang="zh-CN" altLang="en-US" sz="1400" dirty="0"/>
                        <a:t> </a:t>
                      </a:r>
                      <a:r>
                        <a:rPr lang="en-US" altLang="zh-CN" sz="1400" dirty="0"/>
                        <a:t>model</a:t>
                      </a:r>
                      <a:r>
                        <a:rPr lang="zh-CN" altLang="en-US" sz="1400" dirty="0"/>
                        <a:t> </a:t>
                      </a:r>
                      <a:r>
                        <a:rPr lang="en-US" altLang="zh-CN" sz="1400" dirty="0"/>
                        <a:t>of</a:t>
                      </a:r>
                      <a:r>
                        <a:rPr lang="zh-CN" altLang="en-US" sz="1400" dirty="0"/>
                        <a:t> </a:t>
                      </a:r>
                      <a:r>
                        <a:rPr lang="en-US" altLang="zh-CN" sz="1400" dirty="0"/>
                        <a:t>some</a:t>
                      </a:r>
                      <a:r>
                        <a:rPr lang="zh-CN" altLang="en-US" sz="1400" dirty="0"/>
                        <a:t> </a:t>
                      </a:r>
                      <a:r>
                        <a:rPr lang="en-US" altLang="zh-CN" sz="1400" dirty="0" err="1"/>
                        <a:t>big.little</a:t>
                      </a:r>
                      <a:r>
                        <a:rPr lang="zh-CN" altLang="en-US" sz="1400" dirty="0"/>
                        <a:t> </a:t>
                      </a:r>
                      <a:r>
                        <a:rPr lang="en-US" altLang="zh-CN" sz="1400" dirty="0"/>
                        <a:t>arch</a:t>
                      </a:r>
                    </a:p>
                    <a:p>
                      <a:pPr algn="ctr"/>
                      <a:r>
                        <a:rPr lang="zh-CN" altLang="en-US" sz="1400" dirty="0"/>
                        <a:t>（</a:t>
                      </a:r>
                      <a:r>
                        <a:rPr lang="en-US" altLang="zh-CN" sz="1400" dirty="0"/>
                        <a:t>just</a:t>
                      </a:r>
                      <a:r>
                        <a:rPr lang="zh-CN" altLang="en-US" sz="1400" dirty="0"/>
                        <a:t> </a:t>
                      </a:r>
                      <a:r>
                        <a:rPr lang="en-US" altLang="zh-CN" sz="1400" dirty="0"/>
                        <a:t>an</a:t>
                      </a:r>
                      <a:r>
                        <a:rPr lang="zh-CN" altLang="en-US" sz="1400" dirty="0"/>
                        <a:t> </a:t>
                      </a:r>
                      <a:r>
                        <a:rPr lang="en-US" altLang="zh-CN" sz="1400" dirty="0"/>
                        <a:t>example</a:t>
                      </a:r>
                      <a:r>
                        <a:rPr lang="zh-CN" altLang="en-US" sz="1400" dirty="0"/>
                        <a:t>）</a:t>
                      </a:r>
                    </a:p>
                  </a:txBody>
                  <a:tcPr marL="109728" marR="109728" marT="54864" marB="54864"/>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359771">
                <a:tc gridSpan="2">
                  <a:txBody>
                    <a:bodyPr/>
                    <a:lstStyle/>
                    <a:p>
                      <a:pPr algn="ctr"/>
                      <a:r>
                        <a:rPr lang="en-US" altLang="zh-CN" sz="1400" dirty="0"/>
                        <a:t>Big</a:t>
                      </a:r>
                      <a:r>
                        <a:rPr lang="zh-CN" altLang="en-US" sz="1400" dirty="0"/>
                        <a:t> </a:t>
                      </a:r>
                      <a:r>
                        <a:rPr lang="en-US" altLang="zh-CN" sz="1400" dirty="0"/>
                        <a:t>core</a:t>
                      </a:r>
                      <a:r>
                        <a:rPr lang="zh-CN" altLang="en-US" sz="1400" dirty="0"/>
                        <a:t>（</a:t>
                      </a:r>
                      <a:r>
                        <a:rPr lang="en-US" altLang="zh-CN" sz="1400" dirty="0"/>
                        <a:t>PD0</a:t>
                      </a:r>
                      <a:r>
                        <a:rPr lang="zh-CN" altLang="en-US" sz="1400" dirty="0"/>
                        <a:t>）</a:t>
                      </a:r>
                    </a:p>
                  </a:txBody>
                  <a:tcPr marL="109728" marR="109728" marT="54864" marB="54864"/>
                </a:tc>
                <a:tc hMerge="1">
                  <a:txBody>
                    <a:bodyPr/>
                    <a:lstStyle/>
                    <a:p>
                      <a:endParaRPr lang="zh-CN" altLang="en-US" dirty="0"/>
                    </a:p>
                  </a:txBody>
                  <a:tcPr/>
                </a:tc>
                <a:tc gridSpan="2">
                  <a:txBody>
                    <a:bodyPr/>
                    <a:lstStyle/>
                    <a:p>
                      <a:pPr algn="ctr"/>
                      <a:r>
                        <a:rPr lang="en-US" altLang="zh-CN" sz="1400" dirty="0"/>
                        <a:t>Little</a:t>
                      </a:r>
                      <a:r>
                        <a:rPr lang="zh-CN" altLang="en-US" sz="1400" dirty="0"/>
                        <a:t> </a:t>
                      </a:r>
                      <a:r>
                        <a:rPr lang="en-US" altLang="zh-CN" sz="1400" dirty="0"/>
                        <a:t>core</a:t>
                      </a:r>
                      <a:r>
                        <a:rPr lang="zh-CN" altLang="en-US" sz="1400" dirty="0"/>
                        <a:t>（</a:t>
                      </a:r>
                      <a:r>
                        <a:rPr lang="en-US" altLang="zh-CN" sz="1400" dirty="0"/>
                        <a:t>PD1</a:t>
                      </a:r>
                      <a:r>
                        <a:rPr lang="zh-CN" altLang="en-US" sz="1400" dirty="0"/>
                        <a:t>）</a:t>
                      </a:r>
                    </a:p>
                  </a:txBody>
                  <a:tcPr marL="109728" marR="109728" marT="54864" marB="54864"/>
                </a:tc>
                <a:tc hMerge="1">
                  <a:txBody>
                    <a:bodyPr/>
                    <a:lstStyle/>
                    <a:p>
                      <a:endParaRPr lang="zh-CN" altLang="en-US" dirty="0"/>
                    </a:p>
                  </a:txBody>
                  <a:tcPr/>
                </a:tc>
                <a:extLst>
                  <a:ext uri="{0D108BD9-81ED-4DB2-BD59-A6C34878D82A}">
                    <a16:rowId xmlns:a16="http://schemas.microsoft.com/office/drawing/2014/main" val="4009788874"/>
                  </a:ext>
                </a:extLst>
              </a:tr>
              <a:tr h="594931">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extLst>
                  <a:ext uri="{0D108BD9-81ED-4DB2-BD59-A6C34878D82A}">
                    <a16:rowId xmlns:a16="http://schemas.microsoft.com/office/drawing/2014/main" val="534652467"/>
                  </a:ext>
                </a:extLst>
              </a:tr>
              <a:tr h="359771">
                <a:tc>
                  <a:txBody>
                    <a:bodyPr/>
                    <a:lstStyle/>
                    <a:p>
                      <a:pPr algn="ctr"/>
                      <a:r>
                        <a:rPr lang="en-US" altLang="zh-CN" sz="1400" dirty="0"/>
                        <a:t>384</a:t>
                      </a:r>
                      <a:endParaRPr lang="zh-CN" altLang="en-US" sz="1400" dirty="0"/>
                    </a:p>
                  </a:txBody>
                  <a:tcPr marL="109728" marR="109728" marT="54864" marB="54864"/>
                </a:tc>
                <a:tc>
                  <a:txBody>
                    <a:bodyPr/>
                    <a:lstStyle/>
                    <a:p>
                      <a:pPr algn="ctr"/>
                      <a:r>
                        <a:rPr lang="en-US" altLang="zh-CN" sz="1400" dirty="0"/>
                        <a:t>300</a:t>
                      </a:r>
                      <a:endParaRPr lang="zh-CN" altLang="en-US" sz="1400" dirty="0"/>
                    </a:p>
                  </a:txBody>
                  <a:tcPr marL="109728" marR="109728" marT="54864" marB="54864"/>
                </a:tc>
                <a:tc>
                  <a:txBody>
                    <a:bodyPr/>
                    <a:lstStyle/>
                    <a:p>
                      <a:pPr algn="ctr"/>
                      <a:r>
                        <a:rPr lang="en-US" altLang="zh-CN" sz="1400" dirty="0"/>
                        <a:t>128</a:t>
                      </a:r>
                      <a:endParaRPr lang="zh-CN" altLang="en-US" sz="1400" dirty="0"/>
                    </a:p>
                  </a:txBody>
                  <a:tcPr marL="109728" marR="109728" marT="54864" marB="54864"/>
                </a:tc>
                <a:tc>
                  <a:txBody>
                    <a:bodyPr/>
                    <a:lstStyle/>
                    <a:p>
                      <a:pPr algn="ctr"/>
                      <a:r>
                        <a:rPr lang="en-US" altLang="zh-CN" sz="1400" dirty="0"/>
                        <a:t>80</a:t>
                      </a:r>
                      <a:endParaRPr lang="zh-CN" altLang="en-US" sz="1400" dirty="0"/>
                    </a:p>
                  </a:txBody>
                  <a:tcPr marL="109728" marR="109728" marT="54864" marB="54864"/>
                </a:tc>
                <a:extLst>
                  <a:ext uri="{0D108BD9-81ED-4DB2-BD59-A6C34878D82A}">
                    <a16:rowId xmlns:a16="http://schemas.microsoft.com/office/drawing/2014/main" val="836005310"/>
                  </a:ext>
                </a:extLst>
              </a:tr>
              <a:tr h="359771">
                <a:tc>
                  <a:txBody>
                    <a:bodyPr/>
                    <a:lstStyle/>
                    <a:p>
                      <a:pPr algn="ctr"/>
                      <a:r>
                        <a:rPr lang="en-US" altLang="zh-CN" sz="1400" dirty="0"/>
                        <a:t>768</a:t>
                      </a:r>
                      <a:endParaRPr lang="zh-CN" altLang="en-US" sz="1400" dirty="0"/>
                    </a:p>
                  </a:txBody>
                  <a:tcPr marL="109728" marR="109728" marT="54864" marB="54864"/>
                </a:tc>
                <a:tc>
                  <a:txBody>
                    <a:bodyPr/>
                    <a:lstStyle/>
                    <a:p>
                      <a:pPr algn="ctr"/>
                      <a:r>
                        <a:rPr lang="en-US" altLang="zh-CN" sz="1400" dirty="0"/>
                        <a:t>900</a:t>
                      </a:r>
                      <a:endParaRPr lang="zh-CN" altLang="en-US" sz="1400" dirty="0"/>
                    </a:p>
                  </a:txBody>
                  <a:tcPr marL="109728" marR="109728" marT="54864" marB="54864"/>
                </a:tc>
                <a:tc>
                  <a:txBody>
                    <a:bodyPr/>
                    <a:lstStyle/>
                    <a:p>
                      <a:pPr algn="ctr"/>
                      <a:r>
                        <a:rPr lang="en-US" altLang="zh-CN" sz="1400" dirty="0"/>
                        <a:t>256</a:t>
                      </a:r>
                      <a:endParaRPr lang="zh-CN" altLang="en-US" sz="1400" dirty="0"/>
                    </a:p>
                  </a:txBody>
                  <a:tcPr marL="109728" marR="109728" marT="54864" marB="54864"/>
                </a:tc>
                <a:tc>
                  <a:txBody>
                    <a:bodyPr/>
                    <a:lstStyle/>
                    <a:p>
                      <a:pPr algn="ctr"/>
                      <a:r>
                        <a:rPr lang="en-US" altLang="zh-CN" sz="1400" dirty="0"/>
                        <a:t>180</a:t>
                      </a:r>
                      <a:endParaRPr lang="zh-CN" altLang="en-US" sz="1400" dirty="0"/>
                    </a:p>
                  </a:txBody>
                  <a:tcPr marL="109728" marR="109728" marT="54864" marB="54864"/>
                </a:tc>
                <a:extLst>
                  <a:ext uri="{0D108BD9-81ED-4DB2-BD59-A6C34878D82A}">
                    <a16:rowId xmlns:a16="http://schemas.microsoft.com/office/drawing/2014/main" val="2327887798"/>
                  </a:ext>
                </a:extLst>
              </a:tr>
              <a:tr h="359771">
                <a:tc>
                  <a:txBody>
                    <a:bodyPr/>
                    <a:lstStyle/>
                    <a:p>
                      <a:pPr algn="ctr"/>
                      <a:r>
                        <a:rPr lang="en-US" altLang="zh-CN" sz="1400" dirty="0"/>
                        <a:t>1024</a:t>
                      </a:r>
                      <a:endParaRPr lang="zh-CN" altLang="en-US" sz="1400" dirty="0"/>
                    </a:p>
                  </a:txBody>
                  <a:tcPr marL="109728" marR="109728" marT="54864" marB="54864"/>
                </a:tc>
                <a:tc>
                  <a:txBody>
                    <a:bodyPr/>
                    <a:lstStyle/>
                    <a:p>
                      <a:pPr algn="ctr"/>
                      <a:r>
                        <a:rPr lang="en-US" altLang="zh-CN" sz="1400" dirty="0"/>
                        <a:t>1800</a:t>
                      </a:r>
                      <a:endParaRPr lang="zh-CN" altLang="en-US" sz="1400" dirty="0"/>
                    </a:p>
                  </a:txBody>
                  <a:tcPr marL="109728" marR="109728" marT="54864" marB="54864"/>
                </a:tc>
                <a:tc>
                  <a:txBody>
                    <a:bodyPr/>
                    <a:lstStyle/>
                    <a:p>
                      <a:pPr algn="ctr"/>
                      <a:r>
                        <a:rPr lang="en-US" altLang="zh-CN" sz="1400" dirty="0"/>
                        <a:t>512</a:t>
                      </a:r>
                      <a:endParaRPr lang="zh-CN" altLang="en-US" sz="1400" dirty="0"/>
                    </a:p>
                  </a:txBody>
                  <a:tcPr marL="109728" marR="109728" marT="54864" marB="54864"/>
                </a:tc>
                <a:tc>
                  <a:txBody>
                    <a:bodyPr/>
                    <a:lstStyle/>
                    <a:p>
                      <a:pPr algn="ctr"/>
                      <a:r>
                        <a:rPr lang="en-US" altLang="zh-CN" sz="1400" dirty="0"/>
                        <a:t>380</a:t>
                      </a:r>
                      <a:endParaRPr lang="zh-CN" altLang="en-US" sz="1400" dirty="0"/>
                    </a:p>
                  </a:txBody>
                  <a:tcPr marL="109728" marR="109728" marT="54864" marB="54864"/>
                </a:tc>
                <a:extLst>
                  <a:ext uri="{0D108BD9-81ED-4DB2-BD59-A6C34878D82A}">
                    <a16:rowId xmlns:a16="http://schemas.microsoft.com/office/drawing/2014/main" val="4135075834"/>
                  </a:ext>
                </a:extLst>
              </a:tr>
            </a:tbl>
          </a:graphicData>
        </a:graphic>
      </p:graphicFrame>
      <p:sp>
        <p:nvSpPr>
          <p:cNvPr id="12" name="矩形 10">
            <a:extLst>
              <a:ext uri="{FF2B5EF4-FFF2-40B4-BE49-F238E27FC236}">
                <a16:creationId xmlns:a16="http://schemas.microsoft.com/office/drawing/2014/main" id="{BFCAF518-C829-C31B-21DE-5B0CA7CBD1BC}"/>
              </a:ext>
            </a:extLst>
          </p:cNvPr>
          <p:cNvSpPr/>
          <p:nvPr/>
        </p:nvSpPr>
        <p:spPr>
          <a:xfrm>
            <a:off x="731217" y="2042363"/>
            <a:ext cx="1324402" cy="424732"/>
          </a:xfrm>
          <a:prstGeom prst="rect">
            <a:avLst/>
          </a:prstGeom>
        </p:spPr>
        <p:txBody>
          <a:bodyPr wrap="none">
            <a:spAutoFit/>
          </a:bodyPr>
          <a:lstStyle/>
          <a:p>
            <a:pPr defTabSz="1097280"/>
            <a:r>
              <a:rPr lang="en-US" altLang="zh-CN" sz="2160" b="1" dirty="0">
                <a:solidFill>
                  <a:srgbClr val="000000"/>
                </a:solidFill>
                <a:latin typeface="Arial" panose="020B0604020202020204"/>
                <a:ea typeface="微软雅黑"/>
              </a:rPr>
              <a:t>CPU</a:t>
            </a:r>
            <a:r>
              <a:rPr lang="zh-CN" altLang="en-US" sz="2160" b="1" dirty="0">
                <a:solidFill>
                  <a:srgbClr val="000000"/>
                </a:solidFill>
                <a:latin typeface="Arial" panose="020B0604020202020204"/>
                <a:ea typeface="微软雅黑"/>
              </a:rPr>
              <a:t> </a:t>
            </a:r>
            <a:r>
              <a:rPr lang="en-US" altLang="zh-CN" sz="2160" b="1" dirty="0">
                <a:solidFill>
                  <a:srgbClr val="000000"/>
                </a:solidFill>
                <a:latin typeface="Arial" panose="020B0604020202020204"/>
                <a:ea typeface="微软雅黑"/>
              </a:rPr>
              <a:t>cap</a:t>
            </a:r>
            <a:endParaRPr lang="zh-CN" altLang="en-US" sz="2160" b="1" dirty="0">
              <a:solidFill>
                <a:srgbClr val="000000"/>
              </a:solidFill>
              <a:latin typeface="Arial" panose="020B0604020202020204"/>
              <a:ea typeface="微软雅黑"/>
            </a:endParaRPr>
          </a:p>
        </p:txBody>
      </p:sp>
      <p:sp>
        <p:nvSpPr>
          <p:cNvPr id="23" name="文本框 36">
            <a:extLst>
              <a:ext uri="{FF2B5EF4-FFF2-40B4-BE49-F238E27FC236}">
                <a16:creationId xmlns:a16="http://schemas.microsoft.com/office/drawing/2014/main" id="{D43EEA72-7AE6-ABB9-9889-258BE9E29FED}"/>
              </a:ext>
            </a:extLst>
          </p:cNvPr>
          <p:cNvSpPr txBox="1"/>
          <p:nvPr/>
        </p:nvSpPr>
        <p:spPr>
          <a:xfrm>
            <a:off x="4897622" y="5987022"/>
            <a:ext cx="3367193" cy="350865"/>
          </a:xfrm>
          <a:prstGeom prst="rect">
            <a:avLst/>
          </a:prstGeom>
          <a:noFill/>
        </p:spPr>
        <p:txBody>
          <a:bodyPr wrap="square" rtlCol="0">
            <a:spAutoFit/>
          </a:bodyPr>
          <a:lstStyle/>
          <a:p>
            <a:pPr defTabSz="1097280"/>
            <a:r>
              <a:rPr kumimoji="1" lang="en-US" altLang="zh-CN" sz="1680" b="1" i="1" dirty="0">
                <a:solidFill>
                  <a:srgbClr val="000000"/>
                </a:solidFill>
                <a:latin typeface="Arial" panose="020B0604020202020204"/>
                <a:ea typeface="微软雅黑"/>
              </a:rPr>
              <a:t>Each</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box</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represents</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100</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loads</a:t>
            </a:r>
            <a:endParaRPr kumimoji="1" lang="zh-CN" altLang="en-US" sz="1680" b="1" i="1" dirty="0">
              <a:solidFill>
                <a:srgbClr val="000000"/>
              </a:solidFill>
              <a:latin typeface="Arial" panose="020B0604020202020204"/>
              <a:ea typeface="微软雅黑"/>
            </a:endParaRPr>
          </a:p>
        </p:txBody>
      </p:sp>
    </p:spTree>
    <p:extLst>
      <p:ext uri="{BB962C8B-B14F-4D97-AF65-F5344CB8AC3E}">
        <p14:creationId xmlns:p14="http://schemas.microsoft.com/office/powerpoint/2010/main" val="2731821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CEE76-B79D-9047-9F53-A71FBC74F788}"/>
              </a:ext>
            </a:extLst>
          </p:cNvPr>
          <p:cNvSpPr>
            <a:spLocks noGrp="1"/>
          </p:cNvSpPr>
          <p:nvPr>
            <p:ph type="title"/>
          </p:nvPr>
        </p:nvSpPr>
        <p:spPr>
          <a:xfrm>
            <a:off x="1158240" y="274639"/>
            <a:ext cx="9875520" cy="1080530"/>
          </a:xfrm>
        </p:spPr>
        <p:txBody>
          <a:bodyPr/>
          <a:lstStyle/>
          <a:p>
            <a:r>
              <a:rPr kumimoji="1" lang="en-US" altLang="zh-CN" dirty="0"/>
              <a:t>Case:</a:t>
            </a:r>
            <a:r>
              <a:rPr kumimoji="1" lang="zh-CN" altLang="en-US" dirty="0"/>
              <a:t> </a:t>
            </a:r>
            <a:r>
              <a:rPr kumimoji="1" lang="en-US" altLang="zh-CN" dirty="0"/>
              <a:t>EAS-based</a:t>
            </a:r>
            <a:r>
              <a:rPr kumimoji="1" lang="zh-CN" altLang="en-US" dirty="0"/>
              <a:t> </a:t>
            </a:r>
            <a:r>
              <a:rPr kumimoji="1" lang="en-US" altLang="zh-CN" dirty="0"/>
              <a:t>Scheduling</a:t>
            </a:r>
            <a:endParaRPr kumimoji="1" lang="zh-CN" altLang="en-US" dirty="0"/>
          </a:p>
        </p:txBody>
      </p:sp>
      <p:sp>
        <p:nvSpPr>
          <p:cNvPr id="4" name="灯片编号占位符 3">
            <a:extLst>
              <a:ext uri="{FF2B5EF4-FFF2-40B4-BE49-F238E27FC236}">
                <a16:creationId xmlns:a16="http://schemas.microsoft.com/office/drawing/2014/main" id="{3FBC1F0C-C25B-5B4B-9DE6-11C3480BE192}"/>
              </a:ext>
            </a:extLst>
          </p:cNvPr>
          <p:cNvSpPr>
            <a:spLocks noGrp="1"/>
          </p:cNvSpPr>
          <p:nvPr>
            <p:ph type="sldNum" sz="quarter" idx="12"/>
          </p:nvPr>
        </p:nvSpPr>
        <p:spPr>
          <a:xfrm>
            <a:off x="8473440" y="6356355"/>
            <a:ext cx="2560320" cy="365125"/>
          </a:xfrm>
        </p:spPr>
        <p:txBody>
          <a:bodyPr/>
          <a:lstStyle/>
          <a:p>
            <a:pPr defTabSz="1097280"/>
            <a:fld id="{ADE361C3-C043-4A6E-BDCE-8DA1E7D90A3B}" type="slidenum">
              <a:rPr lang="zh-CN" altLang="en-US">
                <a:solidFill>
                  <a:srgbClr val="000000">
                    <a:tint val="75000"/>
                  </a:srgbClr>
                </a:solidFill>
              </a:rPr>
              <a:pPr defTabSz="1097280"/>
              <a:t>68</a:t>
            </a:fld>
            <a:endParaRPr lang="zh-CN" altLang="en-US">
              <a:solidFill>
                <a:srgbClr val="000000">
                  <a:tint val="75000"/>
                </a:srgbClr>
              </a:solidFill>
            </a:endParaRPr>
          </a:p>
        </p:txBody>
      </p:sp>
      <p:sp>
        <p:nvSpPr>
          <p:cNvPr id="5" name="矩形 4">
            <a:extLst>
              <a:ext uri="{FF2B5EF4-FFF2-40B4-BE49-F238E27FC236}">
                <a16:creationId xmlns:a16="http://schemas.microsoft.com/office/drawing/2014/main" id="{5BDBBDE1-1A1A-144D-82DF-86AA214C8462}"/>
              </a:ext>
            </a:extLst>
          </p:cNvPr>
          <p:cNvSpPr/>
          <p:nvPr/>
        </p:nvSpPr>
        <p:spPr>
          <a:xfrm>
            <a:off x="6881784" y="5417226"/>
            <a:ext cx="1146238" cy="49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CPU3</a:t>
            </a:r>
            <a:endParaRPr kumimoji="1" lang="zh-CN" altLang="en-US" sz="2160" b="1" dirty="0">
              <a:solidFill>
                <a:srgbClr val="FFFFFF"/>
              </a:solidFill>
              <a:latin typeface="Arial" panose="020B0604020202020204"/>
              <a:ea typeface="微软雅黑"/>
            </a:endParaRPr>
          </a:p>
        </p:txBody>
      </p:sp>
      <p:sp>
        <p:nvSpPr>
          <p:cNvPr id="6" name="矩形 5">
            <a:extLst>
              <a:ext uri="{FF2B5EF4-FFF2-40B4-BE49-F238E27FC236}">
                <a16:creationId xmlns:a16="http://schemas.microsoft.com/office/drawing/2014/main" id="{55C3186B-2299-DB47-AB36-C6F0BC7C75D1}"/>
              </a:ext>
            </a:extLst>
          </p:cNvPr>
          <p:cNvSpPr/>
          <p:nvPr/>
        </p:nvSpPr>
        <p:spPr>
          <a:xfrm>
            <a:off x="5262884" y="5417226"/>
            <a:ext cx="1146238" cy="49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CPU2</a:t>
            </a:r>
            <a:endParaRPr kumimoji="1" lang="zh-CN" altLang="en-US" sz="2160" b="1" dirty="0">
              <a:solidFill>
                <a:srgbClr val="FFFFFF"/>
              </a:solidFill>
              <a:latin typeface="Arial" panose="020B0604020202020204"/>
              <a:ea typeface="微软雅黑"/>
            </a:endParaRPr>
          </a:p>
        </p:txBody>
      </p:sp>
      <p:sp>
        <p:nvSpPr>
          <p:cNvPr id="7" name="矩形 6">
            <a:extLst>
              <a:ext uri="{FF2B5EF4-FFF2-40B4-BE49-F238E27FC236}">
                <a16:creationId xmlns:a16="http://schemas.microsoft.com/office/drawing/2014/main" id="{76FA1673-7313-8C48-AD04-1BA94F701982}"/>
              </a:ext>
            </a:extLst>
          </p:cNvPr>
          <p:cNvSpPr/>
          <p:nvPr/>
        </p:nvSpPr>
        <p:spPr>
          <a:xfrm>
            <a:off x="3630736" y="5452056"/>
            <a:ext cx="1159487" cy="91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CPU1</a:t>
            </a:r>
            <a:endParaRPr kumimoji="1" lang="zh-CN" altLang="en-US" sz="2160" b="1" dirty="0">
              <a:solidFill>
                <a:srgbClr val="FFFFFF"/>
              </a:solidFill>
              <a:latin typeface="Arial" panose="020B0604020202020204"/>
              <a:ea typeface="微软雅黑"/>
            </a:endParaRPr>
          </a:p>
        </p:txBody>
      </p:sp>
      <p:sp>
        <p:nvSpPr>
          <p:cNvPr id="8" name="矩形 7">
            <a:extLst>
              <a:ext uri="{FF2B5EF4-FFF2-40B4-BE49-F238E27FC236}">
                <a16:creationId xmlns:a16="http://schemas.microsoft.com/office/drawing/2014/main" id="{61DB62A3-0DCE-B844-A64A-327F04D7C339}"/>
              </a:ext>
            </a:extLst>
          </p:cNvPr>
          <p:cNvSpPr/>
          <p:nvPr/>
        </p:nvSpPr>
        <p:spPr>
          <a:xfrm>
            <a:off x="1998587" y="5452056"/>
            <a:ext cx="1159487" cy="91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b="1" dirty="0">
                <a:solidFill>
                  <a:srgbClr val="FFFFFF"/>
                </a:solidFill>
                <a:latin typeface="Arial" panose="020B0604020202020204"/>
                <a:ea typeface="微软雅黑"/>
              </a:rPr>
              <a:t>CPU0</a:t>
            </a:r>
            <a:endParaRPr kumimoji="1" lang="zh-CN" altLang="en-US" sz="2160" b="1" dirty="0">
              <a:solidFill>
                <a:srgbClr val="FFFFFF"/>
              </a:solidFill>
              <a:latin typeface="Arial" panose="020B0604020202020204"/>
              <a:ea typeface="微软雅黑"/>
            </a:endParaRPr>
          </a:p>
        </p:txBody>
      </p:sp>
      <p:sp>
        <p:nvSpPr>
          <p:cNvPr id="9" name="矩形 8">
            <a:extLst>
              <a:ext uri="{FF2B5EF4-FFF2-40B4-BE49-F238E27FC236}">
                <a16:creationId xmlns:a16="http://schemas.microsoft.com/office/drawing/2014/main" id="{E28FED45-6BDA-0E41-8C76-C0D96EE5D5F6}"/>
              </a:ext>
            </a:extLst>
          </p:cNvPr>
          <p:cNvSpPr/>
          <p:nvPr/>
        </p:nvSpPr>
        <p:spPr>
          <a:xfrm>
            <a:off x="1998586" y="5064162"/>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0" name="矩形 9">
            <a:extLst>
              <a:ext uri="{FF2B5EF4-FFF2-40B4-BE49-F238E27FC236}">
                <a16:creationId xmlns:a16="http://schemas.microsoft.com/office/drawing/2014/main" id="{CE8AD870-FF7E-3E4D-8E80-D0AFD90812BA}"/>
              </a:ext>
            </a:extLst>
          </p:cNvPr>
          <p:cNvSpPr/>
          <p:nvPr/>
        </p:nvSpPr>
        <p:spPr>
          <a:xfrm>
            <a:off x="1998586" y="4800310"/>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3" name="文本框 12">
            <a:extLst>
              <a:ext uri="{FF2B5EF4-FFF2-40B4-BE49-F238E27FC236}">
                <a16:creationId xmlns:a16="http://schemas.microsoft.com/office/drawing/2014/main" id="{5A74CEC2-3B7D-E84E-9574-09436A553BD2}"/>
              </a:ext>
            </a:extLst>
          </p:cNvPr>
          <p:cNvSpPr txBox="1"/>
          <p:nvPr/>
        </p:nvSpPr>
        <p:spPr>
          <a:xfrm>
            <a:off x="1100969" y="4897963"/>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128</a:t>
            </a:r>
            <a:endParaRPr kumimoji="1" lang="zh-CN" altLang="en-US" sz="1440" dirty="0">
              <a:solidFill>
                <a:srgbClr val="000000"/>
              </a:solidFill>
              <a:latin typeface="Arial" panose="020B0604020202020204"/>
              <a:ea typeface="微软雅黑"/>
            </a:endParaRPr>
          </a:p>
        </p:txBody>
      </p:sp>
      <p:sp>
        <p:nvSpPr>
          <p:cNvPr id="14" name="文本框 13">
            <a:extLst>
              <a:ext uri="{FF2B5EF4-FFF2-40B4-BE49-F238E27FC236}">
                <a16:creationId xmlns:a16="http://schemas.microsoft.com/office/drawing/2014/main" id="{947D252A-0EF6-E644-BE83-26FE9AE90916}"/>
              </a:ext>
            </a:extLst>
          </p:cNvPr>
          <p:cNvSpPr txBox="1"/>
          <p:nvPr/>
        </p:nvSpPr>
        <p:spPr>
          <a:xfrm>
            <a:off x="1100969" y="4467911"/>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256</a:t>
            </a:r>
            <a:endParaRPr kumimoji="1" lang="zh-CN" altLang="en-US" sz="1440" dirty="0">
              <a:solidFill>
                <a:srgbClr val="000000"/>
              </a:solidFill>
              <a:latin typeface="Arial" panose="020B0604020202020204"/>
              <a:ea typeface="微软雅黑"/>
            </a:endParaRPr>
          </a:p>
        </p:txBody>
      </p:sp>
      <p:sp>
        <p:nvSpPr>
          <p:cNvPr id="15" name="文本框 14">
            <a:extLst>
              <a:ext uri="{FF2B5EF4-FFF2-40B4-BE49-F238E27FC236}">
                <a16:creationId xmlns:a16="http://schemas.microsoft.com/office/drawing/2014/main" id="{A8841EB1-0089-6C43-AD60-9DCCB57864E8}"/>
              </a:ext>
            </a:extLst>
          </p:cNvPr>
          <p:cNvSpPr txBox="1"/>
          <p:nvPr/>
        </p:nvSpPr>
        <p:spPr>
          <a:xfrm>
            <a:off x="1100969" y="3810731"/>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512</a:t>
            </a:r>
            <a:endParaRPr kumimoji="1" lang="zh-CN" altLang="en-US" sz="1440" dirty="0">
              <a:solidFill>
                <a:srgbClr val="000000"/>
              </a:solidFill>
              <a:latin typeface="Arial" panose="020B0604020202020204"/>
              <a:ea typeface="微软雅黑"/>
            </a:endParaRPr>
          </a:p>
        </p:txBody>
      </p:sp>
      <p:sp>
        <p:nvSpPr>
          <p:cNvPr id="16" name="文本框 15">
            <a:extLst>
              <a:ext uri="{FF2B5EF4-FFF2-40B4-BE49-F238E27FC236}">
                <a16:creationId xmlns:a16="http://schemas.microsoft.com/office/drawing/2014/main" id="{2C492DD2-C034-3944-8BD9-0DF554555BBB}"/>
              </a:ext>
            </a:extLst>
          </p:cNvPr>
          <p:cNvSpPr txBox="1"/>
          <p:nvPr/>
        </p:nvSpPr>
        <p:spPr>
          <a:xfrm>
            <a:off x="1080474" y="3219997"/>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768</a:t>
            </a:r>
            <a:endParaRPr kumimoji="1" lang="zh-CN" altLang="en-US" sz="1440" dirty="0">
              <a:solidFill>
                <a:srgbClr val="000000"/>
              </a:solidFill>
              <a:latin typeface="Arial" panose="020B0604020202020204"/>
              <a:ea typeface="微软雅黑"/>
            </a:endParaRPr>
          </a:p>
        </p:txBody>
      </p:sp>
      <p:sp>
        <p:nvSpPr>
          <p:cNvPr id="17" name="文本框 16">
            <a:extLst>
              <a:ext uri="{FF2B5EF4-FFF2-40B4-BE49-F238E27FC236}">
                <a16:creationId xmlns:a16="http://schemas.microsoft.com/office/drawing/2014/main" id="{F4F1B078-479D-6743-9121-27E8D4FD3642}"/>
              </a:ext>
            </a:extLst>
          </p:cNvPr>
          <p:cNvSpPr txBox="1"/>
          <p:nvPr/>
        </p:nvSpPr>
        <p:spPr>
          <a:xfrm>
            <a:off x="1031285" y="2509230"/>
            <a:ext cx="744235"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1024</a:t>
            </a:r>
            <a:endParaRPr kumimoji="1" lang="zh-CN" altLang="en-US" sz="1440" dirty="0">
              <a:solidFill>
                <a:srgbClr val="000000"/>
              </a:solidFill>
              <a:latin typeface="Arial" panose="020B0604020202020204"/>
              <a:ea typeface="微软雅黑"/>
            </a:endParaRPr>
          </a:p>
        </p:txBody>
      </p:sp>
      <p:sp>
        <p:nvSpPr>
          <p:cNvPr id="18" name="矩形 17">
            <a:extLst>
              <a:ext uri="{FF2B5EF4-FFF2-40B4-BE49-F238E27FC236}">
                <a16:creationId xmlns:a16="http://schemas.microsoft.com/office/drawing/2014/main" id="{84B30AE5-27BF-6D49-A6BB-4957AB6AC9E6}"/>
              </a:ext>
            </a:extLst>
          </p:cNvPr>
          <p:cNvSpPr/>
          <p:nvPr/>
        </p:nvSpPr>
        <p:spPr>
          <a:xfrm>
            <a:off x="3644141" y="5059538"/>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19" name="矩形 18">
            <a:extLst>
              <a:ext uri="{FF2B5EF4-FFF2-40B4-BE49-F238E27FC236}">
                <a16:creationId xmlns:a16="http://schemas.microsoft.com/office/drawing/2014/main" id="{E25B0339-3E50-C647-A1AA-6139CC42E500}"/>
              </a:ext>
            </a:extLst>
          </p:cNvPr>
          <p:cNvSpPr/>
          <p:nvPr/>
        </p:nvSpPr>
        <p:spPr>
          <a:xfrm>
            <a:off x="3644141" y="4795686"/>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0" name="矩形 19">
            <a:extLst>
              <a:ext uri="{FF2B5EF4-FFF2-40B4-BE49-F238E27FC236}">
                <a16:creationId xmlns:a16="http://schemas.microsoft.com/office/drawing/2014/main" id="{0DC1C37B-1EC6-014C-92E9-F22B3F47E072}"/>
              </a:ext>
            </a:extLst>
          </p:cNvPr>
          <p:cNvSpPr/>
          <p:nvPr/>
        </p:nvSpPr>
        <p:spPr>
          <a:xfrm>
            <a:off x="5262885" y="5054915"/>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1" name="矩形 20">
            <a:extLst>
              <a:ext uri="{FF2B5EF4-FFF2-40B4-BE49-F238E27FC236}">
                <a16:creationId xmlns:a16="http://schemas.microsoft.com/office/drawing/2014/main" id="{A39E7A69-E0E6-8945-AEFA-6AB882FEB300}"/>
              </a:ext>
            </a:extLst>
          </p:cNvPr>
          <p:cNvSpPr/>
          <p:nvPr/>
        </p:nvSpPr>
        <p:spPr>
          <a:xfrm>
            <a:off x="5262885" y="4791062"/>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200</a:t>
            </a:r>
            <a:endParaRPr kumimoji="1" lang="zh-CN" altLang="en-US" sz="2160" dirty="0">
              <a:solidFill>
                <a:srgbClr val="000000"/>
              </a:solidFill>
              <a:latin typeface="Arial" panose="020B0604020202020204"/>
              <a:ea typeface="微软雅黑"/>
            </a:endParaRPr>
          </a:p>
        </p:txBody>
      </p:sp>
      <p:sp>
        <p:nvSpPr>
          <p:cNvPr id="22" name="矩形 21">
            <a:extLst>
              <a:ext uri="{FF2B5EF4-FFF2-40B4-BE49-F238E27FC236}">
                <a16:creationId xmlns:a16="http://schemas.microsoft.com/office/drawing/2014/main" id="{3DA5CD64-B630-084C-82E6-FBAD86103A8A}"/>
              </a:ext>
            </a:extLst>
          </p:cNvPr>
          <p:cNvSpPr/>
          <p:nvPr/>
        </p:nvSpPr>
        <p:spPr>
          <a:xfrm>
            <a:off x="6852041" y="5064162"/>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dirty="0">
              <a:solidFill>
                <a:srgbClr val="000000"/>
              </a:solidFill>
              <a:latin typeface="Arial" panose="020B0604020202020204"/>
              <a:ea typeface="微软雅黑"/>
            </a:endParaRPr>
          </a:p>
        </p:txBody>
      </p:sp>
      <p:sp>
        <p:nvSpPr>
          <p:cNvPr id="24" name="矩形 23">
            <a:extLst>
              <a:ext uri="{FF2B5EF4-FFF2-40B4-BE49-F238E27FC236}">
                <a16:creationId xmlns:a16="http://schemas.microsoft.com/office/drawing/2014/main" id="{F4184C51-E7B6-3A48-A2C7-FB532854410E}"/>
              </a:ext>
            </a:extLst>
          </p:cNvPr>
          <p:cNvSpPr/>
          <p:nvPr/>
        </p:nvSpPr>
        <p:spPr>
          <a:xfrm>
            <a:off x="2011084" y="4529218"/>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5" name="矩形 24">
            <a:extLst>
              <a:ext uri="{FF2B5EF4-FFF2-40B4-BE49-F238E27FC236}">
                <a16:creationId xmlns:a16="http://schemas.microsoft.com/office/drawing/2014/main" id="{E71F1C6C-320F-0A48-9A2D-6E56E849D200}"/>
              </a:ext>
            </a:extLst>
          </p:cNvPr>
          <p:cNvSpPr/>
          <p:nvPr/>
        </p:nvSpPr>
        <p:spPr>
          <a:xfrm>
            <a:off x="2011084" y="4265365"/>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6" name="矩形 25">
            <a:extLst>
              <a:ext uri="{FF2B5EF4-FFF2-40B4-BE49-F238E27FC236}">
                <a16:creationId xmlns:a16="http://schemas.microsoft.com/office/drawing/2014/main" id="{2B14AFE1-CA02-7D41-933A-B7B145FFE482}"/>
              </a:ext>
            </a:extLst>
          </p:cNvPr>
          <p:cNvSpPr/>
          <p:nvPr/>
        </p:nvSpPr>
        <p:spPr>
          <a:xfrm>
            <a:off x="2011084" y="4018877"/>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7" name="矩形 26">
            <a:extLst>
              <a:ext uri="{FF2B5EF4-FFF2-40B4-BE49-F238E27FC236}">
                <a16:creationId xmlns:a16="http://schemas.microsoft.com/office/drawing/2014/main" id="{F5D262B3-83C5-0649-9FDF-4755C5026E22}"/>
              </a:ext>
            </a:extLst>
          </p:cNvPr>
          <p:cNvSpPr/>
          <p:nvPr/>
        </p:nvSpPr>
        <p:spPr>
          <a:xfrm>
            <a:off x="2011084" y="3755024"/>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28" name="矩形 27">
            <a:extLst>
              <a:ext uri="{FF2B5EF4-FFF2-40B4-BE49-F238E27FC236}">
                <a16:creationId xmlns:a16="http://schemas.microsoft.com/office/drawing/2014/main" id="{F65BB768-04E1-4745-9685-1C41AF48A40C}"/>
              </a:ext>
            </a:extLst>
          </p:cNvPr>
          <p:cNvSpPr/>
          <p:nvPr/>
        </p:nvSpPr>
        <p:spPr>
          <a:xfrm>
            <a:off x="1998586" y="3496235"/>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700</a:t>
            </a:r>
            <a:endParaRPr kumimoji="1" lang="zh-CN" altLang="en-US" sz="2160" dirty="0">
              <a:solidFill>
                <a:srgbClr val="000000"/>
              </a:solidFill>
              <a:latin typeface="Arial" panose="020B0604020202020204"/>
              <a:ea typeface="微软雅黑"/>
            </a:endParaRPr>
          </a:p>
        </p:txBody>
      </p:sp>
      <p:sp>
        <p:nvSpPr>
          <p:cNvPr id="30" name="矩形 29">
            <a:extLst>
              <a:ext uri="{FF2B5EF4-FFF2-40B4-BE49-F238E27FC236}">
                <a16:creationId xmlns:a16="http://schemas.microsoft.com/office/drawing/2014/main" id="{8993E307-C402-874D-AAA6-4014AF207478}"/>
              </a:ext>
            </a:extLst>
          </p:cNvPr>
          <p:cNvSpPr/>
          <p:nvPr/>
        </p:nvSpPr>
        <p:spPr>
          <a:xfrm>
            <a:off x="3630736" y="4527522"/>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1" name="矩形 30">
            <a:extLst>
              <a:ext uri="{FF2B5EF4-FFF2-40B4-BE49-F238E27FC236}">
                <a16:creationId xmlns:a16="http://schemas.microsoft.com/office/drawing/2014/main" id="{26D97118-C932-B442-A6FF-7F09524CE38D}"/>
              </a:ext>
            </a:extLst>
          </p:cNvPr>
          <p:cNvSpPr/>
          <p:nvPr/>
        </p:nvSpPr>
        <p:spPr>
          <a:xfrm>
            <a:off x="3630736" y="4263670"/>
            <a:ext cx="1159487" cy="259229"/>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FFFFFF"/>
              </a:solidFill>
              <a:latin typeface="Arial" panose="020B0604020202020204"/>
              <a:ea typeface="微软雅黑"/>
            </a:endParaRPr>
          </a:p>
        </p:txBody>
      </p:sp>
      <p:sp>
        <p:nvSpPr>
          <p:cNvPr id="32" name="矩形 31">
            <a:extLst>
              <a:ext uri="{FF2B5EF4-FFF2-40B4-BE49-F238E27FC236}">
                <a16:creationId xmlns:a16="http://schemas.microsoft.com/office/drawing/2014/main" id="{D9874C81-97B6-004C-83C5-4C525288ABA5}"/>
              </a:ext>
            </a:extLst>
          </p:cNvPr>
          <p:cNvSpPr/>
          <p:nvPr/>
        </p:nvSpPr>
        <p:spPr>
          <a:xfrm>
            <a:off x="3644141" y="4004441"/>
            <a:ext cx="1159487" cy="259229"/>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500</a:t>
            </a:r>
            <a:endParaRPr kumimoji="1" lang="zh-CN" altLang="en-US" sz="2160" dirty="0">
              <a:solidFill>
                <a:srgbClr val="000000"/>
              </a:solidFill>
              <a:latin typeface="Arial" panose="020B0604020202020204"/>
              <a:ea typeface="微软雅黑"/>
            </a:endParaRPr>
          </a:p>
        </p:txBody>
      </p:sp>
      <p:cxnSp>
        <p:nvCxnSpPr>
          <p:cNvPr id="35" name="直线连接符 34">
            <a:extLst>
              <a:ext uri="{FF2B5EF4-FFF2-40B4-BE49-F238E27FC236}">
                <a16:creationId xmlns:a16="http://schemas.microsoft.com/office/drawing/2014/main" id="{7D9C7102-CFCF-C443-A6A1-A6E3F01223F9}"/>
              </a:ext>
            </a:extLst>
          </p:cNvPr>
          <p:cNvCxnSpPr>
            <a:stCxn id="16" idx="3"/>
          </p:cNvCxnSpPr>
          <p:nvPr/>
        </p:nvCxnSpPr>
        <p:spPr>
          <a:xfrm>
            <a:off x="1685341" y="3376963"/>
            <a:ext cx="3577543" cy="9235"/>
          </a:xfrm>
          <a:prstGeom prst="line">
            <a:avLst/>
          </a:prstGeom>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57F6BBC-86D7-2C46-A82D-EA56CB2120B0}"/>
              </a:ext>
            </a:extLst>
          </p:cNvPr>
          <p:cNvSpPr/>
          <p:nvPr/>
        </p:nvSpPr>
        <p:spPr>
          <a:xfrm>
            <a:off x="6881629" y="4773070"/>
            <a:ext cx="1159487" cy="259229"/>
          </a:xfrm>
          <a:prstGeom prst="rect">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kumimoji="1" lang="en-US" altLang="zh-CN" sz="2160" dirty="0">
                <a:solidFill>
                  <a:srgbClr val="000000"/>
                </a:solidFill>
                <a:latin typeface="Arial" panose="020B0604020202020204"/>
                <a:ea typeface="微软雅黑"/>
              </a:rPr>
              <a:t>200</a:t>
            </a:r>
            <a:endParaRPr kumimoji="1" lang="zh-CN" altLang="en-US" sz="2160" dirty="0">
              <a:solidFill>
                <a:srgbClr val="000000"/>
              </a:solidFill>
              <a:latin typeface="Arial" panose="020B0604020202020204"/>
              <a:ea typeface="微软雅黑"/>
            </a:endParaRPr>
          </a:p>
        </p:txBody>
      </p:sp>
      <p:cxnSp>
        <p:nvCxnSpPr>
          <p:cNvPr id="39" name="直线连接符 38">
            <a:extLst>
              <a:ext uri="{FF2B5EF4-FFF2-40B4-BE49-F238E27FC236}">
                <a16:creationId xmlns:a16="http://schemas.microsoft.com/office/drawing/2014/main" id="{F6E3B1F7-57BB-7B4F-A372-930724EDEF44}"/>
              </a:ext>
            </a:extLst>
          </p:cNvPr>
          <p:cNvCxnSpPr/>
          <p:nvPr/>
        </p:nvCxnSpPr>
        <p:spPr>
          <a:xfrm flipV="1">
            <a:off x="5063269" y="4681354"/>
            <a:ext cx="3577543" cy="1"/>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277B65D-C5C8-D240-8CCA-0BFBE3FB68CA}"/>
              </a:ext>
            </a:extLst>
          </p:cNvPr>
          <p:cNvSpPr txBox="1"/>
          <p:nvPr/>
        </p:nvSpPr>
        <p:spPr>
          <a:xfrm>
            <a:off x="2614044" y="1517569"/>
            <a:ext cx="4086824" cy="1027910"/>
          </a:xfrm>
          <a:prstGeom prst="rect">
            <a:avLst/>
          </a:prstGeom>
          <a:noFill/>
        </p:spPr>
        <p:txBody>
          <a:bodyPr wrap="square" rtlCol="0">
            <a:spAutoFit/>
          </a:bodyPr>
          <a:lstStyle/>
          <a:p>
            <a:pPr defTabSz="1097280">
              <a:lnSpc>
                <a:spcPct val="150000"/>
              </a:lnSpc>
            </a:pPr>
            <a:r>
              <a:rPr kumimoji="1" lang="en-US" altLang="zh-CN" sz="2160" b="1" dirty="0">
                <a:solidFill>
                  <a:srgbClr val="000000"/>
                </a:solidFill>
                <a:latin typeface="Arial" panose="020B0604020202020204"/>
                <a:ea typeface="微软雅黑"/>
              </a:rPr>
              <a:t>Decision</a:t>
            </a:r>
            <a:r>
              <a:rPr kumimoji="1" lang="en-US" altLang="zh-CN" sz="2160" dirty="0">
                <a:solidFill>
                  <a:srgbClr val="000000"/>
                </a:solidFill>
                <a:latin typeface="Arial" panose="020B0604020202020204"/>
                <a:ea typeface="微软雅黑"/>
              </a:rPr>
              <a:t>:</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migrate</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from</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CPU2</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to</a:t>
            </a:r>
            <a:r>
              <a:rPr kumimoji="1" lang="zh-CN" altLang="en-US" sz="2160" dirty="0">
                <a:solidFill>
                  <a:srgbClr val="000000"/>
                </a:solidFill>
                <a:latin typeface="Arial" panose="020B0604020202020204"/>
                <a:ea typeface="微软雅黑"/>
              </a:rPr>
              <a:t> </a:t>
            </a:r>
            <a:r>
              <a:rPr kumimoji="1" lang="en-US" altLang="zh-CN" sz="2160" dirty="0">
                <a:solidFill>
                  <a:srgbClr val="000000"/>
                </a:solidFill>
                <a:latin typeface="Arial" panose="020B0604020202020204"/>
                <a:ea typeface="微软雅黑"/>
              </a:rPr>
              <a:t>CPU3</a:t>
            </a:r>
            <a:endParaRPr kumimoji="1" lang="zh-CN" altLang="en-US" sz="2160" dirty="0">
              <a:solidFill>
                <a:srgbClr val="000000"/>
              </a:solidFill>
              <a:latin typeface="Arial" panose="020B0604020202020204"/>
              <a:ea typeface="微软雅黑"/>
            </a:endParaRPr>
          </a:p>
        </p:txBody>
      </p:sp>
      <p:sp>
        <p:nvSpPr>
          <p:cNvPr id="23" name="环形箭头 22">
            <a:extLst>
              <a:ext uri="{FF2B5EF4-FFF2-40B4-BE49-F238E27FC236}">
                <a16:creationId xmlns:a16="http://schemas.microsoft.com/office/drawing/2014/main" id="{1B7BE5E9-908C-8645-B0ED-A88D6ACC2A07}"/>
              </a:ext>
            </a:extLst>
          </p:cNvPr>
          <p:cNvSpPr/>
          <p:nvPr/>
        </p:nvSpPr>
        <p:spPr>
          <a:xfrm>
            <a:off x="6165924" y="4004441"/>
            <a:ext cx="972151" cy="972151"/>
          </a:xfrm>
          <a:prstGeom prst="circularArrow">
            <a:avLst>
              <a:gd name="adj1" fmla="val 12500"/>
              <a:gd name="adj2" fmla="val 1142319"/>
              <a:gd name="adj3" fmla="val 20457681"/>
              <a:gd name="adj4" fmla="val 11136037"/>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kumimoji="1" lang="zh-CN" altLang="en-US" sz="2160">
              <a:solidFill>
                <a:srgbClr val="000000"/>
              </a:solidFill>
              <a:latin typeface="Arial" panose="020B0604020202020204"/>
              <a:ea typeface="微软雅黑"/>
            </a:endParaRPr>
          </a:p>
        </p:txBody>
      </p:sp>
      <p:sp>
        <p:nvSpPr>
          <p:cNvPr id="40" name="文本框 39">
            <a:extLst>
              <a:ext uri="{FF2B5EF4-FFF2-40B4-BE49-F238E27FC236}">
                <a16:creationId xmlns:a16="http://schemas.microsoft.com/office/drawing/2014/main" id="{DF6EFF45-EAE0-6C4C-9932-F675A44BEECD}"/>
              </a:ext>
            </a:extLst>
          </p:cNvPr>
          <p:cNvSpPr txBox="1"/>
          <p:nvPr/>
        </p:nvSpPr>
        <p:spPr>
          <a:xfrm>
            <a:off x="1108969" y="4142080"/>
            <a:ext cx="604867" cy="313932"/>
          </a:xfrm>
          <a:prstGeom prst="rect">
            <a:avLst/>
          </a:prstGeom>
          <a:noFill/>
        </p:spPr>
        <p:txBody>
          <a:bodyPr wrap="square" rtlCol="0">
            <a:spAutoFit/>
          </a:bodyPr>
          <a:lstStyle/>
          <a:p>
            <a:pPr algn="ctr" defTabSz="1097280"/>
            <a:r>
              <a:rPr kumimoji="1" lang="en-US" altLang="zh-CN" sz="1440" dirty="0">
                <a:solidFill>
                  <a:srgbClr val="000000"/>
                </a:solidFill>
                <a:latin typeface="Arial" panose="020B0604020202020204"/>
                <a:ea typeface="微软雅黑"/>
              </a:rPr>
              <a:t>384</a:t>
            </a:r>
            <a:endParaRPr kumimoji="1" lang="zh-CN" altLang="en-US" sz="1440" dirty="0">
              <a:solidFill>
                <a:srgbClr val="000000"/>
              </a:solidFill>
              <a:latin typeface="Arial" panose="020B0604020202020204"/>
              <a:ea typeface="微软雅黑"/>
            </a:endParaRPr>
          </a:p>
        </p:txBody>
      </p:sp>
      <p:sp>
        <p:nvSpPr>
          <p:cNvPr id="41" name="页脚占位符 4">
            <a:extLst>
              <a:ext uri="{FF2B5EF4-FFF2-40B4-BE49-F238E27FC236}">
                <a16:creationId xmlns:a16="http://schemas.microsoft.com/office/drawing/2014/main" id="{EA567BDA-CD74-6B43-9CE2-CCA6C68B0EE4}"/>
              </a:ext>
            </a:extLst>
          </p:cNvPr>
          <p:cNvSpPr>
            <a:spLocks noGrp="1"/>
          </p:cNvSpPr>
          <p:nvPr>
            <p:ph type="ftr" sz="quarter" idx="3"/>
          </p:nvPr>
        </p:nvSpPr>
        <p:spPr>
          <a:xfrm>
            <a:off x="3674181" y="6366927"/>
            <a:ext cx="4754879" cy="365125"/>
          </a:xfrm>
        </p:spPr>
        <p:txBody>
          <a:bodyPr/>
          <a:lstStyle/>
          <a:p>
            <a:pPr defTabSz="1097280"/>
            <a:r>
              <a:rPr lang="zh-CN" altLang="en-US">
                <a:solidFill>
                  <a:srgbClr val="000000">
                    <a:lumMod val="50000"/>
                    <a:lumOff val="50000"/>
                  </a:srgbClr>
                </a:solidFill>
                <a:latin typeface="微软雅黑"/>
                <a:ea typeface="微软雅黑"/>
              </a:rPr>
              <a:t>上海交通大学并行与分布式系统研究所（</a:t>
            </a:r>
            <a:r>
              <a:rPr lang="en-US" altLang="zh-CN">
                <a:solidFill>
                  <a:srgbClr val="000000">
                    <a:lumMod val="50000"/>
                    <a:lumOff val="50000"/>
                  </a:srgbClr>
                </a:solidFill>
                <a:latin typeface="微软雅黑"/>
                <a:ea typeface="微软雅黑"/>
              </a:rPr>
              <a:t>IPADS@SJTU</a:t>
            </a:r>
            <a:r>
              <a:rPr lang="zh-CN" altLang="en-US">
                <a:solidFill>
                  <a:srgbClr val="000000">
                    <a:lumMod val="50000"/>
                    <a:lumOff val="50000"/>
                  </a:srgbClr>
                </a:solidFill>
                <a:latin typeface="微软雅黑"/>
                <a:ea typeface="微软雅黑"/>
              </a:rPr>
              <a:t>）</a:t>
            </a:r>
            <a:endParaRPr lang="zh-CN" altLang="en-US" dirty="0">
              <a:solidFill>
                <a:srgbClr val="000000">
                  <a:lumMod val="50000"/>
                  <a:lumOff val="50000"/>
                </a:srgbClr>
              </a:solidFill>
              <a:latin typeface="微软雅黑"/>
              <a:ea typeface="微软雅黑"/>
            </a:endParaRPr>
          </a:p>
        </p:txBody>
      </p:sp>
      <p:graphicFrame>
        <p:nvGraphicFramePr>
          <p:cNvPr id="3" name="表格 41">
            <a:extLst>
              <a:ext uri="{FF2B5EF4-FFF2-40B4-BE49-F238E27FC236}">
                <a16:creationId xmlns:a16="http://schemas.microsoft.com/office/drawing/2014/main" id="{A1942128-4BC5-B6F9-38A4-3583503F856E}"/>
              </a:ext>
            </a:extLst>
          </p:cNvPr>
          <p:cNvGraphicFramePr>
            <a:graphicFrameLocks noGrp="1"/>
          </p:cNvGraphicFramePr>
          <p:nvPr/>
        </p:nvGraphicFramePr>
        <p:xfrm>
          <a:off x="7054251" y="1211361"/>
          <a:ext cx="4086824" cy="2207525"/>
        </p:xfrm>
        <a:graphic>
          <a:graphicData uri="http://schemas.openxmlformats.org/drawingml/2006/table">
            <a:tbl>
              <a:tblPr firstRow="1" bandRow="1">
                <a:tableStyleId>{5C22544A-7EE6-4342-B048-85BDC9FD1C3A}</a:tableStyleId>
              </a:tblPr>
              <a:tblGrid>
                <a:gridCol w="970070">
                  <a:extLst>
                    <a:ext uri="{9D8B030D-6E8A-4147-A177-3AD203B41FA5}">
                      <a16:colId xmlns:a16="http://schemas.microsoft.com/office/drawing/2014/main" val="1562078872"/>
                    </a:ext>
                  </a:extLst>
                </a:gridCol>
                <a:gridCol w="1071137">
                  <a:extLst>
                    <a:ext uri="{9D8B030D-6E8A-4147-A177-3AD203B41FA5}">
                      <a16:colId xmlns:a16="http://schemas.microsoft.com/office/drawing/2014/main" val="2190493061"/>
                    </a:ext>
                  </a:extLst>
                </a:gridCol>
                <a:gridCol w="1019880">
                  <a:extLst>
                    <a:ext uri="{9D8B030D-6E8A-4147-A177-3AD203B41FA5}">
                      <a16:colId xmlns:a16="http://schemas.microsoft.com/office/drawing/2014/main" val="3786274263"/>
                    </a:ext>
                  </a:extLst>
                </a:gridCol>
                <a:gridCol w="1025737">
                  <a:extLst>
                    <a:ext uri="{9D8B030D-6E8A-4147-A177-3AD203B41FA5}">
                      <a16:colId xmlns:a16="http://schemas.microsoft.com/office/drawing/2014/main" val="484698229"/>
                    </a:ext>
                  </a:extLst>
                </a:gridCol>
              </a:tblGrid>
              <a:tr h="548640">
                <a:tc gridSpan="4">
                  <a:txBody>
                    <a:bodyPr/>
                    <a:lstStyle/>
                    <a:p>
                      <a:pPr algn="ctr"/>
                      <a:r>
                        <a:rPr lang="en-US" altLang="zh-CN" sz="1400" dirty="0"/>
                        <a:t>Energy</a:t>
                      </a:r>
                      <a:r>
                        <a:rPr lang="zh-CN" altLang="en-US" sz="1400" dirty="0"/>
                        <a:t> </a:t>
                      </a:r>
                      <a:r>
                        <a:rPr lang="en-US" altLang="zh-CN" sz="1400" dirty="0"/>
                        <a:t>model</a:t>
                      </a:r>
                      <a:r>
                        <a:rPr lang="zh-CN" altLang="en-US" sz="1400" dirty="0"/>
                        <a:t> </a:t>
                      </a:r>
                      <a:r>
                        <a:rPr lang="en-US" altLang="zh-CN" sz="1400" dirty="0"/>
                        <a:t>of</a:t>
                      </a:r>
                      <a:r>
                        <a:rPr lang="zh-CN" altLang="en-US" sz="1400" dirty="0"/>
                        <a:t> </a:t>
                      </a:r>
                      <a:r>
                        <a:rPr lang="en-US" altLang="zh-CN" sz="1400" dirty="0"/>
                        <a:t>some</a:t>
                      </a:r>
                      <a:r>
                        <a:rPr lang="zh-CN" altLang="en-US" sz="1400" dirty="0"/>
                        <a:t> </a:t>
                      </a:r>
                      <a:r>
                        <a:rPr lang="en-US" altLang="zh-CN" sz="1400" dirty="0" err="1"/>
                        <a:t>big.little</a:t>
                      </a:r>
                      <a:r>
                        <a:rPr lang="zh-CN" altLang="en-US" sz="1400" dirty="0"/>
                        <a:t> </a:t>
                      </a:r>
                      <a:r>
                        <a:rPr lang="en-US" altLang="zh-CN" sz="1400" dirty="0"/>
                        <a:t>arch</a:t>
                      </a:r>
                    </a:p>
                    <a:p>
                      <a:pPr algn="ctr"/>
                      <a:r>
                        <a:rPr lang="zh-CN" altLang="en-US" sz="1400" dirty="0"/>
                        <a:t>（</a:t>
                      </a:r>
                      <a:r>
                        <a:rPr lang="en-US" altLang="zh-CN" sz="1400" dirty="0"/>
                        <a:t>just</a:t>
                      </a:r>
                      <a:r>
                        <a:rPr lang="zh-CN" altLang="en-US" sz="1400" dirty="0"/>
                        <a:t> </a:t>
                      </a:r>
                      <a:r>
                        <a:rPr lang="en-US" altLang="zh-CN" sz="1400" dirty="0"/>
                        <a:t>an</a:t>
                      </a:r>
                      <a:r>
                        <a:rPr lang="zh-CN" altLang="en-US" sz="1400" dirty="0"/>
                        <a:t> </a:t>
                      </a:r>
                      <a:r>
                        <a:rPr lang="en-US" altLang="zh-CN" sz="1400" dirty="0"/>
                        <a:t>example</a:t>
                      </a:r>
                      <a:r>
                        <a:rPr lang="zh-CN" altLang="en-US" sz="1400" dirty="0"/>
                        <a:t>）</a:t>
                      </a:r>
                    </a:p>
                  </a:txBody>
                  <a:tcPr marL="109728" marR="109728" marT="54864" marB="54864"/>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331777">
                <a:tc gridSpan="2">
                  <a:txBody>
                    <a:bodyPr/>
                    <a:lstStyle/>
                    <a:p>
                      <a:pPr algn="ctr"/>
                      <a:r>
                        <a:rPr lang="en-US" altLang="zh-CN" sz="1400" dirty="0"/>
                        <a:t>Big</a:t>
                      </a:r>
                      <a:r>
                        <a:rPr lang="zh-CN" altLang="en-US" sz="1400" dirty="0"/>
                        <a:t> </a:t>
                      </a:r>
                      <a:r>
                        <a:rPr lang="en-US" altLang="zh-CN" sz="1400" dirty="0"/>
                        <a:t>core</a:t>
                      </a:r>
                      <a:r>
                        <a:rPr lang="zh-CN" altLang="en-US" sz="1400" dirty="0"/>
                        <a:t>（</a:t>
                      </a:r>
                      <a:r>
                        <a:rPr lang="en-US" altLang="zh-CN" sz="1400" dirty="0"/>
                        <a:t>PD0</a:t>
                      </a:r>
                      <a:r>
                        <a:rPr lang="zh-CN" altLang="en-US" sz="1400" dirty="0"/>
                        <a:t>）</a:t>
                      </a:r>
                    </a:p>
                  </a:txBody>
                  <a:tcPr marL="109728" marR="109728" marT="54864" marB="54864"/>
                </a:tc>
                <a:tc hMerge="1">
                  <a:txBody>
                    <a:bodyPr/>
                    <a:lstStyle/>
                    <a:p>
                      <a:endParaRPr lang="zh-CN" altLang="en-US" dirty="0"/>
                    </a:p>
                  </a:txBody>
                  <a:tcPr/>
                </a:tc>
                <a:tc gridSpan="2">
                  <a:txBody>
                    <a:bodyPr/>
                    <a:lstStyle/>
                    <a:p>
                      <a:pPr algn="ctr"/>
                      <a:r>
                        <a:rPr lang="en-US" altLang="zh-CN" sz="1400" dirty="0"/>
                        <a:t>Little</a:t>
                      </a:r>
                      <a:r>
                        <a:rPr lang="zh-CN" altLang="en-US" sz="1400" dirty="0"/>
                        <a:t> </a:t>
                      </a:r>
                      <a:r>
                        <a:rPr lang="en-US" altLang="zh-CN" sz="1400" dirty="0"/>
                        <a:t>core</a:t>
                      </a:r>
                      <a:r>
                        <a:rPr lang="zh-CN" altLang="en-US" sz="1400" dirty="0"/>
                        <a:t>（</a:t>
                      </a:r>
                      <a:r>
                        <a:rPr lang="en-US" altLang="zh-CN" sz="1400" dirty="0"/>
                        <a:t>PD1</a:t>
                      </a:r>
                      <a:r>
                        <a:rPr lang="zh-CN" altLang="en-US" sz="1400" dirty="0"/>
                        <a:t>）</a:t>
                      </a:r>
                    </a:p>
                  </a:txBody>
                  <a:tcPr marL="109728" marR="109728" marT="54864" marB="54864"/>
                </a:tc>
                <a:tc hMerge="1">
                  <a:txBody>
                    <a:bodyPr/>
                    <a:lstStyle/>
                    <a:p>
                      <a:endParaRPr lang="zh-CN" altLang="en-US" dirty="0"/>
                    </a:p>
                  </a:txBody>
                  <a:tcPr/>
                </a:tc>
                <a:extLst>
                  <a:ext uri="{0D108BD9-81ED-4DB2-BD59-A6C34878D82A}">
                    <a16:rowId xmlns:a16="http://schemas.microsoft.com/office/drawing/2014/main" val="4009788874"/>
                  </a:ext>
                </a:extLst>
              </a:tr>
              <a:tr h="331777">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tc>
                  <a:txBody>
                    <a:bodyPr/>
                    <a:lstStyle/>
                    <a:p>
                      <a:pPr algn="ctr"/>
                      <a:r>
                        <a:rPr lang="en-US" altLang="zh-CN" sz="1400" dirty="0">
                          <a:solidFill>
                            <a:schemeClr val="bg1"/>
                          </a:solidFill>
                        </a:rPr>
                        <a:t>Max</a:t>
                      </a:r>
                      <a:r>
                        <a:rPr lang="zh-CN" altLang="en-US" sz="1400" dirty="0">
                          <a:solidFill>
                            <a:schemeClr val="bg1"/>
                          </a:solidFill>
                        </a:rPr>
                        <a:t> </a:t>
                      </a:r>
                      <a:r>
                        <a:rPr lang="en-US" altLang="zh-CN" sz="1400" dirty="0">
                          <a:solidFill>
                            <a:schemeClr val="bg1"/>
                          </a:solidFill>
                        </a:rPr>
                        <a:t>perf</a:t>
                      </a:r>
                      <a:endParaRPr lang="zh-CN" altLang="en-US" sz="1400" dirty="0">
                        <a:solidFill>
                          <a:schemeClr val="bg1"/>
                        </a:solidFill>
                      </a:endParaRPr>
                    </a:p>
                  </a:txBody>
                  <a:tcPr marL="109728" marR="109728" marT="54864" marB="54864">
                    <a:solidFill>
                      <a:schemeClr val="accent1"/>
                    </a:solidFill>
                  </a:tcPr>
                </a:tc>
                <a:tc>
                  <a:txBody>
                    <a:bodyPr/>
                    <a:lstStyle/>
                    <a:p>
                      <a:pPr algn="ctr"/>
                      <a:r>
                        <a:rPr kumimoji="1" lang="en-US" altLang="zh-CN" sz="1400" dirty="0">
                          <a:solidFill>
                            <a:schemeClr val="bg1"/>
                          </a:solidFill>
                        </a:rPr>
                        <a:t>Power</a:t>
                      </a:r>
                      <a:endParaRPr lang="zh-CN" altLang="en-US" sz="1400" dirty="0">
                        <a:solidFill>
                          <a:schemeClr val="bg1"/>
                        </a:solidFill>
                      </a:endParaRPr>
                    </a:p>
                  </a:txBody>
                  <a:tcPr marL="109728" marR="109728" marT="54864" marB="54864">
                    <a:solidFill>
                      <a:schemeClr val="accent1"/>
                    </a:solidFill>
                  </a:tcPr>
                </a:tc>
                <a:extLst>
                  <a:ext uri="{0D108BD9-81ED-4DB2-BD59-A6C34878D82A}">
                    <a16:rowId xmlns:a16="http://schemas.microsoft.com/office/drawing/2014/main" val="534652467"/>
                  </a:ext>
                </a:extLst>
              </a:tr>
              <a:tr h="331777">
                <a:tc>
                  <a:txBody>
                    <a:bodyPr/>
                    <a:lstStyle/>
                    <a:p>
                      <a:pPr algn="ctr"/>
                      <a:r>
                        <a:rPr lang="en-US" altLang="zh-CN" sz="1400" dirty="0"/>
                        <a:t>384</a:t>
                      </a:r>
                      <a:endParaRPr lang="zh-CN" altLang="en-US" sz="1400" dirty="0"/>
                    </a:p>
                  </a:txBody>
                  <a:tcPr marL="109728" marR="109728" marT="54864" marB="54864"/>
                </a:tc>
                <a:tc>
                  <a:txBody>
                    <a:bodyPr/>
                    <a:lstStyle/>
                    <a:p>
                      <a:pPr algn="ctr"/>
                      <a:r>
                        <a:rPr lang="en-US" altLang="zh-CN" sz="1400" dirty="0"/>
                        <a:t>300</a:t>
                      </a:r>
                      <a:endParaRPr lang="zh-CN" altLang="en-US" sz="1400" dirty="0"/>
                    </a:p>
                  </a:txBody>
                  <a:tcPr marL="109728" marR="109728" marT="54864" marB="54864"/>
                </a:tc>
                <a:tc>
                  <a:txBody>
                    <a:bodyPr/>
                    <a:lstStyle/>
                    <a:p>
                      <a:pPr algn="ctr"/>
                      <a:r>
                        <a:rPr lang="en-US" altLang="zh-CN" sz="1400" dirty="0"/>
                        <a:t>128</a:t>
                      </a:r>
                      <a:endParaRPr lang="zh-CN" altLang="en-US" sz="1400" dirty="0"/>
                    </a:p>
                  </a:txBody>
                  <a:tcPr marL="109728" marR="109728" marT="54864" marB="54864"/>
                </a:tc>
                <a:tc>
                  <a:txBody>
                    <a:bodyPr/>
                    <a:lstStyle/>
                    <a:p>
                      <a:pPr algn="ctr"/>
                      <a:r>
                        <a:rPr lang="en-US" altLang="zh-CN" sz="1400" dirty="0"/>
                        <a:t>80</a:t>
                      </a:r>
                      <a:endParaRPr lang="zh-CN" altLang="en-US" sz="1400" dirty="0"/>
                    </a:p>
                  </a:txBody>
                  <a:tcPr marL="109728" marR="109728" marT="54864" marB="54864"/>
                </a:tc>
                <a:extLst>
                  <a:ext uri="{0D108BD9-81ED-4DB2-BD59-A6C34878D82A}">
                    <a16:rowId xmlns:a16="http://schemas.microsoft.com/office/drawing/2014/main" val="836005310"/>
                  </a:ext>
                </a:extLst>
              </a:tr>
              <a:tr h="331777">
                <a:tc>
                  <a:txBody>
                    <a:bodyPr/>
                    <a:lstStyle/>
                    <a:p>
                      <a:pPr algn="ctr"/>
                      <a:r>
                        <a:rPr lang="en-US" altLang="zh-CN" sz="1400" dirty="0"/>
                        <a:t>768</a:t>
                      </a:r>
                      <a:endParaRPr lang="zh-CN" altLang="en-US" sz="1400" dirty="0"/>
                    </a:p>
                  </a:txBody>
                  <a:tcPr marL="109728" marR="109728" marT="54864" marB="54864"/>
                </a:tc>
                <a:tc>
                  <a:txBody>
                    <a:bodyPr/>
                    <a:lstStyle/>
                    <a:p>
                      <a:pPr algn="ctr"/>
                      <a:r>
                        <a:rPr lang="en-US" altLang="zh-CN" sz="1400" dirty="0"/>
                        <a:t>900</a:t>
                      </a:r>
                      <a:endParaRPr lang="zh-CN" altLang="en-US" sz="1400" dirty="0"/>
                    </a:p>
                  </a:txBody>
                  <a:tcPr marL="109728" marR="109728" marT="54864" marB="54864"/>
                </a:tc>
                <a:tc>
                  <a:txBody>
                    <a:bodyPr/>
                    <a:lstStyle/>
                    <a:p>
                      <a:pPr algn="ctr"/>
                      <a:r>
                        <a:rPr lang="en-US" altLang="zh-CN" sz="1400" dirty="0"/>
                        <a:t>256</a:t>
                      </a:r>
                      <a:endParaRPr lang="zh-CN" altLang="en-US" sz="1400" dirty="0"/>
                    </a:p>
                  </a:txBody>
                  <a:tcPr marL="109728" marR="109728" marT="54864" marB="54864"/>
                </a:tc>
                <a:tc>
                  <a:txBody>
                    <a:bodyPr/>
                    <a:lstStyle/>
                    <a:p>
                      <a:pPr algn="ctr"/>
                      <a:r>
                        <a:rPr lang="en-US" altLang="zh-CN" sz="1400" dirty="0"/>
                        <a:t>180</a:t>
                      </a:r>
                      <a:endParaRPr lang="zh-CN" altLang="en-US" sz="1400" dirty="0"/>
                    </a:p>
                  </a:txBody>
                  <a:tcPr marL="109728" marR="109728" marT="54864" marB="54864"/>
                </a:tc>
                <a:extLst>
                  <a:ext uri="{0D108BD9-81ED-4DB2-BD59-A6C34878D82A}">
                    <a16:rowId xmlns:a16="http://schemas.microsoft.com/office/drawing/2014/main" val="2327887798"/>
                  </a:ext>
                </a:extLst>
              </a:tr>
              <a:tr h="331777">
                <a:tc>
                  <a:txBody>
                    <a:bodyPr/>
                    <a:lstStyle/>
                    <a:p>
                      <a:pPr algn="ctr"/>
                      <a:r>
                        <a:rPr lang="en-US" altLang="zh-CN" sz="1400" dirty="0"/>
                        <a:t>1024</a:t>
                      </a:r>
                      <a:endParaRPr lang="zh-CN" altLang="en-US" sz="1400" dirty="0"/>
                    </a:p>
                  </a:txBody>
                  <a:tcPr marL="109728" marR="109728" marT="54864" marB="54864"/>
                </a:tc>
                <a:tc>
                  <a:txBody>
                    <a:bodyPr/>
                    <a:lstStyle/>
                    <a:p>
                      <a:pPr algn="ctr"/>
                      <a:r>
                        <a:rPr lang="en-US" altLang="zh-CN" sz="1400" dirty="0"/>
                        <a:t>1800</a:t>
                      </a:r>
                      <a:endParaRPr lang="zh-CN" altLang="en-US" sz="1400" dirty="0"/>
                    </a:p>
                  </a:txBody>
                  <a:tcPr marL="109728" marR="109728" marT="54864" marB="54864"/>
                </a:tc>
                <a:tc>
                  <a:txBody>
                    <a:bodyPr/>
                    <a:lstStyle/>
                    <a:p>
                      <a:pPr algn="ctr"/>
                      <a:r>
                        <a:rPr lang="en-US" altLang="zh-CN" sz="1400" dirty="0"/>
                        <a:t>512</a:t>
                      </a:r>
                      <a:endParaRPr lang="zh-CN" altLang="en-US" sz="1400" dirty="0"/>
                    </a:p>
                  </a:txBody>
                  <a:tcPr marL="109728" marR="109728" marT="54864" marB="54864"/>
                </a:tc>
                <a:tc>
                  <a:txBody>
                    <a:bodyPr/>
                    <a:lstStyle/>
                    <a:p>
                      <a:pPr algn="ctr"/>
                      <a:r>
                        <a:rPr lang="en-US" altLang="zh-CN" sz="1400" dirty="0"/>
                        <a:t>380</a:t>
                      </a:r>
                      <a:endParaRPr lang="zh-CN" altLang="en-US" sz="1400" dirty="0"/>
                    </a:p>
                  </a:txBody>
                  <a:tcPr marL="109728" marR="109728" marT="54864" marB="54864"/>
                </a:tc>
                <a:extLst>
                  <a:ext uri="{0D108BD9-81ED-4DB2-BD59-A6C34878D82A}">
                    <a16:rowId xmlns:a16="http://schemas.microsoft.com/office/drawing/2014/main" val="4135075834"/>
                  </a:ext>
                </a:extLst>
              </a:tr>
            </a:tbl>
          </a:graphicData>
        </a:graphic>
      </p:graphicFrame>
      <p:sp>
        <p:nvSpPr>
          <p:cNvPr id="12" name="矩形 10">
            <a:extLst>
              <a:ext uri="{FF2B5EF4-FFF2-40B4-BE49-F238E27FC236}">
                <a16:creationId xmlns:a16="http://schemas.microsoft.com/office/drawing/2014/main" id="{C702427F-8E85-0844-F337-C969D048F3CB}"/>
              </a:ext>
            </a:extLst>
          </p:cNvPr>
          <p:cNvSpPr/>
          <p:nvPr/>
        </p:nvSpPr>
        <p:spPr>
          <a:xfrm>
            <a:off x="731217" y="2042363"/>
            <a:ext cx="1324402" cy="424732"/>
          </a:xfrm>
          <a:prstGeom prst="rect">
            <a:avLst/>
          </a:prstGeom>
        </p:spPr>
        <p:txBody>
          <a:bodyPr wrap="none">
            <a:spAutoFit/>
          </a:bodyPr>
          <a:lstStyle/>
          <a:p>
            <a:pPr defTabSz="1097280"/>
            <a:r>
              <a:rPr lang="en-US" altLang="zh-CN" sz="2160" b="1" dirty="0">
                <a:solidFill>
                  <a:srgbClr val="000000"/>
                </a:solidFill>
                <a:latin typeface="Arial" panose="020B0604020202020204"/>
                <a:ea typeface="微软雅黑"/>
              </a:rPr>
              <a:t>CPU</a:t>
            </a:r>
            <a:r>
              <a:rPr lang="zh-CN" altLang="en-US" sz="2160" b="1" dirty="0">
                <a:solidFill>
                  <a:srgbClr val="000000"/>
                </a:solidFill>
                <a:latin typeface="Arial" panose="020B0604020202020204"/>
                <a:ea typeface="微软雅黑"/>
              </a:rPr>
              <a:t> </a:t>
            </a:r>
            <a:r>
              <a:rPr lang="en-US" altLang="zh-CN" sz="2160" b="1" dirty="0">
                <a:solidFill>
                  <a:srgbClr val="000000"/>
                </a:solidFill>
                <a:latin typeface="Arial" panose="020B0604020202020204"/>
                <a:ea typeface="微软雅黑"/>
              </a:rPr>
              <a:t>cap</a:t>
            </a:r>
            <a:endParaRPr lang="zh-CN" altLang="en-US" sz="2160" b="1" dirty="0">
              <a:solidFill>
                <a:srgbClr val="000000"/>
              </a:solidFill>
              <a:latin typeface="Arial" panose="020B0604020202020204"/>
              <a:ea typeface="微软雅黑"/>
            </a:endParaRPr>
          </a:p>
        </p:txBody>
      </p:sp>
      <p:sp>
        <p:nvSpPr>
          <p:cNvPr id="29" name="文本框 36">
            <a:extLst>
              <a:ext uri="{FF2B5EF4-FFF2-40B4-BE49-F238E27FC236}">
                <a16:creationId xmlns:a16="http://schemas.microsoft.com/office/drawing/2014/main" id="{0682D57A-4D6C-304A-587E-F4377C09B5C7}"/>
              </a:ext>
            </a:extLst>
          </p:cNvPr>
          <p:cNvSpPr txBox="1"/>
          <p:nvPr/>
        </p:nvSpPr>
        <p:spPr>
          <a:xfrm>
            <a:off x="4897622" y="5987022"/>
            <a:ext cx="3367193" cy="350865"/>
          </a:xfrm>
          <a:prstGeom prst="rect">
            <a:avLst/>
          </a:prstGeom>
          <a:noFill/>
        </p:spPr>
        <p:txBody>
          <a:bodyPr wrap="square" rtlCol="0">
            <a:spAutoFit/>
          </a:bodyPr>
          <a:lstStyle/>
          <a:p>
            <a:pPr defTabSz="1097280"/>
            <a:r>
              <a:rPr kumimoji="1" lang="en-US" altLang="zh-CN" sz="1680" b="1" i="1" dirty="0">
                <a:solidFill>
                  <a:srgbClr val="000000"/>
                </a:solidFill>
                <a:latin typeface="Arial" panose="020B0604020202020204"/>
                <a:ea typeface="微软雅黑"/>
              </a:rPr>
              <a:t>Each</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box</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represents</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100</a:t>
            </a:r>
            <a:r>
              <a:rPr kumimoji="1" lang="zh-CN" altLang="en-US" sz="1680" b="1" i="1" dirty="0">
                <a:solidFill>
                  <a:srgbClr val="000000"/>
                </a:solidFill>
                <a:latin typeface="Arial" panose="020B0604020202020204"/>
                <a:ea typeface="微软雅黑"/>
              </a:rPr>
              <a:t> </a:t>
            </a:r>
            <a:r>
              <a:rPr kumimoji="1" lang="en-US" altLang="zh-CN" sz="1680" b="1" i="1" dirty="0">
                <a:solidFill>
                  <a:srgbClr val="000000"/>
                </a:solidFill>
                <a:latin typeface="Arial" panose="020B0604020202020204"/>
                <a:ea typeface="微软雅黑"/>
              </a:rPr>
              <a:t>loads</a:t>
            </a:r>
            <a:endParaRPr kumimoji="1" lang="zh-CN" altLang="en-US" sz="1680" b="1" i="1" dirty="0">
              <a:solidFill>
                <a:srgbClr val="000000"/>
              </a:solidFill>
              <a:latin typeface="Arial" panose="020B0604020202020204"/>
              <a:ea typeface="微软雅黑"/>
            </a:endParaRPr>
          </a:p>
        </p:txBody>
      </p:sp>
    </p:spTree>
    <p:extLst>
      <p:ext uri="{BB962C8B-B14F-4D97-AF65-F5344CB8AC3E}">
        <p14:creationId xmlns:p14="http://schemas.microsoft.com/office/powerpoint/2010/main" val="3927906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8369"/>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6" name="矩形 5"/>
          <p:cNvSpPr/>
          <p:nvPr/>
        </p:nvSpPr>
        <p:spPr>
          <a:xfrm>
            <a:off x="0" y="6538324"/>
            <a:ext cx="12192000" cy="324646"/>
          </a:xfrm>
          <a:prstGeom prst="rect">
            <a:avLst/>
          </a:prstGeom>
          <a:solidFill>
            <a:srgbClr val="71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7" name="Rectangle 2"/>
          <p:cNvSpPr>
            <a:spLocks noGrp="1" noChangeArrowheads="1"/>
          </p:cNvSpPr>
          <p:nvPr/>
        </p:nvSpPr>
        <p:spPr>
          <a:xfrm>
            <a:off x="2290445" y="2591435"/>
            <a:ext cx="7776845" cy="1871345"/>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cs typeface="+mn-ea"/>
              </a:defRPr>
            </a:lvl1pPr>
            <a:lvl2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000" b="1">
                <a:solidFill>
                  <a:srgbClr val="000000"/>
                </a:solidFill>
                <a:latin typeface="Times New Roman" panose="02020603050405020304" pitchFamily="18" charset="0"/>
              </a:defRPr>
            </a:lvl6pPr>
            <a:lvl7pPr marL="914400" algn="ctr" rtl="0" fontAlgn="base">
              <a:spcBef>
                <a:spcPct val="0"/>
              </a:spcBef>
              <a:spcAft>
                <a:spcPct val="0"/>
              </a:spcAft>
              <a:defRPr sz="4000" b="1">
                <a:solidFill>
                  <a:srgbClr val="000000"/>
                </a:solidFill>
                <a:latin typeface="Times New Roman" panose="02020603050405020304" pitchFamily="18" charset="0"/>
              </a:defRPr>
            </a:lvl7pPr>
            <a:lvl8pPr marL="1371600" algn="ctr" rtl="0" fontAlgn="base">
              <a:spcBef>
                <a:spcPct val="0"/>
              </a:spcBef>
              <a:spcAft>
                <a:spcPct val="0"/>
              </a:spcAft>
              <a:defRPr sz="4000" b="1">
                <a:solidFill>
                  <a:srgbClr val="000000"/>
                </a:solidFill>
                <a:latin typeface="Times New Roman" panose="02020603050405020304" pitchFamily="18" charset="0"/>
              </a:defRPr>
            </a:lvl8pPr>
            <a:lvl9pPr marL="1828800" algn="ctr" rtl="0" fontAlgn="base">
              <a:spcBef>
                <a:spcPct val="0"/>
              </a:spcBef>
              <a:spcAft>
                <a:spcPct val="0"/>
              </a:spcAft>
              <a:defRPr sz="4000" b="1">
                <a:solidFill>
                  <a:srgbClr val="000000"/>
                </a:solidFill>
                <a:latin typeface="Times New Roman" panose="02020603050405020304" pitchFamily="18" charset="0"/>
              </a:defRPr>
            </a:lvl9pPr>
          </a:lstStyle>
          <a:p>
            <a:pPr eaLnBrk="1" hangingPunct="1"/>
            <a:r>
              <a:rPr lang="en-US" altLang="zh-CN" sz="5400" i="1">
                <a:gradFill>
                  <a:gsLst>
                    <a:gs pos="50000">
                      <a:schemeClr val="accent2"/>
                    </a:gs>
                    <a:gs pos="0">
                      <a:schemeClr val="accent2">
                        <a:lumMod val="25000"/>
                        <a:lumOff val="75000"/>
                      </a:schemeClr>
                    </a:gs>
                    <a:gs pos="100000">
                      <a:schemeClr val="accent2">
                        <a:lumMod val="85000"/>
                      </a:schemeClr>
                    </a:gs>
                  </a:gsLst>
                  <a:lin ang="5400000" scaled="1"/>
                </a:gradFill>
                <a:ea typeface="宋体" panose="02010600030101010101" pitchFamily="2" charset="-122"/>
              </a:rPr>
              <a:t>Thanks for your time!</a:t>
            </a:r>
            <a:br>
              <a:rPr lang="en-US" altLang="zh-CN" sz="5400" i="1">
                <a:gradFill>
                  <a:gsLst>
                    <a:gs pos="50000">
                      <a:schemeClr val="accent2"/>
                    </a:gs>
                    <a:gs pos="0">
                      <a:schemeClr val="accent2">
                        <a:lumMod val="25000"/>
                        <a:lumOff val="75000"/>
                      </a:schemeClr>
                    </a:gs>
                    <a:gs pos="100000">
                      <a:schemeClr val="accent2">
                        <a:lumMod val="85000"/>
                      </a:schemeClr>
                    </a:gs>
                  </a:gsLst>
                  <a:lin ang="5400000" scaled="1"/>
                </a:gradFill>
                <a:ea typeface="宋体" panose="02010600030101010101" pitchFamily="2" charset="-122"/>
              </a:rPr>
            </a:br>
            <a:r>
              <a:rPr lang="en-US" altLang="zh-CN" sz="5400" i="1">
                <a:gradFill>
                  <a:gsLst>
                    <a:gs pos="50000">
                      <a:schemeClr val="accent2"/>
                    </a:gs>
                    <a:gs pos="0">
                      <a:schemeClr val="accent2">
                        <a:lumMod val="25000"/>
                        <a:lumOff val="75000"/>
                      </a:schemeClr>
                    </a:gs>
                    <a:gs pos="100000">
                      <a:schemeClr val="accent2">
                        <a:lumMod val="85000"/>
                      </a:schemeClr>
                    </a:gs>
                  </a:gsLst>
                  <a:lin ang="5400000" scaled="1"/>
                </a:gradFill>
                <a:ea typeface="宋体" panose="02010600030101010101" pitchFamily="2" charset="-122"/>
              </a:rPr>
              <a:t>Questions &amp; Answers</a:t>
            </a:r>
          </a:p>
        </p:txBody>
      </p:sp>
      <p:pic>
        <p:nvPicPr>
          <p:cNvPr id="8" name="图片 7">
            <a:extLst>
              <a:ext uri="{FF2B5EF4-FFF2-40B4-BE49-F238E27FC236}">
                <a16:creationId xmlns:a16="http://schemas.microsoft.com/office/drawing/2014/main" id="{CC907816-6F15-4D01-87D3-F238AC4D2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4432" y="-20935"/>
            <a:ext cx="3131418" cy="6907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
    </mc:Choice>
    <mc:Fallback xmlns="">
      <p:transition spd="slow" advTm="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CPU</a:t>
            </a:r>
            <a:r>
              <a:rPr lang="zh-CN" altLang="en-US" sz="3600" dirty="0">
                <a:latin typeface="微软雅黑" panose="020B0503020204020204" pitchFamily="34" charset="-122"/>
                <a:ea typeface="微软雅黑" panose="020B0503020204020204" pitchFamily="34" charset="-122"/>
              </a:rPr>
              <a:t>资源的时分复用</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 name="组合 7">
            <a:extLst>
              <a:ext uri="{FF2B5EF4-FFF2-40B4-BE49-F238E27FC236}">
                <a16:creationId xmlns:a16="http://schemas.microsoft.com/office/drawing/2014/main" id="{E4586371-3456-93B7-CFD1-4C4930C00E18}"/>
              </a:ext>
            </a:extLst>
          </p:cNvPr>
          <p:cNvGrpSpPr/>
          <p:nvPr/>
        </p:nvGrpSpPr>
        <p:grpSpPr>
          <a:xfrm>
            <a:off x="768694" y="1578130"/>
            <a:ext cx="5962305" cy="461665"/>
            <a:chOff x="844893" y="1000114"/>
            <a:chExt cx="5962305" cy="461665"/>
          </a:xfrm>
        </p:grpSpPr>
        <p:sp>
          <p:nvSpPr>
            <p:cNvPr id="9" name="内容占位符 2">
              <a:extLst>
                <a:ext uri="{FF2B5EF4-FFF2-40B4-BE49-F238E27FC236}">
                  <a16:creationId xmlns:a16="http://schemas.microsoft.com/office/drawing/2014/main" id="{AC0030F2-7C76-18E8-773A-64426163E535}"/>
                </a:ext>
              </a:extLst>
            </p:cNvPr>
            <p:cNvSpPr txBox="1"/>
            <p:nvPr/>
          </p:nvSpPr>
          <p:spPr>
            <a:xfrm>
              <a:off x="1142975" y="1000114"/>
              <a:ext cx="5664223"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进程切换：切换CPU资源的当前占用者</a:t>
              </a:r>
            </a:p>
          </p:txBody>
        </p:sp>
        <p:sp>
          <p:nvSpPr>
            <p:cNvPr id="10" name="TextBox 11">
              <a:extLst>
                <a:ext uri="{FF2B5EF4-FFF2-40B4-BE49-F238E27FC236}">
                  <a16:creationId xmlns:a16="http://schemas.microsoft.com/office/drawing/2014/main" id="{99A2782D-D764-23A3-E4DE-A62B68A92E50}"/>
                </a:ext>
              </a:extLst>
            </p:cNvPr>
            <p:cNvSpPr txBox="1"/>
            <p:nvPr/>
          </p:nvSpPr>
          <p:spPr>
            <a:xfrm>
              <a:off x="844893" y="100011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822EC51D-925E-C9F8-C79F-6B626F81A0BB}"/>
              </a:ext>
            </a:extLst>
          </p:cNvPr>
          <p:cNvGrpSpPr/>
          <p:nvPr/>
        </p:nvGrpSpPr>
        <p:grpSpPr>
          <a:xfrm>
            <a:off x="768694" y="2935859"/>
            <a:ext cx="2825405" cy="461665"/>
            <a:chOff x="844893" y="2067694"/>
            <a:chExt cx="2825405" cy="461665"/>
          </a:xfrm>
        </p:grpSpPr>
        <p:sp>
          <p:nvSpPr>
            <p:cNvPr id="12" name="内容占位符 2">
              <a:extLst>
                <a:ext uri="{FF2B5EF4-FFF2-40B4-BE49-F238E27FC236}">
                  <a16:creationId xmlns:a16="http://schemas.microsoft.com/office/drawing/2014/main" id="{4B9C2686-BDBB-D71D-9F4C-8D282BA16266}"/>
                </a:ext>
              </a:extLst>
            </p:cNvPr>
            <p:cNvSpPr txBox="1"/>
            <p:nvPr/>
          </p:nvSpPr>
          <p:spPr>
            <a:xfrm>
              <a:off x="1142975" y="2067694"/>
              <a:ext cx="2527323"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处理机调度</a:t>
              </a:r>
            </a:p>
          </p:txBody>
        </p:sp>
        <p:sp>
          <p:nvSpPr>
            <p:cNvPr id="13" name="TextBox 15">
              <a:extLst>
                <a:ext uri="{FF2B5EF4-FFF2-40B4-BE49-F238E27FC236}">
                  <a16:creationId xmlns:a16="http://schemas.microsoft.com/office/drawing/2014/main" id="{77C3300C-CD47-12BF-FB56-A304C84D0668}"/>
                </a:ext>
              </a:extLst>
            </p:cNvPr>
            <p:cNvSpPr txBox="1"/>
            <p:nvPr/>
          </p:nvSpPr>
          <p:spPr>
            <a:xfrm>
              <a:off x="844893" y="206769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039A2281-512E-A09E-DD67-9DE3A7A34961}"/>
              </a:ext>
            </a:extLst>
          </p:cNvPr>
          <p:cNvGrpSpPr/>
          <p:nvPr/>
        </p:nvGrpSpPr>
        <p:grpSpPr>
          <a:xfrm>
            <a:off x="768694" y="4389931"/>
            <a:ext cx="6787805" cy="461665"/>
            <a:chOff x="844893" y="3147814"/>
            <a:chExt cx="6787805" cy="461665"/>
          </a:xfrm>
        </p:grpSpPr>
        <p:sp>
          <p:nvSpPr>
            <p:cNvPr id="15" name="内容占位符 2">
              <a:extLst>
                <a:ext uri="{FF2B5EF4-FFF2-40B4-BE49-F238E27FC236}">
                  <a16:creationId xmlns:a16="http://schemas.microsoft.com/office/drawing/2014/main" id="{5D387052-12C1-043E-366D-CCBD72C445E8}"/>
                </a:ext>
              </a:extLst>
            </p:cNvPr>
            <p:cNvSpPr txBox="1"/>
            <p:nvPr/>
          </p:nvSpPr>
          <p:spPr>
            <a:xfrm>
              <a:off x="1142975" y="3147814"/>
              <a:ext cx="6489723"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调度程序：挑选就绪进程的内核函数</a:t>
              </a:r>
            </a:p>
          </p:txBody>
        </p:sp>
        <p:sp>
          <p:nvSpPr>
            <p:cNvPr id="16" name="TextBox 17">
              <a:extLst>
                <a:ext uri="{FF2B5EF4-FFF2-40B4-BE49-F238E27FC236}">
                  <a16:creationId xmlns:a16="http://schemas.microsoft.com/office/drawing/2014/main" id="{5C585B95-3579-CE24-7C9C-2F9D21AC8EF8}"/>
                </a:ext>
              </a:extLst>
            </p:cNvPr>
            <p:cNvSpPr txBox="1"/>
            <p:nvPr/>
          </p:nvSpPr>
          <p:spPr>
            <a:xfrm>
              <a:off x="844893" y="314781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9E632EF9-FAAA-1B16-91B7-E1259421433F}"/>
              </a:ext>
            </a:extLst>
          </p:cNvPr>
          <p:cNvGrpSpPr/>
          <p:nvPr/>
        </p:nvGrpSpPr>
        <p:grpSpPr>
          <a:xfrm>
            <a:off x="1186222" y="3466671"/>
            <a:ext cx="6981986" cy="414954"/>
            <a:chOff x="1262422" y="2404246"/>
            <a:chExt cx="6981986" cy="414954"/>
          </a:xfrm>
        </p:grpSpPr>
        <p:pic>
          <p:nvPicPr>
            <p:cNvPr id="18" name="图片 17" descr="小点1.png">
              <a:extLst>
                <a:ext uri="{FF2B5EF4-FFF2-40B4-BE49-F238E27FC236}">
                  <a16:creationId xmlns:a16="http://schemas.microsoft.com/office/drawing/2014/main" id="{5A3121AF-C17B-0074-0709-28B91DF1F2D9}"/>
                </a:ext>
              </a:extLst>
            </p:cNvPr>
            <p:cNvPicPr>
              <a:picLocks noChangeAspect="1"/>
            </p:cNvPicPr>
            <p:nvPr/>
          </p:nvPicPr>
          <p:blipFill>
            <a:blip r:embed="rId2" cstate="print"/>
            <a:stretch>
              <a:fillRect/>
            </a:stretch>
          </p:blipFill>
          <p:spPr>
            <a:xfrm>
              <a:off x="1262422" y="2492122"/>
              <a:ext cx="151066" cy="148997"/>
            </a:xfrm>
            <a:prstGeom prst="rect">
              <a:avLst/>
            </a:prstGeom>
            <a:effectLst/>
          </p:spPr>
        </p:pic>
        <p:sp>
          <p:nvSpPr>
            <p:cNvPr id="19" name="内容占位符 2">
              <a:extLst>
                <a:ext uri="{FF2B5EF4-FFF2-40B4-BE49-F238E27FC236}">
                  <a16:creationId xmlns:a16="http://schemas.microsoft.com/office/drawing/2014/main" id="{A86D2919-2C18-764D-EFE0-147DDBE6A740}"/>
                </a:ext>
              </a:extLst>
            </p:cNvPr>
            <p:cNvSpPr txBox="1"/>
            <p:nvPr/>
          </p:nvSpPr>
          <p:spPr>
            <a:xfrm>
              <a:off x="1394986" y="2404246"/>
              <a:ext cx="6849422" cy="414954"/>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从就绪队列中</a:t>
              </a:r>
              <a:r>
                <a:rPr lang="zh-CN" altLang="en-US" sz="2400" dirty="0">
                  <a:solidFill>
                    <a:srgbClr val="FF0000"/>
                  </a:solidFill>
                </a:rPr>
                <a:t>挑选</a:t>
              </a:r>
              <a:r>
                <a:rPr lang="zh-CN" altLang="en-US" sz="2400" dirty="0"/>
                <a:t>下一个占用CPU运行的</a:t>
              </a:r>
              <a:r>
                <a:rPr lang="zh-CN" altLang="en-US" sz="2400" dirty="0">
                  <a:solidFill>
                    <a:srgbClr val="FF0000"/>
                  </a:solidFill>
                </a:rPr>
                <a:t>进程</a:t>
              </a:r>
              <a:endParaRPr lang="en-US" altLang="zh-CN" sz="2400" dirty="0">
                <a:solidFill>
                  <a:srgbClr val="FF0000"/>
                </a:solidFill>
              </a:endParaRPr>
            </a:p>
          </p:txBody>
        </p:sp>
      </p:grpSp>
      <p:grpSp>
        <p:nvGrpSpPr>
          <p:cNvPr id="20" name="组合 19">
            <a:extLst>
              <a:ext uri="{FF2B5EF4-FFF2-40B4-BE49-F238E27FC236}">
                <a16:creationId xmlns:a16="http://schemas.microsoft.com/office/drawing/2014/main" id="{4905E8C5-604E-689E-8AE3-25EEA6297BB0}"/>
              </a:ext>
            </a:extLst>
          </p:cNvPr>
          <p:cNvGrpSpPr/>
          <p:nvPr/>
        </p:nvGrpSpPr>
        <p:grpSpPr>
          <a:xfrm>
            <a:off x="1186222" y="2032742"/>
            <a:ext cx="7335478" cy="833970"/>
            <a:chOff x="1262422" y="1230304"/>
            <a:chExt cx="7335478" cy="833970"/>
          </a:xfrm>
        </p:grpSpPr>
        <p:pic>
          <p:nvPicPr>
            <p:cNvPr id="21" name="图片 20" descr="小点1.png">
              <a:extLst>
                <a:ext uri="{FF2B5EF4-FFF2-40B4-BE49-F238E27FC236}">
                  <a16:creationId xmlns:a16="http://schemas.microsoft.com/office/drawing/2014/main" id="{D3972C4C-D3A3-484A-EAD2-30498F0E8E47}"/>
                </a:ext>
              </a:extLst>
            </p:cNvPr>
            <p:cNvPicPr>
              <a:picLocks noChangeAspect="1"/>
            </p:cNvPicPr>
            <p:nvPr/>
          </p:nvPicPr>
          <p:blipFill>
            <a:blip r:embed="rId2" cstate="print"/>
            <a:stretch>
              <a:fillRect/>
            </a:stretch>
          </p:blipFill>
          <p:spPr>
            <a:xfrm>
              <a:off x="1262422" y="1411280"/>
              <a:ext cx="151066" cy="148997"/>
            </a:xfrm>
            <a:prstGeom prst="rect">
              <a:avLst/>
            </a:prstGeom>
            <a:effectLst/>
          </p:spPr>
        </p:pic>
        <p:sp>
          <p:nvSpPr>
            <p:cNvPr id="22" name="内容占位符 2">
              <a:extLst>
                <a:ext uri="{FF2B5EF4-FFF2-40B4-BE49-F238E27FC236}">
                  <a16:creationId xmlns:a16="http://schemas.microsoft.com/office/drawing/2014/main" id="{11263B7E-76AE-B9C7-17CD-688F38416521}"/>
                </a:ext>
              </a:extLst>
            </p:cNvPr>
            <p:cNvSpPr txBox="1"/>
            <p:nvPr/>
          </p:nvSpPr>
          <p:spPr>
            <a:xfrm>
              <a:off x="1394986" y="1230304"/>
              <a:ext cx="7202914" cy="693742"/>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保存当前进程在PCB中的执行上下文</a:t>
              </a:r>
              <a:r>
                <a:rPr lang="en-US" altLang="zh-CN" sz="2400" dirty="0"/>
                <a:t>(</a:t>
              </a:r>
              <a:r>
                <a:rPr lang="zh-CN" altLang="en-US" sz="2400" dirty="0"/>
                <a:t>CPU状态</a:t>
              </a:r>
              <a:r>
                <a:rPr lang="en-US" altLang="zh-CN" sz="2400" dirty="0"/>
                <a:t>)</a:t>
              </a:r>
              <a:endParaRPr lang="zh-CN" altLang="en-US" sz="2400" dirty="0"/>
            </a:p>
          </p:txBody>
        </p:sp>
        <p:pic>
          <p:nvPicPr>
            <p:cNvPr id="23" name="图片 22" descr="小点1.png">
              <a:extLst>
                <a:ext uri="{FF2B5EF4-FFF2-40B4-BE49-F238E27FC236}">
                  <a16:creationId xmlns:a16="http://schemas.microsoft.com/office/drawing/2014/main" id="{A342B794-772E-5C73-F1E1-C027FD2BA8D9}"/>
                </a:ext>
              </a:extLst>
            </p:cNvPr>
            <p:cNvPicPr>
              <a:picLocks noChangeAspect="1"/>
            </p:cNvPicPr>
            <p:nvPr/>
          </p:nvPicPr>
          <p:blipFill>
            <a:blip r:embed="rId2" cstate="print"/>
            <a:stretch>
              <a:fillRect/>
            </a:stretch>
          </p:blipFill>
          <p:spPr>
            <a:xfrm>
              <a:off x="1269262" y="1778522"/>
              <a:ext cx="151066" cy="148997"/>
            </a:xfrm>
            <a:prstGeom prst="rect">
              <a:avLst/>
            </a:prstGeom>
            <a:effectLst/>
          </p:spPr>
        </p:pic>
        <p:sp>
          <p:nvSpPr>
            <p:cNvPr id="24" name="内容占位符 2">
              <a:extLst>
                <a:ext uri="{FF2B5EF4-FFF2-40B4-BE49-F238E27FC236}">
                  <a16:creationId xmlns:a16="http://schemas.microsoft.com/office/drawing/2014/main" id="{AB744D80-F8D6-3460-69CE-5DF5E688D82D}"/>
                </a:ext>
              </a:extLst>
            </p:cNvPr>
            <p:cNvSpPr txBox="1"/>
            <p:nvPr/>
          </p:nvSpPr>
          <p:spPr>
            <a:xfrm>
              <a:off x="1401826" y="1635646"/>
              <a:ext cx="495612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恢复下一个进程的执行上下文</a:t>
              </a:r>
            </a:p>
          </p:txBody>
        </p:sp>
      </p:grpSp>
      <p:grpSp>
        <p:nvGrpSpPr>
          <p:cNvPr id="25" name="组合 24">
            <a:extLst>
              <a:ext uri="{FF2B5EF4-FFF2-40B4-BE49-F238E27FC236}">
                <a16:creationId xmlns:a16="http://schemas.microsoft.com/office/drawing/2014/main" id="{94840ACA-B2EB-74CC-7833-46B8609AC515}"/>
              </a:ext>
            </a:extLst>
          </p:cNvPr>
          <p:cNvGrpSpPr/>
          <p:nvPr/>
        </p:nvGrpSpPr>
        <p:grpSpPr>
          <a:xfrm>
            <a:off x="1186222" y="3950772"/>
            <a:ext cx="7564078" cy="329922"/>
            <a:chOff x="1262422" y="2766153"/>
            <a:chExt cx="7564078" cy="329922"/>
          </a:xfrm>
        </p:grpSpPr>
        <p:sp>
          <p:nvSpPr>
            <p:cNvPr id="26" name="内容占位符 2">
              <a:extLst>
                <a:ext uri="{FF2B5EF4-FFF2-40B4-BE49-F238E27FC236}">
                  <a16:creationId xmlns:a16="http://schemas.microsoft.com/office/drawing/2014/main" id="{39AF5547-F4AC-6F07-EF33-5C21C601F9AE}"/>
                </a:ext>
              </a:extLst>
            </p:cNvPr>
            <p:cNvSpPr txBox="1"/>
            <p:nvPr/>
          </p:nvSpPr>
          <p:spPr>
            <a:xfrm>
              <a:off x="1401826" y="2766153"/>
              <a:ext cx="7424674" cy="329922"/>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从多个可用</a:t>
              </a:r>
              <a:r>
                <a:rPr lang="en-US" altLang="zh-CN" sz="2400" dirty="0"/>
                <a:t>CPU</a:t>
              </a:r>
              <a:r>
                <a:rPr lang="zh-CN" altLang="en-US" sz="2400" dirty="0"/>
                <a:t>中</a:t>
              </a:r>
              <a:r>
                <a:rPr lang="zh-CN" altLang="en-US" sz="2400" dirty="0">
                  <a:solidFill>
                    <a:srgbClr val="FF0000"/>
                  </a:solidFill>
                </a:rPr>
                <a:t>挑选</a:t>
              </a:r>
              <a:r>
                <a:rPr lang="zh-CN" altLang="en-US" sz="2400" dirty="0"/>
                <a:t>就绪进程可使用的</a:t>
              </a:r>
              <a:r>
                <a:rPr lang="en-US" altLang="zh-CN" sz="2400" dirty="0"/>
                <a:t>CPU</a:t>
              </a:r>
              <a:r>
                <a:rPr lang="zh-CN" altLang="en-US" sz="2400" dirty="0">
                  <a:solidFill>
                    <a:srgbClr val="FF0000"/>
                  </a:solidFill>
                </a:rPr>
                <a:t>资源</a:t>
              </a:r>
            </a:p>
          </p:txBody>
        </p:sp>
        <p:pic>
          <p:nvPicPr>
            <p:cNvPr id="27" name="图片 26" descr="小点1.png">
              <a:extLst>
                <a:ext uri="{FF2B5EF4-FFF2-40B4-BE49-F238E27FC236}">
                  <a16:creationId xmlns:a16="http://schemas.microsoft.com/office/drawing/2014/main" id="{8A16F051-49D2-3728-BF01-27219C8D89D7}"/>
                </a:ext>
              </a:extLst>
            </p:cNvPr>
            <p:cNvPicPr>
              <a:picLocks noChangeAspect="1"/>
            </p:cNvPicPr>
            <p:nvPr/>
          </p:nvPicPr>
          <p:blipFill>
            <a:blip r:embed="rId2" cstate="print"/>
            <a:stretch>
              <a:fillRect/>
            </a:stretch>
          </p:blipFill>
          <p:spPr>
            <a:xfrm>
              <a:off x="1262422" y="2886025"/>
              <a:ext cx="151066" cy="148997"/>
            </a:xfrm>
            <a:prstGeom prst="rect">
              <a:avLst/>
            </a:prstGeom>
            <a:effectLst/>
          </p:spPr>
        </p:pic>
      </p:grpSp>
      <p:grpSp>
        <p:nvGrpSpPr>
          <p:cNvPr id="28" name="组合 27">
            <a:extLst>
              <a:ext uri="{FF2B5EF4-FFF2-40B4-BE49-F238E27FC236}">
                <a16:creationId xmlns:a16="http://schemas.microsoft.com/office/drawing/2014/main" id="{BDA4940F-71CF-6623-00FC-F24849607589}"/>
              </a:ext>
            </a:extLst>
          </p:cNvPr>
          <p:cNvGrpSpPr/>
          <p:nvPr/>
        </p:nvGrpSpPr>
        <p:grpSpPr>
          <a:xfrm>
            <a:off x="1186222" y="4844543"/>
            <a:ext cx="5095528" cy="620476"/>
            <a:chOff x="1262422" y="3476428"/>
            <a:chExt cx="5095528" cy="620476"/>
          </a:xfrm>
        </p:grpSpPr>
        <p:pic>
          <p:nvPicPr>
            <p:cNvPr id="29" name="图片 28" descr="小点1.png">
              <a:extLst>
                <a:ext uri="{FF2B5EF4-FFF2-40B4-BE49-F238E27FC236}">
                  <a16:creationId xmlns:a16="http://schemas.microsoft.com/office/drawing/2014/main" id="{2CBA9190-98E0-D49B-D3BF-60FEF26453A7}"/>
                </a:ext>
              </a:extLst>
            </p:cNvPr>
            <p:cNvPicPr>
              <a:picLocks noChangeAspect="1"/>
            </p:cNvPicPr>
            <p:nvPr/>
          </p:nvPicPr>
          <p:blipFill>
            <a:blip r:embed="rId2" cstate="print"/>
            <a:stretch>
              <a:fillRect/>
            </a:stretch>
          </p:blipFill>
          <p:spPr>
            <a:xfrm>
              <a:off x="1262422" y="3619304"/>
              <a:ext cx="151066" cy="148997"/>
            </a:xfrm>
            <a:prstGeom prst="rect">
              <a:avLst/>
            </a:prstGeom>
            <a:effectLst/>
          </p:spPr>
        </p:pic>
        <p:sp>
          <p:nvSpPr>
            <p:cNvPr id="30" name="内容占位符 2">
              <a:extLst>
                <a:ext uri="{FF2B5EF4-FFF2-40B4-BE49-F238E27FC236}">
                  <a16:creationId xmlns:a16="http://schemas.microsoft.com/office/drawing/2014/main" id="{B1383071-2EBF-D082-81FA-CD3012758E36}"/>
                </a:ext>
              </a:extLst>
            </p:cNvPr>
            <p:cNvSpPr txBox="1"/>
            <p:nvPr/>
          </p:nvSpPr>
          <p:spPr>
            <a:xfrm>
              <a:off x="1394986" y="3476428"/>
              <a:ext cx="496296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调度策略</a:t>
              </a:r>
              <a:endParaRPr lang="en-US" altLang="zh-CN" sz="2400" dirty="0"/>
            </a:p>
            <a:p>
              <a:pPr lvl="0">
                <a:spcBef>
                  <a:spcPct val="20000"/>
                </a:spcBef>
              </a:pPr>
              <a:r>
                <a:rPr lang="zh-CN" altLang="en-US" dirty="0"/>
                <a:t>    依据什么原则挑选进程</a:t>
              </a:r>
              <a:r>
                <a:rPr lang="en-US" altLang="zh-CN" dirty="0"/>
                <a:t>/</a:t>
              </a:r>
              <a:r>
                <a:rPr lang="zh-CN" altLang="en-US" dirty="0"/>
                <a:t>线程？</a:t>
              </a:r>
            </a:p>
          </p:txBody>
        </p:sp>
        <p:pic>
          <p:nvPicPr>
            <p:cNvPr id="31" name="图片 30" descr="小点1.png">
              <a:extLst>
                <a:ext uri="{FF2B5EF4-FFF2-40B4-BE49-F238E27FC236}">
                  <a16:creationId xmlns:a16="http://schemas.microsoft.com/office/drawing/2014/main" id="{10D0B1EE-A268-81D6-CE55-F722DDB9CFCD}"/>
                </a:ext>
              </a:extLst>
            </p:cNvPr>
            <p:cNvPicPr>
              <a:picLocks noChangeAspect="1"/>
            </p:cNvPicPr>
            <p:nvPr/>
          </p:nvPicPr>
          <p:blipFill>
            <a:blip r:embed="rId2" cstate="print"/>
            <a:stretch>
              <a:fillRect/>
            </a:stretch>
          </p:blipFill>
          <p:spPr>
            <a:xfrm>
              <a:off x="1547664" y="3947907"/>
              <a:ext cx="151066" cy="148997"/>
            </a:xfrm>
            <a:prstGeom prst="rect">
              <a:avLst/>
            </a:prstGeom>
            <a:effectLst/>
          </p:spPr>
        </p:pic>
      </p:grpSp>
      <p:grpSp>
        <p:nvGrpSpPr>
          <p:cNvPr id="32" name="组合 31">
            <a:extLst>
              <a:ext uri="{FF2B5EF4-FFF2-40B4-BE49-F238E27FC236}">
                <a16:creationId xmlns:a16="http://schemas.microsoft.com/office/drawing/2014/main" id="{C4AF5ACD-CEA5-7662-7AE9-BC2097291AE2}"/>
              </a:ext>
            </a:extLst>
          </p:cNvPr>
          <p:cNvGrpSpPr/>
          <p:nvPr/>
        </p:nvGrpSpPr>
        <p:grpSpPr>
          <a:xfrm>
            <a:off x="1186222" y="5610365"/>
            <a:ext cx="4023958" cy="630683"/>
            <a:chOff x="1262422" y="4149962"/>
            <a:chExt cx="4023958" cy="630683"/>
          </a:xfrm>
        </p:grpSpPr>
        <p:pic>
          <p:nvPicPr>
            <p:cNvPr id="33" name="图片 32" descr="小点1.png">
              <a:extLst>
                <a:ext uri="{FF2B5EF4-FFF2-40B4-BE49-F238E27FC236}">
                  <a16:creationId xmlns:a16="http://schemas.microsoft.com/office/drawing/2014/main" id="{8B45714B-EE1C-B72A-E04C-D9A72BE34023}"/>
                </a:ext>
              </a:extLst>
            </p:cNvPr>
            <p:cNvPicPr>
              <a:picLocks noChangeAspect="1"/>
            </p:cNvPicPr>
            <p:nvPr/>
          </p:nvPicPr>
          <p:blipFill>
            <a:blip r:embed="rId2" cstate="print"/>
            <a:stretch>
              <a:fillRect/>
            </a:stretch>
          </p:blipFill>
          <p:spPr>
            <a:xfrm>
              <a:off x="1262422" y="4292838"/>
              <a:ext cx="151066" cy="148997"/>
            </a:xfrm>
            <a:prstGeom prst="rect">
              <a:avLst/>
            </a:prstGeom>
            <a:effectLst/>
          </p:spPr>
        </p:pic>
        <p:sp>
          <p:nvSpPr>
            <p:cNvPr id="34" name="内容占位符 2">
              <a:extLst>
                <a:ext uri="{FF2B5EF4-FFF2-40B4-BE49-F238E27FC236}">
                  <a16:creationId xmlns:a16="http://schemas.microsoft.com/office/drawing/2014/main" id="{2A672992-444D-6D4B-311B-2B0CECDF4D8A}"/>
                </a:ext>
              </a:extLst>
            </p:cNvPr>
            <p:cNvSpPr txBox="1"/>
            <p:nvPr/>
          </p:nvSpPr>
          <p:spPr>
            <a:xfrm>
              <a:off x="1394986" y="4149962"/>
              <a:ext cx="389139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调度时机</a:t>
              </a:r>
              <a:endParaRPr lang="en-US" altLang="zh-CN" sz="2400" dirty="0"/>
            </a:p>
            <a:p>
              <a:pPr lvl="0">
                <a:spcBef>
                  <a:spcPct val="20000"/>
                </a:spcBef>
              </a:pPr>
              <a:r>
                <a:rPr lang="zh-CN" altLang="en-US" dirty="0"/>
                <a:t>    什么时候进行调度？</a:t>
              </a:r>
            </a:p>
          </p:txBody>
        </p:sp>
        <p:pic>
          <p:nvPicPr>
            <p:cNvPr id="35" name="图片 34" descr="小点1.png">
              <a:extLst>
                <a:ext uri="{FF2B5EF4-FFF2-40B4-BE49-F238E27FC236}">
                  <a16:creationId xmlns:a16="http://schemas.microsoft.com/office/drawing/2014/main" id="{7B321DDF-ED32-9306-CB6E-B03F0F60781A}"/>
                </a:ext>
              </a:extLst>
            </p:cNvPr>
            <p:cNvPicPr>
              <a:picLocks noChangeAspect="1"/>
            </p:cNvPicPr>
            <p:nvPr/>
          </p:nvPicPr>
          <p:blipFill>
            <a:blip r:embed="rId2" cstate="print"/>
            <a:stretch>
              <a:fillRect/>
            </a:stretch>
          </p:blipFill>
          <p:spPr>
            <a:xfrm>
              <a:off x="1534567" y="4631648"/>
              <a:ext cx="151066" cy="148997"/>
            </a:xfrm>
            <a:prstGeom prst="rect">
              <a:avLst/>
            </a:prstGeom>
            <a:effectLst/>
          </p:spPr>
        </p:pic>
      </p:grpSp>
    </p:spTree>
    <p:extLst>
      <p:ext uri="{BB962C8B-B14F-4D97-AF65-F5344CB8AC3E}">
        <p14:creationId xmlns:p14="http://schemas.microsoft.com/office/powerpoint/2010/main" val="252386486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pic>
        <p:nvPicPr>
          <p:cNvPr id="3" name="图片 2">
            <a:extLst>
              <a:ext uri="{FF2B5EF4-FFF2-40B4-BE49-F238E27FC236}">
                <a16:creationId xmlns:a16="http://schemas.microsoft.com/office/drawing/2014/main" id="{BF6AC2EC-213D-64B3-D5A5-E533289BDA53}"/>
              </a:ext>
            </a:extLst>
          </p:cNvPr>
          <p:cNvPicPr>
            <a:picLocks noChangeAspect="1"/>
          </p:cNvPicPr>
          <p:nvPr/>
        </p:nvPicPr>
        <p:blipFill>
          <a:blip r:embed="rId2"/>
          <a:stretch>
            <a:fillRect/>
          </a:stretch>
        </p:blipFill>
        <p:spPr>
          <a:xfrm>
            <a:off x="1588946" y="2182552"/>
            <a:ext cx="8464834" cy="2492896"/>
          </a:xfrm>
          <a:prstGeom prst="rect">
            <a:avLst/>
          </a:prstGeom>
        </p:spPr>
      </p:pic>
    </p:spTree>
    <p:extLst>
      <p:ext uri="{BB962C8B-B14F-4D97-AF65-F5344CB8AC3E}">
        <p14:creationId xmlns:p14="http://schemas.microsoft.com/office/powerpoint/2010/main" val="3368509639"/>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a:extLst>
              <a:ext uri="{FF2B5EF4-FFF2-40B4-BE49-F238E27FC236}">
                <a16:creationId xmlns:a16="http://schemas.microsoft.com/office/drawing/2014/main" id="{C50B3EDD-0B61-E7D9-285B-F2944CDE6DB2}"/>
              </a:ext>
            </a:extLst>
          </p:cNvPr>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调度时机</a:t>
            </a:r>
          </a:p>
        </p:txBody>
      </p:sp>
      <p:grpSp>
        <p:nvGrpSpPr>
          <p:cNvPr id="5" name="组合 4">
            <a:extLst>
              <a:ext uri="{FF2B5EF4-FFF2-40B4-BE49-F238E27FC236}">
                <a16:creationId xmlns:a16="http://schemas.microsoft.com/office/drawing/2014/main" id="{0FB79CB0-99B2-FC0D-FA0A-8448A10ECC6E}"/>
              </a:ext>
            </a:extLst>
          </p:cNvPr>
          <p:cNvGrpSpPr/>
          <p:nvPr/>
        </p:nvGrpSpPr>
        <p:grpSpPr>
          <a:xfrm>
            <a:off x="0" y="980758"/>
            <a:ext cx="633730" cy="406400"/>
            <a:chOff x="56" y="2009"/>
            <a:chExt cx="998" cy="640"/>
          </a:xfrm>
        </p:grpSpPr>
        <p:sp>
          <p:nvSpPr>
            <p:cNvPr id="6" name="任意多边形: 形状 7">
              <a:extLst>
                <a:ext uri="{FF2B5EF4-FFF2-40B4-BE49-F238E27FC236}">
                  <a16:creationId xmlns:a16="http://schemas.microsoft.com/office/drawing/2014/main" id="{9D269538-2035-02DD-C939-E1E2CC7B2A35}"/>
                </a:ext>
              </a:extLst>
            </p:cNvPr>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7" name="椭圆 6">
              <a:extLst>
                <a:ext uri="{FF2B5EF4-FFF2-40B4-BE49-F238E27FC236}">
                  <a16:creationId xmlns:a16="http://schemas.microsoft.com/office/drawing/2014/main" id="{2DC86376-D99F-8B9F-9CF7-17AA7658397C}"/>
                </a:ext>
              </a:extLst>
            </p:cNvPr>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3" name="组合 2">
            <a:extLst>
              <a:ext uri="{FF2B5EF4-FFF2-40B4-BE49-F238E27FC236}">
                <a16:creationId xmlns:a16="http://schemas.microsoft.com/office/drawing/2014/main" id="{3A29351C-B707-2680-1720-EC9012D0BF66}"/>
              </a:ext>
            </a:extLst>
          </p:cNvPr>
          <p:cNvGrpSpPr/>
          <p:nvPr/>
        </p:nvGrpSpPr>
        <p:grpSpPr>
          <a:xfrm>
            <a:off x="732129" y="1003826"/>
            <a:ext cx="8958717" cy="1031369"/>
            <a:chOff x="844893" y="430410"/>
            <a:chExt cx="8958717" cy="1031369"/>
          </a:xfrm>
        </p:grpSpPr>
        <p:sp>
          <p:nvSpPr>
            <p:cNvPr id="8" name="内容占位符 2">
              <a:extLst>
                <a:ext uri="{FF2B5EF4-FFF2-40B4-BE49-F238E27FC236}">
                  <a16:creationId xmlns:a16="http://schemas.microsoft.com/office/drawing/2014/main" id="{0560968B-6DA3-E6C0-9045-8E363A130D4D}"/>
                </a:ext>
              </a:extLst>
            </p:cNvPr>
            <p:cNvSpPr txBox="1"/>
            <p:nvPr/>
          </p:nvSpPr>
          <p:spPr>
            <a:xfrm>
              <a:off x="2960118" y="430410"/>
              <a:ext cx="684349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在进程/线程的生命周期中的什么时候进行调度？</a:t>
              </a:r>
            </a:p>
          </p:txBody>
        </p:sp>
        <p:sp>
          <p:nvSpPr>
            <p:cNvPr id="9" name="TextBox 23">
              <a:extLst>
                <a:ext uri="{FF2B5EF4-FFF2-40B4-BE49-F238E27FC236}">
                  <a16:creationId xmlns:a16="http://schemas.microsoft.com/office/drawing/2014/main" id="{90FCC713-345C-9547-FC90-97B7F1DF4AE7}"/>
                </a:ext>
              </a:extLst>
            </p:cNvPr>
            <p:cNvSpPr txBox="1"/>
            <p:nvPr/>
          </p:nvSpPr>
          <p:spPr>
            <a:xfrm>
              <a:off x="844893" y="100011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F8D0BACB-77C7-EB0D-EACE-77620F63E9D5}"/>
              </a:ext>
            </a:extLst>
          </p:cNvPr>
          <p:cNvGrpSpPr/>
          <p:nvPr/>
        </p:nvGrpSpPr>
        <p:grpSpPr>
          <a:xfrm>
            <a:off x="7470211" y="2710851"/>
            <a:ext cx="3013713" cy="2963585"/>
            <a:chOff x="559291" y="1754461"/>
            <a:chExt cx="3013713" cy="2963585"/>
          </a:xfrm>
        </p:grpSpPr>
        <p:grpSp>
          <p:nvGrpSpPr>
            <p:cNvPr id="11" name="组合 10">
              <a:extLst>
                <a:ext uri="{FF2B5EF4-FFF2-40B4-BE49-F238E27FC236}">
                  <a16:creationId xmlns:a16="http://schemas.microsoft.com/office/drawing/2014/main" id="{E8E69E46-E453-351F-0B5D-5C027783F153}"/>
                </a:ext>
              </a:extLst>
            </p:cNvPr>
            <p:cNvGrpSpPr/>
            <p:nvPr/>
          </p:nvGrpSpPr>
          <p:grpSpPr>
            <a:xfrm>
              <a:off x="559291" y="1784507"/>
              <a:ext cx="3008403" cy="2592110"/>
              <a:chOff x="4572000" y="1275606"/>
              <a:chExt cx="3008403" cy="2592110"/>
            </a:xfrm>
          </p:grpSpPr>
          <p:grpSp>
            <p:nvGrpSpPr>
              <p:cNvPr id="19" name="组合 38">
                <a:extLst>
                  <a:ext uri="{FF2B5EF4-FFF2-40B4-BE49-F238E27FC236}">
                    <a16:creationId xmlns:a16="http://schemas.microsoft.com/office/drawing/2014/main" id="{CF9F5519-8025-4B42-79F0-123AF4B75993}"/>
                  </a:ext>
                </a:extLst>
              </p:cNvPr>
              <p:cNvGrpSpPr/>
              <p:nvPr/>
            </p:nvGrpSpPr>
            <p:grpSpPr>
              <a:xfrm>
                <a:off x="4572000" y="1275606"/>
                <a:ext cx="1280211" cy="640662"/>
                <a:chOff x="5004048" y="1347614"/>
                <a:chExt cx="1280211" cy="640662"/>
              </a:xfrm>
            </p:grpSpPr>
            <p:sp>
              <p:nvSpPr>
                <p:cNvPr id="33" name="椭圆 32">
                  <a:extLst>
                    <a:ext uri="{FF2B5EF4-FFF2-40B4-BE49-F238E27FC236}">
                      <a16:creationId xmlns:a16="http://schemas.microsoft.com/office/drawing/2014/main" id="{6D6BC4AA-1338-FAED-2531-6B24632699BF}"/>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TextBox 61">
                  <a:extLst>
                    <a:ext uri="{FF2B5EF4-FFF2-40B4-BE49-F238E27FC236}">
                      <a16:creationId xmlns:a16="http://schemas.microsoft.com/office/drawing/2014/main" id="{858AA398-8A6D-8DD6-0449-4AC979E63AB7}"/>
                    </a:ext>
                  </a:extLst>
                </p:cNvPr>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20" name="组合 39">
                <a:extLst>
                  <a:ext uri="{FF2B5EF4-FFF2-40B4-BE49-F238E27FC236}">
                    <a16:creationId xmlns:a16="http://schemas.microsoft.com/office/drawing/2014/main" id="{84E52CAA-6893-98B2-8E31-F3B4F648AA38}"/>
                  </a:ext>
                </a:extLst>
              </p:cNvPr>
              <p:cNvGrpSpPr/>
              <p:nvPr/>
            </p:nvGrpSpPr>
            <p:grpSpPr>
              <a:xfrm>
                <a:off x="4572000" y="2274265"/>
                <a:ext cx="1280211" cy="640662"/>
                <a:chOff x="5004048" y="1347614"/>
                <a:chExt cx="1280211" cy="640662"/>
              </a:xfrm>
            </p:grpSpPr>
            <p:sp>
              <p:nvSpPr>
                <p:cNvPr id="31" name="椭圆 30">
                  <a:extLst>
                    <a:ext uri="{FF2B5EF4-FFF2-40B4-BE49-F238E27FC236}">
                      <a16:creationId xmlns:a16="http://schemas.microsoft.com/office/drawing/2014/main" id="{DECE58FB-2226-4770-151D-17F3CF432C29}"/>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TextBox 61">
                  <a:extLst>
                    <a:ext uri="{FF2B5EF4-FFF2-40B4-BE49-F238E27FC236}">
                      <a16:creationId xmlns:a16="http://schemas.microsoft.com/office/drawing/2014/main" id="{4EC57035-6560-7400-9D30-0EE0202063A7}"/>
                    </a:ext>
                  </a:extLst>
                </p:cNvPr>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1" name="组合 40">
                <a:extLst>
                  <a:ext uri="{FF2B5EF4-FFF2-40B4-BE49-F238E27FC236}">
                    <a16:creationId xmlns:a16="http://schemas.microsoft.com/office/drawing/2014/main" id="{C0690658-CEB6-8CBE-11EA-EEB99AE163A4}"/>
                  </a:ext>
                </a:extLst>
              </p:cNvPr>
              <p:cNvGrpSpPr/>
              <p:nvPr/>
            </p:nvGrpSpPr>
            <p:grpSpPr>
              <a:xfrm>
                <a:off x="6300192" y="2252854"/>
                <a:ext cx="1280211" cy="640662"/>
                <a:chOff x="5004048" y="1347614"/>
                <a:chExt cx="1280211" cy="640662"/>
              </a:xfrm>
            </p:grpSpPr>
            <p:sp>
              <p:nvSpPr>
                <p:cNvPr id="29" name="椭圆 28">
                  <a:extLst>
                    <a:ext uri="{FF2B5EF4-FFF2-40B4-BE49-F238E27FC236}">
                      <a16:creationId xmlns:a16="http://schemas.microsoft.com/office/drawing/2014/main" id="{F309495C-900E-4076-25C3-49F8F8116A08}"/>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61">
                  <a:extLst>
                    <a:ext uri="{FF2B5EF4-FFF2-40B4-BE49-F238E27FC236}">
                      <a16:creationId xmlns:a16="http://schemas.microsoft.com/office/drawing/2014/main" id="{D4A36E5F-2528-B28F-3C1D-7C1C60D3FBCD}"/>
                    </a:ext>
                  </a:extLst>
                </p:cNvPr>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22" name="弧形 21">
                <a:extLst>
                  <a:ext uri="{FF2B5EF4-FFF2-40B4-BE49-F238E27FC236}">
                    <a16:creationId xmlns:a16="http://schemas.microsoft.com/office/drawing/2014/main" id="{3699108F-320A-AF64-7DDE-25E797F9F5C3}"/>
                  </a:ext>
                </a:extLst>
              </p:cNvPr>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C1C5DC26-956E-CDB1-AEA5-B8C18A551275}"/>
                  </a:ext>
                </a:extLst>
              </p:cNvPr>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组合 43">
                <a:extLst>
                  <a:ext uri="{FF2B5EF4-FFF2-40B4-BE49-F238E27FC236}">
                    <a16:creationId xmlns:a16="http://schemas.microsoft.com/office/drawing/2014/main" id="{676B9889-2BE3-FD27-D5AF-A0D3EF96CFD4}"/>
                  </a:ext>
                </a:extLst>
              </p:cNvPr>
              <p:cNvGrpSpPr/>
              <p:nvPr/>
            </p:nvGrpSpPr>
            <p:grpSpPr>
              <a:xfrm>
                <a:off x="5436096" y="2228395"/>
                <a:ext cx="1629555" cy="1639321"/>
                <a:chOff x="5652120" y="2228395"/>
                <a:chExt cx="1629555" cy="1639321"/>
              </a:xfrm>
            </p:grpSpPr>
            <p:grpSp>
              <p:nvGrpSpPr>
                <p:cNvPr id="25" name="组合 44">
                  <a:extLst>
                    <a:ext uri="{FF2B5EF4-FFF2-40B4-BE49-F238E27FC236}">
                      <a16:creationId xmlns:a16="http://schemas.microsoft.com/office/drawing/2014/main" id="{E4B5357D-7782-83A2-44EF-0A1ABF0DC312}"/>
                    </a:ext>
                  </a:extLst>
                </p:cNvPr>
                <p:cNvGrpSpPr/>
                <p:nvPr/>
              </p:nvGrpSpPr>
              <p:grpSpPr>
                <a:xfrm>
                  <a:off x="5652120" y="3227054"/>
                  <a:ext cx="1280211" cy="640662"/>
                  <a:chOff x="5004048" y="1347614"/>
                  <a:chExt cx="1280211" cy="640662"/>
                </a:xfrm>
              </p:grpSpPr>
              <p:sp>
                <p:nvSpPr>
                  <p:cNvPr id="27" name="椭圆 26">
                    <a:extLst>
                      <a:ext uri="{FF2B5EF4-FFF2-40B4-BE49-F238E27FC236}">
                        <a16:creationId xmlns:a16="http://schemas.microsoft.com/office/drawing/2014/main" id="{FFAA97C7-C7EA-FF49-816E-4E93BBAD26AD}"/>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TextBox 61">
                    <a:extLst>
                      <a:ext uri="{FF2B5EF4-FFF2-40B4-BE49-F238E27FC236}">
                        <a16:creationId xmlns:a16="http://schemas.microsoft.com/office/drawing/2014/main" id="{EA6DB2A9-5A50-C614-6004-E1BBACB9E6CC}"/>
                      </a:ext>
                    </a:extLst>
                  </p:cNvPr>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26" name="弧形 25">
                  <a:extLst>
                    <a:ext uri="{FF2B5EF4-FFF2-40B4-BE49-F238E27FC236}">
                      <a16:creationId xmlns:a16="http://schemas.microsoft.com/office/drawing/2014/main" id="{8837EC2A-8074-3173-F909-4BD135568DE4}"/>
                    </a:ext>
                  </a:extLst>
                </p:cNvPr>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2" name="组合 11">
              <a:extLst>
                <a:ext uri="{FF2B5EF4-FFF2-40B4-BE49-F238E27FC236}">
                  <a16:creationId xmlns:a16="http://schemas.microsoft.com/office/drawing/2014/main" id="{90180CE3-2BB7-EA65-9F4E-F2588AD50380}"/>
                </a:ext>
              </a:extLst>
            </p:cNvPr>
            <p:cNvGrpSpPr/>
            <p:nvPr/>
          </p:nvGrpSpPr>
          <p:grpSpPr>
            <a:xfrm>
              <a:off x="2292793" y="1754461"/>
              <a:ext cx="1280211" cy="989694"/>
              <a:chOff x="6305502" y="1245560"/>
              <a:chExt cx="1280211" cy="989694"/>
            </a:xfrm>
          </p:grpSpPr>
          <p:grpSp>
            <p:nvGrpSpPr>
              <p:cNvPr id="15" name="组合 85">
                <a:extLst>
                  <a:ext uri="{FF2B5EF4-FFF2-40B4-BE49-F238E27FC236}">
                    <a16:creationId xmlns:a16="http://schemas.microsoft.com/office/drawing/2014/main" id="{48015558-E17C-8CA3-34A7-4900B7196E21}"/>
                  </a:ext>
                </a:extLst>
              </p:cNvPr>
              <p:cNvGrpSpPr/>
              <p:nvPr/>
            </p:nvGrpSpPr>
            <p:grpSpPr>
              <a:xfrm>
                <a:off x="6305502" y="1245560"/>
                <a:ext cx="1280211" cy="640662"/>
                <a:chOff x="5004048" y="1347614"/>
                <a:chExt cx="1280211" cy="640662"/>
              </a:xfrm>
            </p:grpSpPr>
            <p:sp>
              <p:nvSpPr>
                <p:cNvPr id="17" name="椭圆 16">
                  <a:extLst>
                    <a:ext uri="{FF2B5EF4-FFF2-40B4-BE49-F238E27FC236}">
                      <a16:creationId xmlns:a16="http://schemas.microsoft.com/office/drawing/2014/main" id="{F83D1843-2826-B5A1-6346-FAF0008884E7}"/>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61">
                  <a:extLst>
                    <a:ext uri="{FF2B5EF4-FFF2-40B4-BE49-F238E27FC236}">
                      <a16:creationId xmlns:a16="http://schemas.microsoft.com/office/drawing/2014/main" id="{A73D8C57-E793-01AE-416D-118752C1276D}"/>
                    </a:ext>
                  </a:extLst>
                </p:cNvPr>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6" name="直接箭头连接符 15">
                <a:extLst>
                  <a:ext uri="{FF2B5EF4-FFF2-40B4-BE49-F238E27FC236}">
                    <a16:creationId xmlns:a16="http://schemas.microsoft.com/office/drawing/2014/main" id="{FF83E418-2918-2117-2DF1-13670C417AD1}"/>
                  </a:ext>
                </a:extLst>
              </p:cNvPr>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弧形 12">
              <a:extLst>
                <a:ext uri="{FF2B5EF4-FFF2-40B4-BE49-F238E27FC236}">
                  <a16:creationId xmlns:a16="http://schemas.microsoft.com/office/drawing/2014/main" id="{C8B829C1-B6FE-C912-815F-4AF1B2DBB3C1}"/>
                </a:ext>
              </a:extLst>
            </p:cNvPr>
            <p:cNvSpPr/>
            <p:nvPr/>
          </p:nvSpPr>
          <p:spPr>
            <a:xfrm flipH="1">
              <a:off x="1060506" y="2772714"/>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a:extLst>
                <a:ext uri="{FF2B5EF4-FFF2-40B4-BE49-F238E27FC236}">
                  <a16:creationId xmlns:a16="http://schemas.microsoft.com/office/drawing/2014/main" id="{1BA1BDEB-BEA3-B851-45E9-8E463545A02D}"/>
                </a:ext>
              </a:extLst>
            </p:cNvPr>
            <p:cNvSpPr/>
            <p:nvPr/>
          </p:nvSpPr>
          <p:spPr>
            <a:xfrm rot="-2760000">
              <a:off x="1201805" y="3169924"/>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35" name="直接箭头连接符 34">
            <a:extLst>
              <a:ext uri="{FF2B5EF4-FFF2-40B4-BE49-F238E27FC236}">
                <a16:creationId xmlns:a16="http://schemas.microsoft.com/office/drawing/2014/main" id="{EEAB7503-17EB-78EE-FE36-D66303508311}"/>
              </a:ext>
            </a:extLst>
          </p:cNvPr>
          <p:cNvCxnSpPr/>
          <p:nvPr/>
        </p:nvCxnSpPr>
        <p:spPr>
          <a:xfrm flipV="1">
            <a:off x="9845574" y="3346037"/>
            <a:ext cx="0" cy="35799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弧形 35">
            <a:extLst>
              <a:ext uri="{FF2B5EF4-FFF2-40B4-BE49-F238E27FC236}">
                <a16:creationId xmlns:a16="http://schemas.microsoft.com/office/drawing/2014/main" id="{561E876A-4435-6E3C-29D4-7D3E90A4AE7B}"/>
              </a:ext>
            </a:extLst>
          </p:cNvPr>
          <p:cNvSpPr/>
          <p:nvPr/>
        </p:nvSpPr>
        <p:spPr>
          <a:xfrm>
            <a:off x="9286933" y="3694532"/>
            <a:ext cx="671769" cy="1328491"/>
          </a:xfrm>
          <a:prstGeom prst="arc">
            <a:avLst>
              <a:gd name="adj1" fmla="val 53704"/>
              <a:gd name="adj2" fmla="val 5400000"/>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a:extLst>
              <a:ext uri="{FF2B5EF4-FFF2-40B4-BE49-F238E27FC236}">
                <a16:creationId xmlns:a16="http://schemas.microsoft.com/office/drawing/2014/main" id="{976295D4-DAC0-DE3D-2ADB-7524A807AA61}"/>
              </a:ext>
            </a:extLst>
          </p:cNvPr>
          <p:cNvSpPr/>
          <p:nvPr/>
        </p:nvSpPr>
        <p:spPr>
          <a:xfrm rot="18840000">
            <a:off x="8112725" y="4122437"/>
            <a:ext cx="1523237" cy="1573007"/>
          </a:xfrm>
          <a:prstGeom prst="arc">
            <a:avLst/>
          </a:prstGeom>
          <a:ln w="38100">
            <a:solidFill>
              <a:srgbClr val="C00000"/>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1A428F81-1D5A-B7C3-8F1E-004EE5B15FF9}"/>
              </a:ext>
            </a:extLst>
          </p:cNvPr>
          <p:cNvGrpSpPr/>
          <p:nvPr/>
        </p:nvGrpSpPr>
        <p:grpSpPr>
          <a:xfrm>
            <a:off x="732129" y="3281264"/>
            <a:ext cx="4932071" cy="878568"/>
            <a:chOff x="844893" y="2001158"/>
            <a:chExt cx="4932071" cy="878568"/>
          </a:xfrm>
        </p:grpSpPr>
        <p:sp>
          <p:nvSpPr>
            <p:cNvPr id="39" name="内容占位符 2">
              <a:extLst>
                <a:ext uri="{FF2B5EF4-FFF2-40B4-BE49-F238E27FC236}">
                  <a16:creationId xmlns:a16="http://schemas.microsoft.com/office/drawing/2014/main" id="{18005CBB-5CEE-20A7-756E-FF4D7593380E}"/>
                </a:ext>
              </a:extLst>
            </p:cNvPr>
            <p:cNvSpPr txBox="1"/>
            <p:nvPr/>
          </p:nvSpPr>
          <p:spPr>
            <a:xfrm>
              <a:off x="1142976" y="2001158"/>
              <a:ext cx="1785950"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solidFill>
                    <a:srgbClr val="C00000"/>
                  </a:solidFill>
                </a:rPr>
                <a:t>非抢占系统</a:t>
              </a:r>
            </a:p>
          </p:txBody>
        </p:sp>
        <p:sp>
          <p:nvSpPr>
            <p:cNvPr id="40" name="TextBox 15">
              <a:extLst>
                <a:ext uri="{FF2B5EF4-FFF2-40B4-BE49-F238E27FC236}">
                  <a16:creationId xmlns:a16="http://schemas.microsoft.com/office/drawing/2014/main" id="{072A82F3-51FD-C1A3-A38C-A9065759C6BC}"/>
                </a:ext>
              </a:extLst>
            </p:cNvPr>
            <p:cNvSpPr txBox="1"/>
            <p:nvPr/>
          </p:nvSpPr>
          <p:spPr>
            <a:xfrm>
              <a:off x="844893" y="2001158"/>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41" name="图片 40" descr="小点1.png">
              <a:extLst>
                <a:ext uri="{FF2B5EF4-FFF2-40B4-BE49-F238E27FC236}">
                  <a16:creationId xmlns:a16="http://schemas.microsoft.com/office/drawing/2014/main" id="{3957674E-2671-F560-3D33-3A7662CCE6C1}"/>
                </a:ext>
              </a:extLst>
            </p:cNvPr>
            <p:cNvPicPr>
              <a:picLocks noChangeAspect="1"/>
            </p:cNvPicPr>
            <p:nvPr/>
          </p:nvPicPr>
          <p:blipFill>
            <a:blip r:embed="rId2" cstate="print"/>
            <a:stretch>
              <a:fillRect/>
            </a:stretch>
          </p:blipFill>
          <p:spPr>
            <a:xfrm>
              <a:off x="1262422" y="2628882"/>
              <a:ext cx="151066" cy="148997"/>
            </a:xfrm>
            <a:prstGeom prst="rect">
              <a:avLst/>
            </a:prstGeom>
            <a:effectLst/>
          </p:spPr>
        </p:pic>
        <p:sp>
          <p:nvSpPr>
            <p:cNvPr id="42" name="内容占位符 2">
              <a:extLst>
                <a:ext uri="{FF2B5EF4-FFF2-40B4-BE49-F238E27FC236}">
                  <a16:creationId xmlns:a16="http://schemas.microsoft.com/office/drawing/2014/main" id="{E0F81121-26E2-7631-B0E9-931582F7B5EC}"/>
                </a:ext>
              </a:extLst>
            </p:cNvPr>
            <p:cNvSpPr txBox="1"/>
            <p:nvPr/>
          </p:nvSpPr>
          <p:spPr>
            <a:xfrm>
              <a:off x="1394986" y="2502810"/>
              <a:ext cx="4381978" cy="376916"/>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lnSpc>
                  <a:spcPct val="90000"/>
                </a:lnSpc>
              </a:pPr>
              <a:r>
                <a:rPr lang="zh-CN" altLang="en-US" sz="2400" dirty="0"/>
                <a:t>当前进程主动放弃</a:t>
              </a:r>
              <a:r>
                <a:rPr lang="en-US" altLang="zh-CN" sz="2400" dirty="0"/>
                <a:t>CPU</a:t>
              </a:r>
              <a:r>
                <a:rPr lang="zh-CN" altLang="en-US" sz="2400" dirty="0"/>
                <a:t>时</a:t>
              </a:r>
            </a:p>
          </p:txBody>
        </p:sp>
      </p:grpSp>
      <p:grpSp>
        <p:nvGrpSpPr>
          <p:cNvPr id="43" name="组合 42">
            <a:extLst>
              <a:ext uri="{FF2B5EF4-FFF2-40B4-BE49-F238E27FC236}">
                <a16:creationId xmlns:a16="http://schemas.microsoft.com/office/drawing/2014/main" id="{C53C7FD9-D253-66B1-9FD3-DD24D4713FED}"/>
              </a:ext>
            </a:extLst>
          </p:cNvPr>
          <p:cNvGrpSpPr/>
          <p:nvPr/>
        </p:nvGrpSpPr>
        <p:grpSpPr>
          <a:xfrm>
            <a:off x="732129" y="4340965"/>
            <a:ext cx="5363871" cy="1270025"/>
            <a:chOff x="844893" y="2655438"/>
            <a:chExt cx="5363871" cy="1270025"/>
          </a:xfrm>
        </p:grpSpPr>
        <p:sp>
          <p:nvSpPr>
            <p:cNvPr id="44" name="内容占位符 2">
              <a:extLst>
                <a:ext uri="{FF2B5EF4-FFF2-40B4-BE49-F238E27FC236}">
                  <a16:creationId xmlns:a16="http://schemas.microsoft.com/office/drawing/2014/main" id="{20935D2A-15BC-5612-AB1B-0E2B8DF7AD76}"/>
                </a:ext>
              </a:extLst>
            </p:cNvPr>
            <p:cNvSpPr txBox="1"/>
            <p:nvPr/>
          </p:nvSpPr>
          <p:spPr>
            <a:xfrm>
              <a:off x="1142976" y="2655438"/>
              <a:ext cx="1785950"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solidFill>
                    <a:srgbClr val="C00000"/>
                  </a:solidFill>
                </a:rPr>
                <a:t>可抢占系统</a:t>
              </a:r>
            </a:p>
          </p:txBody>
        </p:sp>
        <p:sp>
          <p:nvSpPr>
            <p:cNvPr id="45" name="TextBox 17">
              <a:extLst>
                <a:ext uri="{FF2B5EF4-FFF2-40B4-BE49-F238E27FC236}">
                  <a16:creationId xmlns:a16="http://schemas.microsoft.com/office/drawing/2014/main" id="{9B073BD0-ECC7-9D24-CA45-38D3E50B1E2E}"/>
                </a:ext>
              </a:extLst>
            </p:cNvPr>
            <p:cNvSpPr txBox="1"/>
            <p:nvPr/>
          </p:nvSpPr>
          <p:spPr>
            <a:xfrm>
              <a:off x="844893" y="2655438"/>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pic>
          <p:nvPicPr>
            <p:cNvPr id="46" name="图片 45" descr="小点1.png">
              <a:extLst>
                <a:ext uri="{FF2B5EF4-FFF2-40B4-BE49-F238E27FC236}">
                  <a16:creationId xmlns:a16="http://schemas.microsoft.com/office/drawing/2014/main" id="{E70A2471-FA87-CDB7-2DBC-C3C737CF6A24}"/>
                </a:ext>
              </a:extLst>
            </p:cNvPr>
            <p:cNvPicPr>
              <a:picLocks noChangeAspect="1"/>
            </p:cNvPicPr>
            <p:nvPr/>
          </p:nvPicPr>
          <p:blipFill>
            <a:blip r:embed="rId2" cstate="print"/>
            <a:stretch>
              <a:fillRect/>
            </a:stretch>
          </p:blipFill>
          <p:spPr>
            <a:xfrm>
              <a:off x="1262422" y="3207899"/>
              <a:ext cx="151066" cy="148997"/>
            </a:xfrm>
            <a:prstGeom prst="rect">
              <a:avLst/>
            </a:prstGeom>
            <a:effectLst/>
          </p:spPr>
        </p:pic>
        <p:sp>
          <p:nvSpPr>
            <p:cNvPr id="47" name="内容占位符 2">
              <a:extLst>
                <a:ext uri="{FF2B5EF4-FFF2-40B4-BE49-F238E27FC236}">
                  <a16:creationId xmlns:a16="http://schemas.microsoft.com/office/drawing/2014/main" id="{16270075-6603-DB96-0659-8B5E4E601467}"/>
                </a:ext>
              </a:extLst>
            </p:cNvPr>
            <p:cNvSpPr txBox="1"/>
            <p:nvPr/>
          </p:nvSpPr>
          <p:spPr>
            <a:xfrm>
              <a:off x="1394986" y="3065023"/>
              <a:ext cx="481377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中断请求被服务例程响应完成时</a:t>
              </a:r>
            </a:p>
          </p:txBody>
        </p:sp>
        <p:pic>
          <p:nvPicPr>
            <p:cNvPr id="48" name="图片 47" descr="小点1.png">
              <a:extLst>
                <a:ext uri="{FF2B5EF4-FFF2-40B4-BE49-F238E27FC236}">
                  <a16:creationId xmlns:a16="http://schemas.microsoft.com/office/drawing/2014/main" id="{61DCD992-DA4C-545E-C458-4C0BDAEB2179}"/>
                </a:ext>
              </a:extLst>
            </p:cNvPr>
            <p:cNvPicPr>
              <a:picLocks noChangeAspect="1"/>
            </p:cNvPicPr>
            <p:nvPr/>
          </p:nvPicPr>
          <p:blipFill>
            <a:blip r:embed="rId2" cstate="print"/>
            <a:stretch>
              <a:fillRect/>
            </a:stretch>
          </p:blipFill>
          <p:spPr>
            <a:xfrm>
              <a:off x="1262422" y="3639711"/>
              <a:ext cx="151066" cy="148997"/>
            </a:xfrm>
            <a:prstGeom prst="rect">
              <a:avLst/>
            </a:prstGeom>
            <a:effectLst/>
          </p:spPr>
        </p:pic>
        <p:sp>
          <p:nvSpPr>
            <p:cNvPr id="49" name="内容占位符 2">
              <a:extLst>
                <a:ext uri="{FF2B5EF4-FFF2-40B4-BE49-F238E27FC236}">
                  <a16:creationId xmlns:a16="http://schemas.microsoft.com/office/drawing/2014/main" id="{00BCFC6F-A3DB-6909-EAD9-5A10A9ACA2F0}"/>
                </a:ext>
              </a:extLst>
            </p:cNvPr>
            <p:cNvSpPr txBox="1"/>
            <p:nvPr/>
          </p:nvSpPr>
          <p:spPr>
            <a:xfrm>
              <a:off x="1394986" y="3496835"/>
              <a:ext cx="313026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当前进程被抢占</a:t>
              </a:r>
            </a:p>
          </p:txBody>
        </p:sp>
      </p:grpSp>
      <p:grpSp>
        <p:nvGrpSpPr>
          <p:cNvPr id="50" name="组合 49">
            <a:extLst>
              <a:ext uri="{FF2B5EF4-FFF2-40B4-BE49-F238E27FC236}">
                <a16:creationId xmlns:a16="http://schemas.microsoft.com/office/drawing/2014/main" id="{50FE5E85-5ACD-C616-7AAE-F98C47A7D9D7}"/>
              </a:ext>
            </a:extLst>
          </p:cNvPr>
          <p:cNvGrpSpPr/>
          <p:nvPr/>
        </p:nvGrpSpPr>
        <p:grpSpPr>
          <a:xfrm>
            <a:off x="732129" y="1573530"/>
            <a:ext cx="7513493" cy="461665"/>
            <a:chOff x="3715909" y="1000953"/>
            <a:chExt cx="7513493" cy="461665"/>
          </a:xfrm>
        </p:grpSpPr>
        <p:sp>
          <p:nvSpPr>
            <p:cNvPr id="51" name="内容占位符 2">
              <a:extLst>
                <a:ext uri="{FF2B5EF4-FFF2-40B4-BE49-F238E27FC236}">
                  <a16:creationId xmlns:a16="http://schemas.microsoft.com/office/drawing/2014/main" id="{8FD5A4FD-DC63-F5EB-A5FC-D6512C6192AA}"/>
                </a:ext>
              </a:extLst>
            </p:cNvPr>
            <p:cNvSpPr txBox="1"/>
            <p:nvPr/>
          </p:nvSpPr>
          <p:spPr>
            <a:xfrm>
              <a:off x="4149299" y="1017471"/>
              <a:ext cx="7080103"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内核运行调度程序的条件</a:t>
              </a:r>
            </a:p>
          </p:txBody>
        </p:sp>
        <p:sp>
          <p:nvSpPr>
            <p:cNvPr id="52" name="TextBox 11">
              <a:extLst>
                <a:ext uri="{FF2B5EF4-FFF2-40B4-BE49-F238E27FC236}">
                  <a16:creationId xmlns:a16="http://schemas.microsoft.com/office/drawing/2014/main" id="{8833658F-1495-3C94-C204-D2F1370185CF}"/>
                </a:ext>
              </a:extLst>
            </p:cNvPr>
            <p:cNvSpPr txBox="1"/>
            <p:nvPr/>
          </p:nvSpPr>
          <p:spPr>
            <a:xfrm>
              <a:off x="3715909" y="1000953"/>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endParaRPr lang="zh-CN" altLang="en-US" sz="2400" b="1" dirty="0">
                <a:solidFill>
                  <a:srgbClr val="11576A"/>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07AF118A-2212-0313-636E-0F493D7F13C4}"/>
              </a:ext>
            </a:extLst>
          </p:cNvPr>
          <p:cNvGrpSpPr/>
          <p:nvPr/>
        </p:nvGrpSpPr>
        <p:grpSpPr>
          <a:xfrm>
            <a:off x="1149657" y="2125796"/>
            <a:ext cx="4809776" cy="407990"/>
            <a:chOff x="4133438" y="1307343"/>
            <a:chExt cx="4809776" cy="407990"/>
          </a:xfrm>
        </p:grpSpPr>
        <p:pic>
          <p:nvPicPr>
            <p:cNvPr id="54" name="图片 53" descr="小点1.png">
              <a:extLst>
                <a:ext uri="{FF2B5EF4-FFF2-40B4-BE49-F238E27FC236}">
                  <a16:creationId xmlns:a16="http://schemas.microsoft.com/office/drawing/2014/main" id="{49CFC40B-122A-24A7-0A93-4A46CD4E4587}"/>
                </a:ext>
              </a:extLst>
            </p:cNvPr>
            <p:cNvPicPr>
              <a:picLocks noChangeAspect="1"/>
            </p:cNvPicPr>
            <p:nvPr/>
          </p:nvPicPr>
          <p:blipFill>
            <a:blip r:embed="rId2" cstate="print"/>
            <a:stretch>
              <a:fillRect/>
            </a:stretch>
          </p:blipFill>
          <p:spPr>
            <a:xfrm>
              <a:off x="4133438" y="1450219"/>
              <a:ext cx="151066" cy="148997"/>
            </a:xfrm>
            <a:prstGeom prst="rect">
              <a:avLst/>
            </a:prstGeom>
            <a:effectLst/>
          </p:spPr>
        </p:pic>
        <p:sp>
          <p:nvSpPr>
            <p:cNvPr id="55" name="内容占位符 2">
              <a:extLst>
                <a:ext uri="{FF2B5EF4-FFF2-40B4-BE49-F238E27FC236}">
                  <a16:creationId xmlns:a16="http://schemas.microsoft.com/office/drawing/2014/main" id="{BA65E887-F4E1-3C08-332C-E88A6FF581D0}"/>
                </a:ext>
              </a:extLst>
            </p:cNvPr>
            <p:cNvSpPr txBox="1"/>
            <p:nvPr/>
          </p:nvSpPr>
          <p:spPr>
            <a:xfrm>
              <a:off x="4266002" y="1307343"/>
              <a:ext cx="4677212" cy="40799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进程从运行状态切换到等待状态</a:t>
              </a:r>
            </a:p>
          </p:txBody>
        </p:sp>
      </p:grpSp>
      <p:grpSp>
        <p:nvGrpSpPr>
          <p:cNvPr id="56" name="组合 55">
            <a:extLst>
              <a:ext uri="{FF2B5EF4-FFF2-40B4-BE49-F238E27FC236}">
                <a16:creationId xmlns:a16="http://schemas.microsoft.com/office/drawing/2014/main" id="{C1DECDF4-C25B-27E8-9245-BA8EC0413003}"/>
              </a:ext>
            </a:extLst>
          </p:cNvPr>
          <p:cNvGrpSpPr/>
          <p:nvPr/>
        </p:nvGrpSpPr>
        <p:grpSpPr>
          <a:xfrm>
            <a:off x="1149657" y="2604723"/>
            <a:ext cx="2595198" cy="428628"/>
            <a:chOff x="4133438" y="1641631"/>
            <a:chExt cx="2595198" cy="428628"/>
          </a:xfrm>
        </p:grpSpPr>
        <p:pic>
          <p:nvPicPr>
            <p:cNvPr id="57" name="图片 56" descr="小点1.png">
              <a:extLst>
                <a:ext uri="{FF2B5EF4-FFF2-40B4-BE49-F238E27FC236}">
                  <a16:creationId xmlns:a16="http://schemas.microsoft.com/office/drawing/2014/main" id="{544DDBF2-6A9D-3F00-E655-77AF4CC4F1E1}"/>
                </a:ext>
              </a:extLst>
            </p:cNvPr>
            <p:cNvPicPr>
              <a:picLocks noChangeAspect="1"/>
            </p:cNvPicPr>
            <p:nvPr/>
          </p:nvPicPr>
          <p:blipFill>
            <a:blip r:embed="rId2" cstate="print"/>
            <a:stretch>
              <a:fillRect/>
            </a:stretch>
          </p:blipFill>
          <p:spPr>
            <a:xfrm>
              <a:off x="4133438" y="1784507"/>
              <a:ext cx="151066" cy="148997"/>
            </a:xfrm>
            <a:prstGeom prst="rect">
              <a:avLst/>
            </a:prstGeom>
            <a:effectLst/>
          </p:spPr>
        </p:pic>
        <p:sp>
          <p:nvSpPr>
            <p:cNvPr id="58" name="内容占位符 2">
              <a:extLst>
                <a:ext uri="{FF2B5EF4-FFF2-40B4-BE49-F238E27FC236}">
                  <a16:creationId xmlns:a16="http://schemas.microsoft.com/office/drawing/2014/main" id="{9AC3F394-869C-0589-41AF-0ACF792DC396}"/>
                </a:ext>
              </a:extLst>
            </p:cNvPr>
            <p:cNvSpPr txBox="1"/>
            <p:nvPr/>
          </p:nvSpPr>
          <p:spPr>
            <a:xfrm>
              <a:off x="4266002" y="1641631"/>
              <a:ext cx="246263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进程被终结了</a:t>
              </a:r>
            </a:p>
          </p:txBody>
        </p:sp>
      </p:grpSp>
      <p:grpSp>
        <p:nvGrpSpPr>
          <p:cNvPr id="59" name="组合 58">
            <a:extLst>
              <a:ext uri="{FF2B5EF4-FFF2-40B4-BE49-F238E27FC236}">
                <a16:creationId xmlns:a16="http://schemas.microsoft.com/office/drawing/2014/main" id="{D92CF60E-5CC6-85A8-B137-835396F87EB7}"/>
              </a:ext>
            </a:extLst>
          </p:cNvPr>
          <p:cNvGrpSpPr/>
          <p:nvPr/>
        </p:nvGrpSpPr>
        <p:grpSpPr>
          <a:xfrm>
            <a:off x="1544018" y="5587159"/>
            <a:ext cx="3166981" cy="758951"/>
            <a:chOff x="1549035" y="3712391"/>
            <a:chExt cx="3166981" cy="758951"/>
          </a:xfrm>
        </p:grpSpPr>
        <p:sp>
          <p:nvSpPr>
            <p:cNvPr id="60" name="内容占位符 2">
              <a:extLst>
                <a:ext uri="{FF2B5EF4-FFF2-40B4-BE49-F238E27FC236}">
                  <a16:creationId xmlns:a16="http://schemas.microsoft.com/office/drawing/2014/main" id="{52630C26-DF3F-B59D-9421-56CE175643EB}"/>
                </a:ext>
              </a:extLst>
            </p:cNvPr>
            <p:cNvSpPr txBox="1"/>
            <p:nvPr/>
          </p:nvSpPr>
          <p:spPr>
            <a:xfrm>
              <a:off x="1715620" y="3712391"/>
              <a:ext cx="3000396"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dirty="0"/>
                <a:t>进程时间片用完</a:t>
              </a:r>
            </a:p>
          </p:txBody>
        </p:sp>
        <p:sp>
          <p:nvSpPr>
            <p:cNvPr id="61" name="内容占位符 2">
              <a:extLst>
                <a:ext uri="{FF2B5EF4-FFF2-40B4-BE49-F238E27FC236}">
                  <a16:creationId xmlns:a16="http://schemas.microsoft.com/office/drawing/2014/main" id="{2A467363-2581-DA72-2BDC-E28A998787C7}"/>
                </a:ext>
              </a:extLst>
            </p:cNvPr>
            <p:cNvSpPr txBox="1"/>
            <p:nvPr/>
          </p:nvSpPr>
          <p:spPr>
            <a:xfrm>
              <a:off x="1715620" y="4042714"/>
              <a:ext cx="3000396"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dirty="0"/>
                <a:t>进程从等待切换到就绪</a:t>
              </a:r>
            </a:p>
          </p:txBody>
        </p:sp>
        <p:pic>
          <p:nvPicPr>
            <p:cNvPr id="62" name="图片 61" descr="小点1.png">
              <a:extLst>
                <a:ext uri="{FF2B5EF4-FFF2-40B4-BE49-F238E27FC236}">
                  <a16:creationId xmlns:a16="http://schemas.microsoft.com/office/drawing/2014/main" id="{B256990C-E323-A35F-A985-49265DC63189}"/>
                </a:ext>
              </a:extLst>
            </p:cNvPr>
            <p:cNvPicPr>
              <a:picLocks noChangeAspect="1"/>
            </p:cNvPicPr>
            <p:nvPr/>
          </p:nvPicPr>
          <p:blipFill>
            <a:blip r:embed="rId2" cstate="print"/>
            <a:stretch>
              <a:fillRect/>
            </a:stretch>
          </p:blipFill>
          <p:spPr>
            <a:xfrm>
              <a:off x="1549035" y="3830663"/>
              <a:ext cx="151066" cy="148997"/>
            </a:xfrm>
            <a:prstGeom prst="rect">
              <a:avLst/>
            </a:prstGeom>
            <a:effectLst/>
          </p:spPr>
        </p:pic>
        <p:pic>
          <p:nvPicPr>
            <p:cNvPr id="63" name="图片 62" descr="小点1.png">
              <a:extLst>
                <a:ext uri="{FF2B5EF4-FFF2-40B4-BE49-F238E27FC236}">
                  <a16:creationId xmlns:a16="http://schemas.microsoft.com/office/drawing/2014/main" id="{18FBC95A-1B97-4934-D185-E5127A3E275D}"/>
                </a:ext>
              </a:extLst>
            </p:cNvPr>
            <p:cNvPicPr>
              <a:picLocks noChangeAspect="1"/>
            </p:cNvPicPr>
            <p:nvPr/>
          </p:nvPicPr>
          <p:blipFill>
            <a:blip r:embed="rId2" cstate="print"/>
            <a:stretch>
              <a:fillRect/>
            </a:stretch>
          </p:blipFill>
          <p:spPr>
            <a:xfrm>
              <a:off x="1549035" y="4140325"/>
              <a:ext cx="151066" cy="148997"/>
            </a:xfrm>
            <a:prstGeom prst="rect">
              <a:avLst/>
            </a:prstGeom>
            <a:effectLst/>
          </p:spPr>
        </p:pic>
      </p:grpSp>
      <p:cxnSp>
        <p:nvCxnSpPr>
          <p:cNvPr id="64" name="直接箭头连接符 63">
            <a:extLst>
              <a:ext uri="{FF2B5EF4-FFF2-40B4-BE49-F238E27FC236}">
                <a16:creationId xmlns:a16="http://schemas.microsoft.com/office/drawing/2014/main" id="{265C5FAD-0932-839D-03F8-1F091F5AF70A}"/>
              </a:ext>
            </a:extLst>
          </p:cNvPr>
          <p:cNvCxnSpPr/>
          <p:nvPr/>
        </p:nvCxnSpPr>
        <p:spPr>
          <a:xfrm flipV="1">
            <a:off x="9845960" y="3354630"/>
            <a:ext cx="0" cy="35799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弧形 64">
            <a:extLst>
              <a:ext uri="{FF2B5EF4-FFF2-40B4-BE49-F238E27FC236}">
                <a16:creationId xmlns:a16="http://schemas.microsoft.com/office/drawing/2014/main" id="{E3404841-B392-EFEA-9F7D-8218812BA95E}"/>
              </a:ext>
            </a:extLst>
          </p:cNvPr>
          <p:cNvSpPr/>
          <p:nvPr/>
        </p:nvSpPr>
        <p:spPr>
          <a:xfrm>
            <a:off x="9287319" y="3703125"/>
            <a:ext cx="671769" cy="1328491"/>
          </a:xfrm>
          <a:prstGeom prst="arc">
            <a:avLst>
              <a:gd name="adj1" fmla="val 53704"/>
              <a:gd name="adj2" fmla="val 5400000"/>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73569C28-896B-301B-6834-3E088A9D01C5}"/>
              </a:ext>
            </a:extLst>
          </p:cNvPr>
          <p:cNvSpPr txBox="1"/>
          <p:nvPr/>
        </p:nvSpPr>
        <p:spPr>
          <a:xfrm>
            <a:off x="9064492" y="5413363"/>
            <a:ext cx="3661785" cy="923330"/>
          </a:xfrm>
          <a:prstGeom prst="rect">
            <a:avLst/>
          </a:prstGeom>
          <a:noFill/>
        </p:spPr>
        <p:txBody>
          <a:bodyPr wrap="square" rtlCol="0">
            <a:spAutoFit/>
          </a:bodyPr>
          <a:lstStyle/>
          <a:p>
            <a:r>
              <a:rPr lang="zh-CN" altLang="en-US" dirty="0"/>
              <a:t>抢占</a:t>
            </a:r>
            <a:r>
              <a:rPr lang="en-US" altLang="zh-CN" dirty="0"/>
              <a:t>CPU</a:t>
            </a:r>
            <a:r>
              <a:rPr lang="zh-CN" altLang="en-US" dirty="0"/>
              <a:t>的方法：</a:t>
            </a:r>
            <a:endParaRPr lang="en-US" altLang="zh-CN" dirty="0"/>
          </a:p>
          <a:p>
            <a:r>
              <a:rPr lang="zh-CN" altLang="en-US" dirty="0"/>
              <a:t>利用任何进程被打断的机会</a:t>
            </a:r>
            <a:endParaRPr lang="en-US" altLang="zh-CN" dirty="0"/>
          </a:p>
          <a:p>
            <a:r>
              <a:rPr lang="zh-CN" altLang="en-US" dirty="0"/>
              <a:t>如中断、异常等</a:t>
            </a:r>
          </a:p>
        </p:txBody>
      </p:sp>
    </p:spTree>
    <p:extLst>
      <p:ext uri="{BB962C8B-B14F-4D97-AF65-F5344CB8AC3E}">
        <p14:creationId xmlns:p14="http://schemas.microsoft.com/office/powerpoint/2010/main" val="104896337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nodeType="clickEffect">
                                  <p:stCondLst>
                                    <p:cond delay="0"/>
                                  </p:stCondLst>
                                  <p:childTnLst>
                                    <p:animEffect transition="out" filter="wipe(left)">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par>
                                <p:cTn id="26" presetID="35" presetClass="emph" presetSubtype="0" repeatCount="indefinite" fill="hold" grpId="1" nodeType="withEffect">
                                  <p:stCondLst>
                                    <p:cond delay="0"/>
                                  </p:stCondLst>
                                  <p:endCondLst>
                                    <p:cond evt="onNext" delay="0">
                                      <p:tgtEl>
                                        <p:sldTgt/>
                                      </p:tgtEl>
                                    </p:cond>
                                  </p:endCondLst>
                                  <p:childTnLst>
                                    <p:anim calcmode="discrete" valueType="str">
                                      <p:cBhvr>
                                        <p:cTn id="27" dur="500" fill="hold"/>
                                        <p:tgtEl>
                                          <p:spTgt spid="36"/>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36"/>
                                        </p:tgtEl>
                                        <p:attrNameLst>
                                          <p:attrName>style.visibility</p:attrName>
                                        </p:attrNameLst>
                                      </p:cBhvr>
                                      <p:to>
                                        <p:strVal val="hidden"/>
                                      </p:to>
                                    </p:set>
                                  </p:childTnLst>
                                </p:cTn>
                              </p:par>
                              <p:par>
                                <p:cTn id="32" presetID="22" presetClass="entr" presetSubtype="8" fill="hold"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35" presetClass="emph" presetSubtype="0" repeatCount="indefinite" fill="hold" nodeType="withEffect">
                                  <p:stCondLst>
                                    <p:cond delay="0"/>
                                  </p:stCondLst>
                                  <p:childTnLst>
                                    <p:anim calcmode="discrete" valueType="str">
                                      <p:cBhvr>
                                        <p:cTn id="38" dur="500" fill="hold"/>
                                        <p:tgtEl>
                                          <p:spTgt spid="35"/>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5"/>
                                        </p:tgtEl>
                                        <p:attrNameLst>
                                          <p:attrName>style.visibility</p:attrName>
                                        </p:attrNameLst>
                                      </p:cBhvr>
                                      <p:to>
                                        <p:strVal val="hidden"/>
                                      </p:to>
                                    </p:set>
                                  </p:childTnLst>
                                </p:cTn>
                              </p:par>
                              <p:par>
                                <p:cTn id="43" presetID="22" presetClass="entr" presetSubtype="8"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65"/>
                                        </p:tgtEl>
                                        <p:attrNameLst>
                                          <p:attrName>style.visibility</p:attrName>
                                        </p:attrNameLst>
                                      </p:cBhvr>
                                      <p:to>
                                        <p:strVal val="visible"/>
                                      </p:to>
                                    </p:set>
                                  </p:childTnLst>
                                </p:cTn>
                              </p:par>
                              <p:par>
                                <p:cTn id="48" presetID="35" presetClass="emph" presetSubtype="0" repeatCount="indefinite" fill="hold" grpId="1" nodeType="withEffect">
                                  <p:stCondLst>
                                    <p:cond delay="0"/>
                                  </p:stCondLst>
                                  <p:endCondLst>
                                    <p:cond evt="onNext" delay="0">
                                      <p:tgtEl>
                                        <p:sldTgt/>
                                      </p:tgtEl>
                                    </p:cond>
                                  </p:endCondLst>
                                  <p:childTnLst>
                                    <p:anim calcmode="discrete" valueType="str">
                                      <p:cBhvr>
                                        <p:cTn id="49" dur="500" fill="hold"/>
                                        <p:tgtEl>
                                          <p:spTgt spid="65"/>
                                        </p:tgtEl>
                                        <p:attrNameLst>
                                          <p:attrName>style.visibility</p:attrName>
                                        </p:attrNameLst>
                                      </p:cBhvr>
                                      <p:tavLst>
                                        <p:tav tm="0">
                                          <p:val>
                                            <p:strVal val="hidden"/>
                                          </p:val>
                                        </p:tav>
                                        <p:tav tm="50000">
                                          <p:val>
                                            <p:strVal val="visible"/>
                                          </p:val>
                                        </p:tav>
                                      </p:tavLst>
                                    </p:anim>
                                  </p:childTnLst>
                                </p:cTn>
                              </p:par>
                              <p:par>
                                <p:cTn id="50" presetID="1" presetClass="entr" presetSubtype="0" fill="hold" nodeType="withEffect">
                                  <p:stCondLst>
                                    <p:cond delay="0"/>
                                  </p:stCondLst>
                                  <p:childTnLst>
                                    <p:set>
                                      <p:cBhvr>
                                        <p:cTn id="51" dur="1" fill="hold">
                                          <p:stCondLst>
                                            <p:cond delay="0"/>
                                          </p:stCondLst>
                                        </p:cTn>
                                        <p:tgtEl>
                                          <p:spTgt spid="64"/>
                                        </p:tgtEl>
                                        <p:attrNameLst>
                                          <p:attrName>style.visibility</p:attrName>
                                        </p:attrNameLst>
                                      </p:cBhvr>
                                      <p:to>
                                        <p:strVal val="visible"/>
                                      </p:to>
                                    </p:set>
                                  </p:childTnLst>
                                </p:cTn>
                              </p:par>
                              <p:par>
                                <p:cTn id="52" presetID="35" presetClass="emph" presetSubtype="0" repeatCount="indefinite" fill="hold" nodeType="withEffect">
                                  <p:stCondLst>
                                    <p:cond delay="0"/>
                                  </p:stCondLst>
                                  <p:childTnLst>
                                    <p:anim calcmode="discrete" valueType="str">
                                      <p:cBhvr>
                                        <p:cTn id="53" dur="500" fill="hold"/>
                                        <p:tgtEl>
                                          <p:spTgt spid="64"/>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2" nodeType="clickEffect">
                                  <p:stCondLst>
                                    <p:cond delay="0"/>
                                  </p:stCondLst>
                                  <p:childTnLst>
                                    <p:set>
                                      <p:cBhvr>
                                        <p:cTn id="57" dur="1" fill="hold">
                                          <p:stCondLst>
                                            <p:cond delay="0"/>
                                          </p:stCondLst>
                                        </p:cTn>
                                        <p:tgtEl>
                                          <p:spTgt spid="65"/>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64"/>
                                        </p:tgtEl>
                                        <p:attrNameLst>
                                          <p:attrName>style.visibility</p:attrName>
                                        </p:attrNameLst>
                                      </p:cBhvr>
                                      <p:to>
                                        <p:strVal val="hidden"/>
                                      </p:to>
                                    </p:set>
                                  </p:childTnLst>
                                </p:cTn>
                              </p:par>
                              <p:par>
                                <p:cTn id="60" presetID="22" presetClass="entr" presetSubtype="8"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500"/>
                                        <p:tgtEl>
                                          <p:spTgt spid="43"/>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35" presetClass="emph" presetSubtype="0" repeatCount="indefinite" fill="hold" grpId="1" nodeType="withEffect">
                                  <p:stCondLst>
                                    <p:cond delay="0"/>
                                  </p:stCondLst>
                                  <p:childTnLst>
                                    <p:anim calcmode="discrete" valueType="str">
                                      <p:cBhvr>
                                        <p:cTn id="66" dur="500" fill="hold"/>
                                        <p:tgtEl>
                                          <p:spTgt spid="37"/>
                                        </p:tgtEl>
                                        <p:attrNameLst>
                                          <p:attrName>style.visibility</p:attrName>
                                        </p:attrNameLst>
                                      </p:cBhvr>
                                      <p:tavLst>
                                        <p:tav tm="0">
                                          <p:val>
                                            <p:strVal val="hidden"/>
                                          </p:val>
                                        </p:tav>
                                        <p:tav tm="50000">
                                          <p:val>
                                            <p:strVal val="visible"/>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left)">
                                      <p:cBhvr>
                                        <p:cTn id="71" dur="500"/>
                                        <p:tgtEl>
                                          <p:spTgt spid="5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ppt_x"/>
                                          </p:val>
                                        </p:tav>
                                        <p:tav tm="100000">
                                          <p:val>
                                            <p:strVal val="#ppt_x"/>
                                          </p:val>
                                        </p:tav>
                                      </p:tavLst>
                                    </p:anim>
                                    <p:anim calcmode="lin" valueType="num">
                                      <p:cBhvr additive="base">
                                        <p:cTn id="77"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6" grpId="2" animBg="1"/>
      <p:bldP spid="37" grpId="0" animBg="1"/>
      <p:bldP spid="37" grpId="1" animBg="1"/>
      <p:bldP spid="65" grpId="0" animBg="1"/>
      <p:bldP spid="65" grpId="1" animBg="1"/>
      <p:bldP spid="65" grpId="2" animBg="1"/>
      <p:bldP spid="6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e1a9edb-4110-4fb4-ad97-34e95fcd4ffc"/>
  <p:tag name="COMMONDATA" val="eyJoZGlkIjoiMGFiNzE5NDY3N2UwMTA1NmU1NDc3ZjMwNzc5ZTMzZDkifQ=="/>
  <p:tag name="RESOURCE_RECORD_KEY" val="{&quot;29&quot;:[20435158,20426308,20426344]}"/>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4972</TotalTime>
  <Words>5991</Words>
  <Application>Microsoft Office PowerPoint</Application>
  <PresentationFormat>宽屏</PresentationFormat>
  <Paragraphs>1064</Paragraphs>
  <Slides>69</Slides>
  <Notes>13</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69</vt:i4>
      </vt:variant>
    </vt:vector>
  </HeadingPairs>
  <TitlesOfParts>
    <vt:vector size="85" baseType="lpstr">
      <vt:lpstr>Monotype Sorts</vt:lpstr>
      <vt:lpstr>PingFang SC</vt:lpstr>
      <vt:lpstr>等线</vt:lpstr>
      <vt:lpstr>等线</vt:lpstr>
      <vt:lpstr>等线 Light</vt:lpstr>
      <vt:lpstr>喵呜黑体</vt:lpstr>
      <vt:lpstr>微软雅黑</vt:lpstr>
      <vt:lpstr>张海山锐谐体2.0-授权联系：Samtype@QQ.com</vt:lpstr>
      <vt:lpstr>Arial</vt:lpstr>
      <vt:lpstr>Calibri</vt:lpstr>
      <vt:lpstr>Cambria Math</vt:lpstr>
      <vt:lpstr>Times New Roman</vt:lpstr>
      <vt:lpstr>Verdana</vt:lpstr>
      <vt:lpstr>Wingdings</vt:lpstr>
      <vt:lpstr>Office 主题​​</vt:lpstr>
      <vt:lpstr>1_Office 主题​​</vt:lpstr>
      <vt:lpstr>操作系统</vt:lpstr>
      <vt:lpstr>章节2：进程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如果有多个处理器（核心） 应该怎么设计进程和调度器？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PELT: Per Entity Load Tracking</vt:lpstr>
      <vt:lpstr>PELT: Per Entity Load Tracking</vt:lpstr>
      <vt:lpstr>Load is an instantaneous quantity</vt:lpstr>
      <vt:lpstr>How to handle blocking?</vt:lpstr>
      <vt:lpstr>PELT: Blocked Load</vt:lpstr>
      <vt:lpstr>Case Study: PELT Blocked Load</vt:lpstr>
      <vt:lpstr>Case Study: PELT Blocked Load</vt:lpstr>
      <vt:lpstr>Asymmetric Multi-Processing (AMP)</vt:lpstr>
      <vt:lpstr>Linux Energy Aware Scheduling (EAS)</vt:lpstr>
      <vt:lpstr>Normalize CPU Capacity/Performance</vt:lpstr>
      <vt:lpstr>Energy Model</vt:lpstr>
      <vt:lpstr>Energy Model</vt:lpstr>
      <vt:lpstr>Case: EAS-based Scheduling</vt:lpstr>
      <vt:lpstr>Case: EAS-based Scheduling</vt:lpstr>
      <vt:lpstr>Case: EAS-based Scheduling</vt:lpstr>
      <vt:lpstr>Case: EAS-based Scheduling</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南开大学首届 教师教学创新大赛汇报</dc:title>
  <dc:creator>Windows 用户</dc:creator>
  <cp:lastModifiedBy>Y L</cp:lastModifiedBy>
  <cp:revision>2367</cp:revision>
  <dcterms:created xsi:type="dcterms:W3CDTF">2017-05-29T02:21:00Z</dcterms:created>
  <dcterms:modified xsi:type="dcterms:W3CDTF">2025-01-07T04:02:02Z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BBB2C176B6BB41D8B74F4CDD6732EFA2_13</vt:lpwstr>
  </property>
</Properties>
</file>